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1" r:id="rId2"/>
    <p:sldId id="276" r:id="rId3"/>
    <p:sldId id="278" r:id="rId4"/>
    <p:sldId id="280" r:id="rId5"/>
    <p:sldId id="281" r:id="rId6"/>
    <p:sldId id="282" r:id="rId7"/>
    <p:sldId id="277" r:id="rId8"/>
    <p:sldId id="284" r:id="rId9"/>
    <p:sldId id="283" r:id="rId10"/>
    <p:sldId id="285" r:id="rId11"/>
    <p:sldId id="286" r:id="rId12"/>
    <p:sldId id="287" r:id="rId13"/>
    <p:sldId id="288" r:id="rId14"/>
    <p:sldId id="289" r:id="rId15"/>
    <p:sldId id="290" r:id="rId16"/>
    <p:sldId id="256" r:id="rId17"/>
    <p:sldId id="257" r:id="rId18"/>
    <p:sldId id="258" r:id="rId19"/>
    <p:sldId id="259" r:id="rId20"/>
    <p:sldId id="260" r:id="rId21"/>
    <p:sldId id="261" r:id="rId22"/>
    <p:sldId id="262" r:id="rId23"/>
    <p:sldId id="263" r:id="rId24"/>
    <p:sldId id="264" r:id="rId25"/>
    <p:sldId id="265" r:id="rId26"/>
    <p:sldId id="266" r:id="rId27"/>
    <p:sldId id="267" r:id="rId28"/>
    <p:sldId id="268" r:id="rId29"/>
    <p:sldId id="269" r:id="rId30"/>
    <p:sldId id="270" r:id="rId31"/>
    <p:sldId id="271" r:id="rId32"/>
    <p:sldId id="272" r:id="rId33"/>
    <p:sldId id="273" r:id="rId34"/>
    <p:sldId id="274" r:id="rId35"/>
    <p:sldId id="279" r:id="rId36"/>
    <p:sldId id="292" r:id="rId37"/>
    <p:sldId id="275"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9567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3061977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3507508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0AA2648-AF47-425B-9C86-D1BE05E95F4B}" type="datetimeFigureOut">
              <a:rPr lang="ru-RU" smtClean="0"/>
              <a:t>05.02.2021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2259976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0AA2648-AF47-425B-9C86-D1BE05E95F4B}" type="datetimeFigureOut">
              <a:rPr lang="ru-RU" smtClean="0"/>
              <a:t>05.02.2021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3399929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0AA2648-AF47-425B-9C86-D1BE05E95F4B}" type="datetimeFigureOut">
              <a:rPr lang="ru-RU" smtClean="0"/>
              <a:t>05.02.2021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583850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AA2648-AF47-425B-9C86-D1BE05E95F4B}" type="datetimeFigureOut">
              <a:rPr lang="ru-RU" smtClean="0"/>
              <a:t>05.02.2021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3785774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0AA2648-AF47-425B-9C86-D1BE05E95F4B}" type="datetimeFigureOut">
              <a:rPr lang="ru-RU" smtClean="0"/>
              <a:t>05.02.2021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174742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0AA2648-AF47-425B-9C86-D1BE05E95F4B}" type="datetimeFigureOut">
              <a:rPr lang="ru-RU" smtClean="0"/>
              <a:t>05.02.2021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2315131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30AA2648-AF47-425B-9C86-D1BE05E95F4B}" type="datetimeFigureOut">
              <a:rPr lang="ru-RU" smtClean="0"/>
              <a:t>05.02.2021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1340454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4132624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52630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935725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46740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1395464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1442313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0AA2648-AF47-425B-9C86-D1BE05E95F4B}" type="datetimeFigureOut">
              <a:rPr lang="ru-RU" smtClean="0"/>
              <a:t>05.02.2021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FA39A46-E68D-4811-A0AC-5C16109BB009}" type="slidenum">
              <a:rPr lang="ru-RU" smtClean="0"/>
              <a:t>‹#›</a:t>
            </a:fld>
            <a:endParaRPr lang="ru-RU"/>
          </a:p>
        </p:txBody>
      </p:sp>
    </p:spTree>
    <p:extLst>
      <p:ext uri="{BB962C8B-B14F-4D97-AF65-F5344CB8AC3E}">
        <p14:creationId xmlns:p14="http://schemas.microsoft.com/office/powerpoint/2010/main" val="299603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0AA2648-AF47-425B-9C86-D1BE05E95F4B}" type="datetimeFigureOut">
              <a:rPr lang="ru-RU" smtClean="0"/>
              <a:t>05.02.2021</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FA39A46-E68D-4811-A0AC-5C16109BB009}" type="slidenum">
              <a:rPr lang="ru-RU" smtClean="0"/>
              <a:t>‹#›</a:t>
            </a:fld>
            <a:endParaRPr lang="ru-RU"/>
          </a:p>
        </p:txBody>
      </p:sp>
    </p:spTree>
    <p:extLst>
      <p:ext uri="{BB962C8B-B14F-4D97-AF65-F5344CB8AC3E}">
        <p14:creationId xmlns:p14="http://schemas.microsoft.com/office/powerpoint/2010/main" val="161244795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kremlin.ru/acts/news/46050"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kremlin.ru/acts/news/52756"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pecial.kremlin.ru/acts/bank/40935"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vestnik-aem.ru/articles/v-komande/glavnye-daty/" TargetMode="External"/><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docs.cntd.ru/document/561708781" TargetMode="External"/><Relationship Id="rId2" Type="http://schemas.openxmlformats.org/officeDocument/2006/relationships/hyperlink" Target="http://static.government.ru/media/files/LkiAgAELFrlG0oAFgKCjKdAWdi6jbZU5.pdf" TargetMode="External"/><Relationship Id="rId1" Type="http://schemas.openxmlformats.org/officeDocument/2006/relationships/slideLayout" Target="../slideLayouts/slideLayout7.xml"/><Relationship Id="rId4" Type="http://schemas.openxmlformats.org/officeDocument/2006/relationships/hyperlink" Target="https://ddk-kk.krasnodar.ru/voennye-voprosy/voenno-patrioticheskoe-vospitanie/"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ddt-chkalov.ru/system/files/2_&#1087;&#1072;&#1089;&#1087;&#1086;&#1088;&#1090;%20&#1060;&#1055;%20&#1055;&#1072;&#1090;&#1088;&#1080;&#1086;&#1090;&#1080;&#1095;&#1077;&#1089;&#1082;&#1086;&#1077;%20&#1074;&#1086;&#1089;&#1087;&#1080;&#1090;&#1072;&#1085;&#1080;&#1077;.docx" TargetMode="External"/><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obd-memorial.ru/html/about.htm"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pamyat-naroda.ru/about/?static_hash=2ef6d09daf042d24b46861aa3cc41b6f" TargetMode="External"/><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www.youtube.com/channel/UCN4hLJbjo3Gk3ut2RztwNJQ/featured"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podvignaroda.mil.ru/?#tab=navHome"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pobeda.elar.ru/about/" TargetMode="External"/><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hrono.ru/194_2w.php" TargetMode="External"/><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www.world-war.ru/o-proekte/" TargetMode="External"/><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chool-collection.edu.ru/catalog/rubr/152d4a54-42a6-4687-9e9f-0c331136418c/" TargetMode="External"/><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coast.ru/referats/librery/militera.lib.ru/files/list.html" TargetMode="External"/><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hyperlink" Target="https://www.net-film.ru/catalog-world-war-ii-page-1/"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aralbum.ru/" TargetMode="External"/><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victory.rusarchives.ru/o-sayte" TargetMode="External"/><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moypolk.ru/" TargetMode="External"/><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obrazpobeda.ru/" TargetMode="External"/><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hyperlink" Target="https://www.soldat.ru/"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historydepositarium.ru/" TargetMode="External"/><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5B5CA21-4D41-4F6E-98C0-9E82148350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678"/>
            <a:ext cx="12255879" cy="6822441"/>
          </a:xfrm>
          <a:prstGeom prst="rect">
            <a:avLst/>
          </a:prstGeom>
        </p:spPr>
      </p:pic>
      <p:sp>
        <p:nvSpPr>
          <p:cNvPr id="4" name="Прямоугольник 3">
            <a:extLst>
              <a:ext uri="{FF2B5EF4-FFF2-40B4-BE49-F238E27FC236}">
                <a16:creationId xmlns:a16="http://schemas.microsoft.com/office/drawing/2014/main" id="{4353CF31-98DF-438F-864B-E62AFDFB833D}"/>
              </a:ext>
            </a:extLst>
          </p:cNvPr>
          <p:cNvSpPr/>
          <p:nvPr/>
        </p:nvSpPr>
        <p:spPr>
          <a:xfrm>
            <a:off x="97246" y="4659870"/>
            <a:ext cx="11997508" cy="1569660"/>
          </a:xfrm>
          <a:prstGeom prst="rect">
            <a:avLst/>
          </a:prstGeom>
        </p:spPr>
        <p:style>
          <a:lnRef idx="0">
            <a:scrgbClr r="0" g="0" b="0"/>
          </a:lnRef>
          <a:fillRef idx="1001">
            <a:schemeClr val="lt2"/>
          </a:fillRef>
          <a:effectRef idx="0">
            <a:scrgbClr r="0" g="0" b="0"/>
          </a:effectRef>
          <a:fontRef idx="major"/>
        </p:style>
        <p:txBody>
          <a:bodyPr wrap="square" lIns="91440" tIns="45720" rIns="91440" bIns="45720">
            <a:spAutoFit/>
          </a:bodyPr>
          <a:lstStyle/>
          <a:p>
            <a:pPr algn="ctr"/>
            <a:r>
              <a:rPr lang="ru-RU" sz="3200" b="1"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ea typeface="Calibri" panose="020F0502020204030204" pitchFamily="34" charset="0"/>
                <a:cs typeface="Times New Roman" panose="02020603050405020304" pitchFamily="18" charset="0"/>
              </a:rPr>
              <a:t>«Информационно-коммуникационные технологии в работе по направлению военно-патриотическому</a:t>
            </a:r>
          </a:p>
          <a:p>
            <a:pPr algn="ctr"/>
            <a:r>
              <a:rPr lang="ru-RU" sz="3200" b="1" spc="50" dirty="0">
                <a:ln w="9525" cmpd="sng">
                  <a:solidFill>
                    <a:schemeClr val="accent1"/>
                  </a:solidFill>
                  <a:prstDash val="solid"/>
                </a:ln>
                <a:solidFill>
                  <a:srgbClr val="70AD47">
                    <a:tint val="1000"/>
                  </a:srgbClr>
                </a:solidFill>
                <a:effectLst>
                  <a:glow rad="38100">
                    <a:schemeClr val="accent1">
                      <a:alpha val="40000"/>
                    </a:schemeClr>
                  </a:glow>
                </a:effectLst>
                <a:latin typeface="Times New Roman" panose="02020603050405020304" pitchFamily="18" charset="0"/>
                <a:ea typeface="Calibri" panose="020F0502020204030204" pitchFamily="34" charset="0"/>
                <a:cs typeface="Times New Roman" panose="02020603050405020304" pitchFamily="18" charset="0"/>
              </a:rPr>
              <a:t>воспитанию граждан».</a:t>
            </a:r>
            <a:endParaRPr lang="ru-RU" sz="32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5907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a:extLst>
              <a:ext uri="{FF2B5EF4-FFF2-40B4-BE49-F238E27FC236}">
                <a16:creationId xmlns:a16="http://schemas.microsoft.com/office/drawing/2014/main" id="{417B54B7-2816-47E0-92F2-D0E8D1E9FBBC}"/>
              </a:ext>
            </a:extLst>
          </p:cNvPr>
          <p:cNvSpPr/>
          <p:nvPr/>
        </p:nvSpPr>
        <p:spPr>
          <a:xfrm>
            <a:off x="3945997" y="2177140"/>
            <a:ext cx="3930462" cy="193533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ru-RU"/>
          </a:p>
        </p:txBody>
      </p:sp>
      <p:sp>
        <p:nvSpPr>
          <p:cNvPr id="3" name="Прямоугольник 2">
            <a:extLst>
              <a:ext uri="{FF2B5EF4-FFF2-40B4-BE49-F238E27FC236}">
                <a16:creationId xmlns:a16="http://schemas.microsoft.com/office/drawing/2014/main" id="{A1397D58-BB94-4AB3-BBF3-F65F54AF4FDD}"/>
              </a:ext>
            </a:extLst>
          </p:cNvPr>
          <p:cNvSpPr/>
          <p:nvPr/>
        </p:nvSpPr>
        <p:spPr>
          <a:xfrm>
            <a:off x="4104121" y="2364880"/>
            <a:ext cx="3567822" cy="1569660"/>
          </a:xfrm>
          <a:prstGeom prst="rect">
            <a:avLst/>
          </a:prstGeom>
          <a:noFill/>
        </p:spPr>
        <p:txBody>
          <a:bodyPr wrap="square" lIns="91440" tIns="45720" rIns="91440" bIns="45720">
            <a:spAutoFit/>
          </a:bodyPr>
          <a:lstStyle/>
          <a:p>
            <a:pPr algn="ctr"/>
            <a:r>
              <a:rPr lang="ru-RU"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Направления внедрения </a:t>
            </a:r>
          </a:p>
          <a:p>
            <a:pPr algn="ctr"/>
            <a:r>
              <a:rPr lang="ru-RU"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ИКТ  в учреждениях</a:t>
            </a:r>
          </a:p>
          <a:p>
            <a:pPr algn="ctr"/>
            <a:r>
              <a:rPr lang="ru-RU" sz="2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культуры</a:t>
            </a:r>
          </a:p>
        </p:txBody>
      </p:sp>
      <p:sp>
        <p:nvSpPr>
          <p:cNvPr id="4" name="Облачко с текстом: прямоугольное 3">
            <a:extLst>
              <a:ext uri="{FF2B5EF4-FFF2-40B4-BE49-F238E27FC236}">
                <a16:creationId xmlns:a16="http://schemas.microsoft.com/office/drawing/2014/main" id="{823107D8-7703-47AC-A056-0822B93F6EB7}"/>
              </a:ext>
            </a:extLst>
          </p:cNvPr>
          <p:cNvSpPr/>
          <p:nvPr/>
        </p:nvSpPr>
        <p:spPr>
          <a:xfrm>
            <a:off x="3800201" y="256357"/>
            <a:ext cx="4128381" cy="1615644"/>
          </a:xfrm>
          <a:prstGeom prst="wedgeRect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a:p>
        </p:txBody>
      </p:sp>
      <p:sp>
        <p:nvSpPr>
          <p:cNvPr id="5" name="Прямоугольник 4">
            <a:extLst>
              <a:ext uri="{FF2B5EF4-FFF2-40B4-BE49-F238E27FC236}">
                <a16:creationId xmlns:a16="http://schemas.microsoft.com/office/drawing/2014/main" id="{60B33F8B-B5D4-49A4-AEEB-03B6B93833EF}"/>
              </a:ext>
            </a:extLst>
          </p:cNvPr>
          <p:cNvSpPr/>
          <p:nvPr/>
        </p:nvSpPr>
        <p:spPr>
          <a:xfrm>
            <a:off x="3893875" y="749236"/>
            <a:ext cx="3589444" cy="83099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400" b="1" dirty="0">
                <a:ln/>
                <a:solidFill>
                  <a:schemeClr val="accent3"/>
                </a:solidFill>
              </a:rPr>
              <a:t>Работа с ресурсами </a:t>
            </a:r>
          </a:p>
          <a:p>
            <a:pPr algn="ctr"/>
            <a:r>
              <a:rPr lang="ru-RU" sz="2400" b="1" dirty="0">
                <a:ln/>
                <a:solidFill>
                  <a:schemeClr val="accent3"/>
                </a:solidFill>
              </a:rPr>
              <a:t>сети интернет</a:t>
            </a:r>
            <a:endParaRPr lang="ru-RU" sz="2400" b="1" cap="none" spc="0" dirty="0">
              <a:ln/>
              <a:solidFill>
                <a:schemeClr val="accent3"/>
              </a:solidFill>
              <a:effectLst/>
            </a:endParaRPr>
          </a:p>
        </p:txBody>
      </p:sp>
      <p:sp>
        <p:nvSpPr>
          <p:cNvPr id="6" name="Выноска: стрелка влево 5">
            <a:extLst>
              <a:ext uri="{FF2B5EF4-FFF2-40B4-BE49-F238E27FC236}">
                <a16:creationId xmlns:a16="http://schemas.microsoft.com/office/drawing/2014/main" id="{42EA7572-661B-405F-8483-3175820B2EA2}"/>
              </a:ext>
            </a:extLst>
          </p:cNvPr>
          <p:cNvSpPr/>
          <p:nvPr/>
        </p:nvSpPr>
        <p:spPr>
          <a:xfrm>
            <a:off x="7828848" y="2258637"/>
            <a:ext cx="4184955" cy="1935333"/>
          </a:xfrm>
          <a:prstGeom prst="leftArrow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289D15A5-B1B6-4F75-B041-6C7576BB7395}"/>
              </a:ext>
            </a:extLst>
          </p:cNvPr>
          <p:cNvSpPr/>
          <p:nvPr/>
        </p:nvSpPr>
        <p:spPr>
          <a:xfrm>
            <a:off x="9208857" y="2694032"/>
            <a:ext cx="2894091" cy="1015663"/>
          </a:xfrm>
          <a:prstGeom prst="rect">
            <a:avLst/>
          </a:prstGeom>
          <a:noFill/>
        </p:spPr>
        <p:txBody>
          <a:bodyPr wrap="square" lIns="91440" tIns="45720" rIns="91440" bIns="45720">
            <a:spAutoFit/>
          </a:bodyPr>
          <a:lstStyle/>
          <a:p>
            <a:pPr algn="ctr"/>
            <a:r>
              <a:rPr lang="ru-RU" sz="2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Использование мультимедийных систем,</a:t>
            </a:r>
          </a:p>
        </p:txBody>
      </p:sp>
      <p:sp>
        <p:nvSpPr>
          <p:cNvPr id="8" name="Выноска: стрелка вправо 7">
            <a:extLst>
              <a:ext uri="{FF2B5EF4-FFF2-40B4-BE49-F238E27FC236}">
                <a16:creationId xmlns:a16="http://schemas.microsoft.com/office/drawing/2014/main" id="{8A0EC0F7-2497-4299-897C-8B3EC77CCAD8}"/>
              </a:ext>
            </a:extLst>
          </p:cNvPr>
          <p:cNvSpPr/>
          <p:nvPr/>
        </p:nvSpPr>
        <p:spPr>
          <a:xfrm>
            <a:off x="48954" y="2258637"/>
            <a:ext cx="3976105" cy="2083507"/>
          </a:xfrm>
          <a:prstGeom prst="rightArrowCallou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p>
        </p:txBody>
      </p:sp>
      <p:sp>
        <p:nvSpPr>
          <p:cNvPr id="9" name="Прямоугольник 8">
            <a:extLst>
              <a:ext uri="{FF2B5EF4-FFF2-40B4-BE49-F238E27FC236}">
                <a16:creationId xmlns:a16="http://schemas.microsoft.com/office/drawing/2014/main" id="{24639E7F-6D9B-4121-95E5-E3BD55D75589}"/>
              </a:ext>
            </a:extLst>
          </p:cNvPr>
          <p:cNvSpPr/>
          <p:nvPr/>
        </p:nvSpPr>
        <p:spPr>
          <a:xfrm>
            <a:off x="48954" y="2454343"/>
            <a:ext cx="2357676" cy="1323439"/>
          </a:xfrm>
          <a:prstGeom prst="rect">
            <a:avLst/>
          </a:prstGeom>
          <a:noFill/>
        </p:spPr>
        <p:txBody>
          <a:bodyPr wrap="square" lIns="91440" tIns="45720" rIns="91440" bIns="45720">
            <a:spAutoFit/>
          </a:bodyPr>
          <a:lstStyle/>
          <a:p>
            <a:pPr algn="ctr"/>
            <a:r>
              <a:rPr lang="ru-RU" sz="2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Создание и работа с презентациями, видео-роликами</a:t>
            </a:r>
          </a:p>
        </p:txBody>
      </p:sp>
      <p:sp>
        <p:nvSpPr>
          <p:cNvPr id="10" name="Выноска: стрелка вверх 9">
            <a:extLst>
              <a:ext uri="{FF2B5EF4-FFF2-40B4-BE49-F238E27FC236}">
                <a16:creationId xmlns:a16="http://schemas.microsoft.com/office/drawing/2014/main" id="{89AAD792-7201-4A89-A1CF-FACF0C0FA605}"/>
              </a:ext>
            </a:extLst>
          </p:cNvPr>
          <p:cNvSpPr/>
          <p:nvPr/>
        </p:nvSpPr>
        <p:spPr>
          <a:xfrm>
            <a:off x="5688597" y="4193970"/>
            <a:ext cx="6071854" cy="2487503"/>
          </a:xfrm>
          <a:prstGeom prst="upArrowCallou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47790052-E0D3-469D-AD11-F42A7B97A655}"/>
              </a:ext>
            </a:extLst>
          </p:cNvPr>
          <p:cNvSpPr/>
          <p:nvPr/>
        </p:nvSpPr>
        <p:spPr>
          <a:xfrm>
            <a:off x="7547057" y="5729193"/>
            <a:ext cx="2521845" cy="400110"/>
          </a:xfrm>
          <a:prstGeom prst="rect">
            <a:avLst/>
          </a:prstGeom>
          <a:noFill/>
        </p:spPr>
        <p:txBody>
          <a:bodyPr wrap="none" lIns="91440" tIns="45720" rIns="91440" bIns="45720">
            <a:spAutoFit/>
          </a:bodyPr>
          <a:lstStyle/>
          <a:p>
            <a:pPr algn="ctr"/>
            <a:r>
              <a:rPr lang="ru-RU" sz="2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Социальные сети</a:t>
            </a:r>
          </a:p>
        </p:txBody>
      </p:sp>
      <p:sp>
        <p:nvSpPr>
          <p:cNvPr id="12" name="Выноска: стрелка вверх 11">
            <a:extLst>
              <a:ext uri="{FF2B5EF4-FFF2-40B4-BE49-F238E27FC236}">
                <a16:creationId xmlns:a16="http://schemas.microsoft.com/office/drawing/2014/main" id="{B1574E46-F98A-4C21-A596-DB3DED62F1AA}"/>
              </a:ext>
            </a:extLst>
          </p:cNvPr>
          <p:cNvSpPr/>
          <p:nvPr/>
        </p:nvSpPr>
        <p:spPr>
          <a:xfrm>
            <a:off x="194985" y="4241081"/>
            <a:ext cx="5213274" cy="2503751"/>
          </a:xfrm>
          <a:prstGeom prst="upArrowCallout">
            <a:avLst>
              <a:gd name="adj1" fmla="val 24277"/>
              <a:gd name="adj2" fmla="val 25000"/>
              <a:gd name="adj3" fmla="val 25000"/>
              <a:gd name="adj4" fmla="val 6497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id="{7EF1049E-8B11-4375-A963-A311848E14E4}"/>
              </a:ext>
            </a:extLst>
          </p:cNvPr>
          <p:cNvSpPr/>
          <p:nvPr/>
        </p:nvSpPr>
        <p:spPr>
          <a:xfrm>
            <a:off x="1436705" y="5573647"/>
            <a:ext cx="3619901" cy="707886"/>
          </a:xfrm>
          <a:prstGeom prst="rect">
            <a:avLst/>
          </a:prstGeom>
          <a:noFill/>
        </p:spPr>
        <p:txBody>
          <a:bodyPr wrap="none" lIns="91440" tIns="45720" rIns="91440" bIns="45720">
            <a:spAutoFit/>
          </a:bodyPr>
          <a:lstStyle/>
          <a:p>
            <a:pPr algn="ctr"/>
            <a:r>
              <a:rPr lang="ru-RU" sz="2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Разработка собственных </a:t>
            </a:r>
          </a:p>
          <a:p>
            <a:pPr algn="ctr"/>
            <a:r>
              <a:rPr lang="ru-RU" sz="2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сайтов и </a:t>
            </a:r>
            <a:r>
              <a:rPr lang="ru-RU" sz="2000"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ютюб</a:t>
            </a:r>
            <a:r>
              <a:rPr lang="ru-RU" sz="2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-каналов</a:t>
            </a:r>
          </a:p>
        </p:txBody>
      </p:sp>
      <p:sp>
        <p:nvSpPr>
          <p:cNvPr id="14" name="Облачко с текстом: овальное 13">
            <a:extLst>
              <a:ext uri="{FF2B5EF4-FFF2-40B4-BE49-F238E27FC236}">
                <a16:creationId xmlns:a16="http://schemas.microsoft.com/office/drawing/2014/main" id="{8107C10B-F849-4F73-937D-18A6C340A490}"/>
              </a:ext>
            </a:extLst>
          </p:cNvPr>
          <p:cNvSpPr/>
          <p:nvPr/>
        </p:nvSpPr>
        <p:spPr>
          <a:xfrm>
            <a:off x="8415379" y="93165"/>
            <a:ext cx="3687569" cy="1588780"/>
          </a:xfrm>
          <a:prstGeom prst="wedgeEllipseCallout">
            <a:avLst>
              <a:gd name="adj1" fmla="val -65553"/>
              <a:gd name="adj2" fmla="val 9223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id="{57991484-E967-4731-8963-D3401ED7A15A}"/>
              </a:ext>
            </a:extLst>
          </p:cNvPr>
          <p:cNvSpPr/>
          <p:nvPr/>
        </p:nvSpPr>
        <p:spPr>
          <a:xfrm>
            <a:off x="9208857" y="379723"/>
            <a:ext cx="2242922" cy="1015663"/>
          </a:xfrm>
          <a:prstGeom prst="rect">
            <a:avLst/>
          </a:prstGeom>
          <a:noFill/>
        </p:spPr>
        <p:txBody>
          <a:bodyPr wrap="none" lIns="91440" tIns="45720" rIns="91440" bIns="45720">
            <a:spAutoFit/>
          </a:bodyPr>
          <a:lstStyle/>
          <a:p>
            <a:pPr algn="ctr"/>
            <a:r>
              <a:rPr lang="ru-RU" sz="2000" b="1" cap="none" spc="0" dirty="0">
                <a:ln w="6600">
                  <a:solidFill>
                    <a:schemeClr val="accent2"/>
                  </a:solidFill>
                  <a:prstDash val="solid"/>
                </a:ln>
                <a:solidFill>
                  <a:srgbClr val="FFFFFF"/>
                </a:solidFill>
                <a:effectLst>
                  <a:outerShdw dist="38100" dir="2700000" algn="tl" rotWithShape="0">
                    <a:schemeClr val="accent2"/>
                  </a:outerShdw>
                </a:effectLst>
              </a:rPr>
              <a:t>Использование </a:t>
            </a:r>
          </a:p>
          <a:p>
            <a:pPr algn="ctr"/>
            <a:r>
              <a:rPr lang="ru-RU" sz="2000" b="1" cap="none" spc="0" dirty="0">
                <a:ln w="6600">
                  <a:solidFill>
                    <a:schemeClr val="accent2"/>
                  </a:solidFill>
                  <a:prstDash val="solid"/>
                </a:ln>
                <a:solidFill>
                  <a:srgbClr val="FFFFFF"/>
                </a:solidFill>
                <a:effectLst>
                  <a:outerShdw dist="38100" dir="2700000" algn="tl" rotWithShape="0">
                    <a:schemeClr val="accent2"/>
                  </a:outerShdw>
                </a:effectLst>
              </a:rPr>
              <a:t>компьютерных </a:t>
            </a:r>
          </a:p>
          <a:p>
            <a:pPr algn="ctr"/>
            <a:r>
              <a:rPr lang="ru-RU" sz="2000" b="1" dirty="0">
                <a:ln w="6600">
                  <a:solidFill>
                    <a:schemeClr val="accent2"/>
                  </a:solidFill>
                  <a:prstDash val="solid"/>
                </a:ln>
                <a:solidFill>
                  <a:srgbClr val="FFFFFF"/>
                </a:solidFill>
                <a:effectLst>
                  <a:outerShdw dist="38100" dir="2700000" algn="tl" rotWithShape="0">
                    <a:schemeClr val="accent2"/>
                  </a:outerShdw>
                </a:effectLst>
              </a:rPr>
              <a:t>технологий</a:t>
            </a:r>
            <a:endParaRPr lang="ru-RU" sz="20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6" name="Облачко с текстом: овальное 15">
            <a:extLst>
              <a:ext uri="{FF2B5EF4-FFF2-40B4-BE49-F238E27FC236}">
                <a16:creationId xmlns:a16="http://schemas.microsoft.com/office/drawing/2014/main" id="{48424CBB-3DE1-48D6-AC8B-EDAD2E882FCF}"/>
              </a:ext>
            </a:extLst>
          </p:cNvPr>
          <p:cNvSpPr/>
          <p:nvPr/>
        </p:nvSpPr>
        <p:spPr>
          <a:xfrm>
            <a:off x="89053" y="256356"/>
            <a:ext cx="3577600" cy="1734687"/>
          </a:xfrm>
          <a:prstGeom prst="wedgeEllipseCallout">
            <a:avLst>
              <a:gd name="adj1" fmla="val 59111"/>
              <a:gd name="adj2" fmla="val 6510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a:p>
        </p:txBody>
      </p:sp>
      <p:sp>
        <p:nvSpPr>
          <p:cNvPr id="17" name="Прямоугольник 16">
            <a:extLst>
              <a:ext uri="{FF2B5EF4-FFF2-40B4-BE49-F238E27FC236}">
                <a16:creationId xmlns:a16="http://schemas.microsoft.com/office/drawing/2014/main" id="{B5303F0D-0436-4F85-8EEF-4065E610EE0C}"/>
              </a:ext>
            </a:extLst>
          </p:cNvPr>
          <p:cNvSpPr/>
          <p:nvPr/>
        </p:nvSpPr>
        <p:spPr>
          <a:xfrm>
            <a:off x="194985" y="710236"/>
            <a:ext cx="3361818" cy="707886"/>
          </a:xfrm>
          <a:prstGeom prst="rect">
            <a:avLst/>
          </a:prstGeom>
          <a:noFill/>
        </p:spPr>
        <p:txBody>
          <a:bodyPr wrap="none" lIns="91440" tIns="45720" rIns="91440" bIns="45720">
            <a:spAutoFit/>
          </a:bodyPr>
          <a:lstStyle/>
          <a:p>
            <a:pPr algn="ctr"/>
            <a:r>
              <a:rPr lang="ru-RU" sz="2000" b="1" cap="none" spc="0" dirty="0">
                <a:ln w="6600">
                  <a:solidFill>
                    <a:schemeClr val="accent2"/>
                  </a:solidFill>
                  <a:prstDash val="solid"/>
                </a:ln>
                <a:solidFill>
                  <a:srgbClr val="FFFFFF"/>
                </a:solidFill>
                <a:effectLst>
                  <a:outerShdw dist="38100" dir="2700000" algn="tl" rotWithShape="0">
                    <a:schemeClr val="accent2"/>
                  </a:outerShdw>
                </a:effectLst>
              </a:rPr>
              <a:t>Создание собственных </a:t>
            </a:r>
          </a:p>
          <a:p>
            <a:pPr algn="ctr"/>
            <a:r>
              <a:rPr lang="ru-RU" sz="2000" b="1" cap="none" spc="0" dirty="0">
                <a:ln w="6600">
                  <a:solidFill>
                    <a:schemeClr val="accent2"/>
                  </a:solidFill>
                  <a:prstDash val="solid"/>
                </a:ln>
                <a:solidFill>
                  <a:srgbClr val="FFFFFF"/>
                </a:solidFill>
                <a:effectLst>
                  <a:outerShdw dist="38100" dir="2700000" algn="tl" rotWithShape="0">
                    <a:schemeClr val="accent2"/>
                  </a:outerShdw>
                </a:effectLst>
              </a:rPr>
              <a:t>проектов и программ</a:t>
            </a:r>
          </a:p>
        </p:txBody>
      </p:sp>
    </p:spTree>
    <p:extLst>
      <p:ext uri="{BB962C8B-B14F-4D97-AF65-F5344CB8AC3E}">
        <p14:creationId xmlns:p14="http://schemas.microsoft.com/office/powerpoint/2010/main" val="3915686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036079C-08AD-4700-AF26-0415BF38BE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331" y="195956"/>
            <a:ext cx="4305669" cy="4305669"/>
          </a:xfrm>
          <a:prstGeom prst="rect">
            <a:avLst/>
          </a:prstGeom>
        </p:spPr>
      </p:pic>
      <p:sp>
        <p:nvSpPr>
          <p:cNvPr id="4" name="Прямоугольник 3">
            <a:extLst>
              <a:ext uri="{FF2B5EF4-FFF2-40B4-BE49-F238E27FC236}">
                <a16:creationId xmlns:a16="http://schemas.microsoft.com/office/drawing/2014/main" id="{E82813CD-7172-4CB2-9B37-D07EB4450FFD}"/>
              </a:ext>
            </a:extLst>
          </p:cNvPr>
          <p:cNvSpPr/>
          <p:nvPr/>
        </p:nvSpPr>
        <p:spPr>
          <a:xfrm>
            <a:off x="451617" y="4572986"/>
            <a:ext cx="11040202" cy="1754326"/>
          </a:xfrm>
          <a:prstGeom prst="rect">
            <a:avLst/>
          </a:prstGeom>
          <a:noFill/>
        </p:spPr>
        <p:txBody>
          <a:bodyPr wrap="none" lIns="91440" tIns="45720" rIns="91440" bIns="45720">
            <a:spAutoFit/>
          </a:bodyPr>
          <a:lstStyle/>
          <a:p>
            <a:pPr algn="ctr"/>
            <a:r>
              <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Открытие 8 февраля 2021года</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В День Российской науки</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5" name="Прямоугольник 4">
            <a:extLst>
              <a:ext uri="{FF2B5EF4-FFF2-40B4-BE49-F238E27FC236}">
                <a16:creationId xmlns:a16="http://schemas.microsoft.com/office/drawing/2014/main" id="{A9C95CE0-A5DF-4550-8913-1ED7E31AAF15}"/>
              </a:ext>
            </a:extLst>
          </p:cNvPr>
          <p:cNvSpPr/>
          <p:nvPr/>
        </p:nvSpPr>
        <p:spPr>
          <a:xfrm>
            <a:off x="5120138" y="419444"/>
            <a:ext cx="6711902" cy="2185214"/>
          </a:xfrm>
          <a:prstGeom prst="rect">
            <a:avLst/>
          </a:prstGeom>
        </p:spPr>
        <p:style>
          <a:lnRef idx="1">
            <a:schemeClr val="accent6"/>
          </a:lnRef>
          <a:fillRef idx="2">
            <a:schemeClr val="accent6"/>
          </a:fillRef>
          <a:effectRef idx="1">
            <a:schemeClr val="accent6"/>
          </a:effectRef>
          <a:fontRef idx="minor">
            <a:schemeClr val="dk1"/>
          </a:fontRef>
        </p:style>
        <p:txBody>
          <a:bodyPr wrap="none" lIns="91440" tIns="45720" rIns="91440" bIns="45720">
            <a:spAutoFit/>
          </a:bodyPr>
          <a:lstStyle/>
          <a:p>
            <a:pPr algn="ctr"/>
            <a:r>
              <a:rPr lang="ru-RU" sz="2800" b="1" dirty="0">
                <a:ln w="9525">
                  <a:solidFill>
                    <a:schemeClr val="bg1"/>
                  </a:solidFill>
                  <a:prstDash val="solid"/>
                </a:ln>
                <a:effectLst>
                  <a:outerShdw blurRad="12700" dist="38100" dir="2700000" algn="tl" rotWithShape="0">
                    <a:schemeClr val="bg1">
                      <a:lumMod val="50000"/>
                    </a:schemeClr>
                  </a:outerShdw>
                </a:effectLst>
              </a:rPr>
              <a:t>Указ президента</a:t>
            </a:r>
            <a:r>
              <a:rPr lang="ru-RU" sz="2800" b="1" i="0" dirty="0">
                <a:ln w="9525">
                  <a:solidFill>
                    <a:schemeClr val="bg1"/>
                  </a:solidFill>
                  <a:prstDash val="solid"/>
                </a:ln>
                <a:effectLst>
                  <a:outerShdw blurRad="12700" dist="38100" dir="2700000" algn="tl" rotWithShape="0">
                    <a:schemeClr val="bg1">
                      <a:lumMod val="50000"/>
                    </a:schemeClr>
                  </a:outerShdw>
                </a:effectLst>
                <a:latin typeface="ITCFranklinGothicW10-Md 862390"/>
              </a:rPr>
              <a:t> РФ </a:t>
            </a:r>
          </a:p>
          <a:p>
            <a:pPr algn="ctr"/>
            <a:r>
              <a:rPr lang="ru-RU" sz="2800" b="1" i="0" dirty="0">
                <a:ln w="9525">
                  <a:solidFill>
                    <a:schemeClr val="bg1"/>
                  </a:solidFill>
                  <a:prstDash val="solid"/>
                </a:ln>
                <a:effectLst>
                  <a:outerShdw blurRad="12700" dist="38100" dir="2700000" algn="tl" rotWithShape="0">
                    <a:schemeClr val="bg1">
                      <a:lumMod val="50000"/>
                    </a:schemeClr>
                  </a:outerShdw>
                </a:effectLst>
                <a:latin typeface="ITCFranklinGothicW10-Bk 862339"/>
              </a:rPr>
              <a:t>«О проведении в Российской Федерации </a:t>
            </a:r>
          </a:p>
          <a:p>
            <a:pPr algn="ctr"/>
            <a:r>
              <a:rPr lang="ru-RU" sz="2800" b="1" i="0" dirty="0">
                <a:ln w="9525">
                  <a:solidFill>
                    <a:schemeClr val="bg1"/>
                  </a:solidFill>
                  <a:prstDash val="solid"/>
                </a:ln>
                <a:effectLst>
                  <a:outerShdw blurRad="12700" dist="38100" dir="2700000" algn="tl" rotWithShape="0">
                    <a:schemeClr val="bg1">
                      <a:lumMod val="50000"/>
                    </a:schemeClr>
                  </a:outerShdw>
                </a:effectLst>
                <a:latin typeface="ITCFranklinGothicW10-Bk 862339"/>
              </a:rPr>
              <a:t>Года науки и технологий».</a:t>
            </a:r>
          </a:p>
          <a:p>
            <a:pPr algn="ctr"/>
            <a:r>
              <a:rPr lang="ru-RU" sz="2800" b="1" i="0" dirty="0">
                <a:ln w="9525">
                  <a:solidFill>
                    <a:schemeClr val="bg1"/>
                  </a:solidFill>
                  <a:prstDash val="solid"/>
                </a:ln>
                <a:effectLst>
                  <a:outerShdw blurRad="12700" dist="38100" dir="2700000" algn="tl" rotWithShape="0">
                    <a:schemeClr val="bg1">
                      <a:lumMod val="50000"/>
                    </a:schemeClr>
                  </a:outerShdw>
                </a:effectLst>
                <a:latin typeface="ITCFranklinGothicW10-Bk 862339"/>
              </a:rPr>
              <a:t> от 25 декабря 2020 года №812</a:t>
            </a:r>
          </a:p>
          <a:p>
            <a:pPr algn="ctr"/>
            <a:r>
              <a:rPr lang="ru-RU" sz="2400" b="1" cap="none" spc="50" dirty="0">
                <a:ln w="9525" cmpd="sng">
                  <a:solidFill>
                    <a:schemeClr val="accent1"/>
                  </a:solidFill>
                  <a:prstDash val="solid"/>
                </a:ln>
                <a:solidFill>
                  <a:srgbClr val="70AD47">
                    <a:tint val="1000"/>
                  </a:srgbClr>
                </a:solidFill>
                <a:effectLst>
                  <a:glow rad="38100">
                    <a:schemeClr val="accent1">
                      <a:alpha val="40000"/>
                    </a:schemeClr>
                  </a:glow>
                </a:effectLst>
              </a:rPr>
              <a:t> </a:t>
            </a:r>
          </a:p>
        </p:txBody>
      </p:sp>
    </p:spTree>
    <p:extLst>
      <p:ext uri="{BB962C8B-B14F-4D97-AF65-F5344CB8AC3E}">
        <p14:creationId xmlns:p14="http://schemas.microsoft.com/office/powerpoint/2010/main" val="3791516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E00F2941-DA6A-470E-AE4A-05FDF62B4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795" y="274282"/>
            <a:ext cx="4256116" cy="4206240"/>
          </a:xfrm>
          <a:prstGeom prst="rect">
            <a:avLst/>
          </a:prstGeom>
        </p:spPr>
      </p:pic>
      <p:sp>
        <p:nvSpPr>
          <p:cNvPr id="5" name="TextBox 4">
            <a:extLst>
              <a:ext uri="{FF2B5EF4-FFF2-40B4-BE49-F238E27FC236}">
                <a16:creationId xmlns:a16="http://schemas.microsoft.com/office/drawing/2014/main" id="{0B68C6DA-9D0B-4FDF-BAB9-3420634FA3B6}"/>
              </a:ext>
            </a:extLst>
          </p:cNvPr>
          <p:cNvSpPr txBox="1"/>
          <p:nvPr/>
        </p:nvSpPr>
        <p:spPr>
          <a:xfrm>
            <a:off x="5379869" y="650691"/>
            <a:ext cx="6107836" cy="1200329"/>
          </a:xfrm>
          <a:prstGeom prst="rect">
            <a:avLst/>
          </a:prstGeom>
          <a:noFill/>
        </p:spPr>
        <p:txBody>
          <a:bodyPr wrap="square">
            <a:spAutoFit/>
          </a:bodyPr>
          <a:lstStyle/>
          <a:p>
            <a:pPr algn="ctr"/>
            <a:r>
              <a:rPr lang="ru-RU" b="1" dirty="0">
                <a:ln w="0"/>
                <a:solidFill>
                  <a:schemeClr val="accent1"/>
                </a:solidFill>
                <a:effectLst>
                  <a:outerShdw blurRad="38100" dist="25400" dir="5400000" algn="ctr" rotWithShape="0">
                    <a:srgbClr val="6E747A">
                      <a:alpha val="43000"/>
                    </a:srgbClr>
                  </a:outerShdw>
                </a:effectLst>
              </a:rPr>
              <a:t>Указ президента РФ  «О праздновании 800-летия со дня рождения князя Александра Невского».</a:t>
            </a:r>
          </a:p>
          <a:p>
            <a:pPr algn="ctr"/>
            <a:endParaRPr lang="ru-RU" b="1" dirty="0">
              <a:ln w="0"/>
              <a:solidFill>
                <a:schemeClr val="accent1"/>
              </a:solidFill>
              <a:effectLst>
                <a:outerShdw blurRad="38100" dist="25400" dir="5400000" algn="ctr" rotWithShape="0">
                  <a:srgbClr val="6E747A">
                    <a:alpha val="43000"/>
                  </a:srgbClr>
                </a:outerShdw>
              </a:effectLst>
            </a:endParaRPr>
          </a:p>
          <a:p>
            <a:pPr algn="ctr"/>
            <a:r>
              <a:rPr lang="ru-RU" b="1" dirty="0">
                <a:ln w="0"/>
                <a:solidFill>
                  <a:schemeClr val="accent1"/>
                </a:solidFill>
                <a:effectLst>
                  <a:outerShdw blurRad="38100" dist="25400" dir="5400000" algn="ctr" rotWithShape="0">
                    <a:srgbClr val="6E747A">
                      <a:alpha val="43000"/>
                    </a:srgbClr>
                  </a:outerShdw>
                </a:effectLst>
              </a:rPr>
              <a:t>24 июня 2014 года №448</a:t>
            </a:r>
          </a:p>
        </p:txBody>
      </p:sp>
      <p:sp>
        <p:nvSpPr>
          <p:cNvPr id="7" name="TextBox 6">
            <a:extLst>
              <a:ext uri="{FF2B5EF4-FFF2-40B4-BE49-F238E27FC236}">
                <a16:creationId xmlns:a16="http://schemas.microsoft.com/office/drawing/2014/main" id="{64636048-F30D-4391-B8F0-915AAD486FE4}"/>
              </a:ext>
            </a:extLst>
          </p:cNvPr>
          <p:cNvSpPr txBox="1"/>
          <p:nvPr/>
        </p:nvSpPr>
        <p:spPr>
          <a:xfrm>
            <a:off x="5983550" y="2020980"/>
            <a:ext cx="6107836" cy="369332"/>
          </a:xfrm>
          <a:prstGeom prst="rect">
            <a:avLst/>
          </a:prstGeom>
          <a:noFill/>
        </p:spPr>
        <p:txBody>
          <a:bodyPr wrap="square">
            <a:spAutoFit/>
          </a:bodyPr>
          <a:lstStyle/>
          <a:p>
            <a:r>
              <a:rPr lang="en-US" dirty="0">
                <a:hlinkClick r:id="rId3"/>
              </a:rPr>
              <a:t>http://www.kremlin.ru/acts/news/46050</a:t>
            </a:r>
            <a:r>
              <a:rPr lang="ru-RU" dirty="0"/>
              <a:t> </a:t>
            </a:r>
          </a:p>
        </p:txBody>
      </p:sp>
      <p:sp>
        <p:nvSpPr>
          <p:cNvPr id="8" name="Прямоугольник 7">
            <a:extLst>
              <a:ext uri="{FF2B5EF4-FFF2-40B4-BE49-F238E27FC236}">
                <a16:creationId xmlns:a16="http://schemas.microsoft.com/office/drawing/2014/main" id="{B9998D6B-CE9B-4D02-B1DE-8A4D77A563FF}"/>
              </a:ext>
            </a:extLst>
          </p:cNvPr>
          <p:cNvSpPr/>
          <p:nvPr/>
        </p:nvSpPr>
        <p:spPr>
          <a:xfrm>
            <a:off x="0" y="4521615"/>
            <a:ext cx="5620448" cy="2062103"/>
          </a:xfrm>
          <a:prstGeom prst="rect">
            <a:avLst/>
          </a:prstGeom>
          <a:noFill/>
        </p:spPr>
        <p:txBody>
          <a:bodyPr wrap="none" lIns="91440" tIns="45720" rIns="91440" bIns="45720">
            <a:spAutoFit/>
          </a:bodyPr>
          <a:lstStyle/>
          <a:p>
            <a:pPr algn="ctr"/>
            <a:r>
              <a:rPr lang="ru-RU" sz="3200" b="1" cap="none" spc="50" dirty="0">
                <a:ln w="9525" cmpd="sng">
                  <a:solidFill>
                    <a:schemeClr val="accent1"/>
                  </a:solidFill>
                  <a:prstDash val="solid"/>
                </a:ln>
                <a:solidFill>
                  <a:srgbClr val="70AD47">
                    <a:tint val="1000"/>
                  </a:srgbClr>
                </a:solidFill>
                <a:effectLst>
                  <a:glow rad="38100">
                    <a:schemeClr val="accent1">
                      <a:alpha val="40000"/>
                    </a:schemeClr>
                  </a:glow>
                </a:effectLst>
              </a:rPr>
              <a:t>Празднование 800-летия </a:t>
            </a:r>
          </a:p>
          <a:p>
            <a:pPr algn="ctr"/>
            <a:r>
              <a:rPr lang="ru-RU" sz="3200" b="1" cap="none" spc="50" dirty="0">
                <a:ln w="9525" cmpd="sng">
                  <a:solidFill>
                    <a:schemeClr val="accent1"/>
                  </a:solidFill>
                  <a:prstDash val="solid"/>
                </a:ln>
                <a:solidFill>
                  <a:srgbClr val="70AD47">
                    <a:tint val="1000"/>
                  </a:srgbClr>
                </a:solidFill>
                <a:effectLst>
                  <a:glow rad="38100">
                    <a:schemeClr val="accent1">
                      <a:alpha val="40000"/>
                    </a:schemeClr>
                  </a:glow>
                </a:effectLst>
              </a:rPr>
              <a:t>со дня рождения </a:t>
            </a:r>
          </a:p>
          <a:p>
            <a:pPr algn="ctr"/>
            <a:r>
              <a:rPr lang="ru-RU" sz="3200" b="1" cap="none" spc="50" dirty="0">
                <a:ln w="9525" cmpd="sng">
                  <a:solidFill>
                    <a:schemeClr val="accent1"/>
                  </a:solidFill>
                  <a:prstDash val="solid"/>
                </a:ln>
                <a:solidFill>
                  <a:srgbClr val="70AD47">
                    <a:tint val="1000"/>
                  </a:srgbClr>
                </a:solidFill>
                <a:effectLst>
                  <a:glow rad="38100">
                    <a:schemeClr val="accent1">
                      <a:alpha val="40000"/>
                    </a:schemeClr>
                  </a:glow>
                </a:effectLst>
              </a:rPr>
              <a:t>князя </a:t>
            </a:r>
          </a:p>
          <a:p>
            <a:pPr algn="ctr"/>
            <a:r>
              <a:rPr lang="ru-RU" sz="3200" b="1" cap="none" spc="50" dirty="0">
                <a:ln w="9525" cmpd="sng">
                  <a:solidFill>
                    <a:schemeClr val="accent1"/>
                  </a:solidFill>
                  <a:prstDash val="solid"/>
                </a:ln>
                <a:solidFill>
                  <a:srgbClr val="70AD47">
                    <a:tint val="1000"/>
                  </a:srgbClr>
                </a:solidFill>
                <a:effectLst>
                  <a:glow rad="38100">
                    <a:schemeClr val="accent1">
                      <a:alpha val="40000"/>
                    </a:schemeClr>
                  </a:glow>
                </a:effectLst>
              </a:rPr>
              <a:t>Александра Невского</a:t>
            </a:r>
          </a:p>
        </p:txBody>
      </p:sp>
      <p:sp>
        <p:nvSpPr>
          <p:cNvPr id="9" name="Прямоугольник 8">
            <a:extLst>
              <a:ext uri="{FF2B5EF4-FFF2-40B4-BE49-F238E27FC236}">
                <a16:creationId xmlns:a16="http://schemas.microsoft.com/office/drawing/2014/main" id="{75440DF0-24ED-4017-B550-DE9BE4CBD4D9}"/>
              </a:ext>
            </a:extLst>
          </p:cNvPr>
          <p:cNvSpPr/>
          <p:nvPr/>
        </p:nvSpPr>
        <p:spPr>
          <a:xfrm>
            <a:off x="6174460" y="2474893"/>
            <a:ext cx="4849404" cy="954107"/>
          </a:xfrm>
          <a:prstGeom prst="rect">
            <a:avLst/>
          </a:prstGeom>
          <a:noFill/>
        </p:spPr>
        <p:txBody>
          <a:bodyPr wrap="none" lIns="91440" tIns="45720" rIns="91440" bIns="45720">
            <a:spAutoFit/>
          </a:bodyPr>
          <a:lstStyle/>
          <a:p>
            <a:pPr algn="ctr"/>
            <a:r>
              <a:rPr lang="ru-RU"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Основные празднования </a:t>
            </a:r>
          </a:p>
          <a:p>
            <a:pPr algn="ctr"/>
            <a:r>
              <a:rPr lang="ru-RU"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12 сентября 2021 года</a:t>
            </a:r>
          </a:p>
        </p:txBody>
      </p:sp>
      <p:sp>
        <p:nvSpPr>
          <p:cNvPr id="11" name="TextBox 10">
            <a:extLst>
              <a:ext uri="{FF2B5EF4-FFF2-40B4-BE49-F238E27FC236}">
                <a16:creationId xmlns:a16="http://schemas.microsoft.com/office/drawing/2014/main" id="{418E8804-F197-4594-822D-F6A042F4D5BB}"/>
              </a:ext>
            </a:extLst>
          </p:cNvPr>
          <p:cNvSpPr txBox="1"/>
          <p:nvPr/>
        </p:nvSpPr>
        <p:spPr>
          <a:xfrm>
            <a:off x="5497119" y="3513581"/>
            <a:ext cx="6204086" cy="310854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ru-RU" sz="1400" dirty="0">
                <a:ln w="0"/>
                <a:solidFill>
                  <a:schemeClr val="accent1"/>
                </a:solidFill>
                <a:effectLst>
                  <a:outerShdw blurRad="38100" dist="25400" dir="5400000" algn="ctr" rotWithShape="0">
                    <a:srgbClr val="6E747A">
                      <a:alpha val="43000"/>
                    </a:srgbClr>
                  </a:outerShdw>
                </a:effectLst>
              </a:rPr>
              <a:t>Память о князе на протяжении веков бытовала в самых разных формах.</a:t>
            </a:r>
          </a:p>
          <a:p>
            <a:pPr algn="just"/>
            <a:r>
              <a:rPr lang="ru-RU" sz="1400" dirty="0">
                <a:ln w="0"/>
                <a:solidFill>
                  <a:schemeClr val="accent1"/>
                </a:solidFill>
                <a:effectLst>
                  <a:outerShdw blurRad="38100" dist="25400" dir="5400000" algn="ctr" rotWithShape="0">
                    <a:srgbClr val="6E747A">
                      <a:alpha val="43000"/>
                    </a:srgbClr>
                  </a:outerShdw>
                </a:effectLst>
              </a:rPr>
              <a:t>В строительстве храмов, почитании мощей (князь был канонизирован в 1547 году), десятках монументов в разных концах страны, названиях площадей, улиц и даже станций метро, множестве книг и кинофильмов, скульптур и картин. Уникальную историю имеет высокая государственная награда — орден Александра Невского. Он был учреждён в Российской империи в 1725 году, затем после революции возродился в военную годину (1942 год), а в начале XXI века вновь обрёл своё место в ряду государственных наград новой России. Такое отношение к герою седой древности не может появиться случайно, оказаться кратковременной конъюнктурной кампанией. В основе его лежит глубинное народное чувство.</a:t>
            </a:r>
          </a:p>
        </p:txBody>
      </p:sp>
    </p:spTree>
    <p:extLst>
      <p:ext uri="{BB962C8B-B14F-4D97-AF65-F5344CB8AC3E}">
        <p14:creationId xmlns:p14="http://schemas.microsoft.com/office/powerpoint/2010/main" val="3465483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D2BD9F-EA1D-4098-AEF6-04B32A546CBE}"/>
              </a:ext>
            </a:extLst>
          </p:cNvPr>
          <p:cNvSpPr txBox="1"/>
          <p:nvPr/>
        </p:nvSpPr>
        <p:spPr>
          <a:xfrm>
            <a:off x="2881266" y="2706568"/>
            <a:ext cx="6106562" cy="255454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dirty="0"/>
              <a:t> </a:t>
            </a:r>
            <a:r>
              <a:rPr lang="ru-RU" sz="2000" spc="50" dirty="0">
                <a:ln w="0"/>
                <a:solidFill>
                  <a:schemeClr val="bg2"/>
                </a:solidFill>
                <a:effectLst>
                  <a:innerShdw blurRad="63500" dist="50800" dir="13500000">
                    <a:srgbClr val="000000">
                      <a:alpha val="50000"/>
                    </a:srgbClr>
                  </a:innerShdw>
                </a:effectLst>
              </a:rPr>
              <a:t>Указ  президента РФ «О праздновании 200-летия со дня рождения</a:t>
            </a:r>
          </a:p>
          <a:p>
            <a:pPr algn="ctr"/>
            <a:r>
              <a:rPr lang="ru-RU" sz="2000" spc="50" dirty="0">
                <a:ln w="0"/>
                <a:solidFill>
                  <a:schemeClr val="bg2"/>
                </a:solidFill>
                <a:effectLst>
                  <a:innerShdw blurRad="63500" dist="50800" dir="13500000">
                    <a:srgbClr val="000000">
                      <a:alpha val="50000"/>
                    </a:srgbClr>
                  </a:innerShdw>
                </a:effectLst>
              </a:rPr>
              <a:t> Ф. М. Достоевского».</a:t>
            </a:r>
          </a:p>
          <a:p>
            <a:endParaRPr lang="ru-RU" sz="2000" spc="50" dirty="0">
              <a:ln w="0"/>
              <a:solidFill>
                <a:schemeClr val="bg2"/>
              </a:solidFill>
              <a:effectLst>
                <a:innerShdw blurRad="63500" dist="50800" dir="13500000">
                  <a:srgbClr val="000000">
                    <a:alpha val="50000"/>
                  </a:srgbClr>
                </a:innerShdw>
              </a:effectLst>
            </a:endParaRPr>
          </a:p>
          <a:p>
            <a:pPr algn="ctr"/>
            <a:r>
              <a:rPr lang="ru-RU" sz="2000" spc="50" dirty="0">
                <a:ln w="0"/>
                <a:solidFill>
                  <a:schemeClr val="bg2"/>
                </a:solidFill>
                <a:effectLst>
                  <a:innerShdw blurRad="63500" dist="50800" dir="13500000">
                    <a:srgbClr val="000000">
                      <a:alpha val="50000"/>
                    </a:srgbClr>
                  </a:innerShdw>
                </a:effectLst>
              </a:rPr>
              <a:t>24 августа 2016 года</a:t>
            </a:r>
          </a:p>
          <a:p>
            <a:pPr algn="ctr"/>
            <a:r>
              <a:rPr lang="ru-RU" sz="2000" spc="50" dirty="0">
                <a:ln w="0"/>
                <a:solidFill>
                  <a:schemeClr val="bg2"/>
                </a:solidFill>
                <a:effectLst>
                  <a:innerShdw blurRad="63500" dist="50800" dir="13500000">
                    <a:srgbClr val="000000">
                      <a:alpha val="50000"/>
                    </a:srgbClr>
                  </a:innerShdw>
                </a:effectLst>
              </a:rPr>
              <a:t>№424</a:t>
            </a:r>
          </a:p>
          <a:p>
            <a:pPr algn="ctr"/>
            <a:endParaRPr lang="ru-RU" sz="2000" spc="50" dirty="0">
              <a:ln w="0"/>
              <a:solidFill>
                <a:schemeClr val="bg2"/>
              </a:solidFill>
              <a:effectLst>
                <a:innerShdw blurRad="63500" dist="50800" dir="13500000">
                  <a:srgbClr val="000000">
                    <a:alpha val="50000"/>
                  </a:srgbClr>
                </a:innerShdw>
              </a:effectLst>
            </a:endParaRPr>
          </a:p>
          <a:p>
            <a:pPr algn="ctr"/>
            <a:r>
              <a:rPr lang="ru-RU" sz="2000" spc="50" dirty="0">
                <a:ln w="0"/>
                <a:solidFill>
                  <a:schemeClr val="bg2"/>
                </a:solidFill>
                <a:effectLst>
                  <a:innerShdw blurRad="63500" dist="50800" dir="13500000">
                    <a:srgbClr val="000000">
                      <a:alpha val="50000"/>
                    </a:srgbClr>
                  </a:innerShdw>
                </a:effectLst>
              </a:rPr>
              <a:t>11 ноября 2021 года</a:t>
            </a:r>
          </a:p>
        </p:txBody>
      </p:sp>
      <p:pic>
        <p:nvPicPr>
          <p:cNvPr id="5" name="Рисунок 4">
            <a:extLst>
              <a:ext uri="{FF2B5EF4-FFF2-40B4-BE49-F238E27FC236}">
                <a16:creationId xmlns:a16="http://schemas.microsoft.com/office/drawing/2014/main" id="{F00E3A45-6555-4CB6-8073-0CD496A13B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318004"/>
            <a:ext cx="10058400" cy="2057400"/>
          </a:xfrm>
          <a:prstGeom prst="rect">
            <a:avLst/>
          </a:prstGeom>
        </p:spPr>
      </p:pic>
      <p:sp>
        <p:nvSpPr>
          <p:cNvPr id="7" name="TextBox 6">
            <a:extLst>
              <a:ext uri="{FF2B5EF4-FFF2-40B4-BE49-F238E27FC236}">
                <a16:creationId xmlns:a16="http://schemas.microsoft.com/office/drawing/2014/main" id="{4B837F18-C0AB-4613-8C89-89AA74F4566F}"/>
              </a:ext>
            </a:extLst>
          </p:cNvPr>
          <p:cNvSpPr txBox="1"/>
          <p:nvPr/>
        </p:nvSpPr>
        <p:spPr>
          <a:xfrm>
            <a:off x="3124941" y="5670157"/>
            <a:ext cx="6107836" cy="369332"/>
          </a:xfrm>
          <a:prstGeom prst="rect">
            <a:avLst/>
          </a:prstGeom>
          <a:noFill/>
        </p:spPr>
        <p:txBody>
          <a:bodyPr wrap="square">
            <a:spAutoFit/>
          </a:bodyPr>
          <a:lstStyle/>
          <a:p>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http://www.kremlin.ru/acts/news/52756</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1656531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93DD6C-E622-4985-9AE0-4265093575F5}"/>
              </a:ext>
            </a:extLst>
          </p:cNvPr>
          <p:cNvSpPr txBox="1"/>
          <p:nvPr/>
        </p:nvSpPr>
        <p:spPr>
          <a:xfrm>
            <a:off x="5344358" y="607148"/>
            <a:ext cx="6107836" cy="1569660"/>
          </a:xfrm>
          <a:prstGeom prst="rect">
            <a:avLst/>
          </a:prstGeom>
          <a:noFill/>
        </p:spPr>
        <p:txBody>
          <a:bodyPr wrap="square">
            <a:spAutoFit/>
          </a:bodyPr>
          <a:lstStyle/>
          <a:p>
            <a:pPr algn="ctr"/>
            <a:r>
              <a:rPr lang="ru-RU" sz="2400" b="1" dirty="0">
                <a:ln w="9525">
                  <a:solidFill>
                    <a:schemeClr val="bg1"/>
                  </a:solidFill>
                  <a:prstDash val="solid"/>
                </a:ln>
                <a:effectLst>
                  <a:outerShdw blurRad="12700" dist="38100" dir="2700000" algn="tl" rotWithShape="0">
                    <a:schemeClr val="bg1">
                      <a:lumMod val="50000"/>
                    </a:schemeClr>
                  </a:outerShdw>
                </a:effectLst>
              </a:rPr>
              <a:t>Указ Президента Российской Федерации от 28.06.2016 г. № 303</a:t>
            </a:r>
          </a:p>
          <a:p>
            <a:pPr algn="ctr"/>
            <a:r>
              <a:rPr lang="ru-RU" sz="2400" b="1" dirty="0">
                <a:ln w="9525">
                  <a:solidFill>
                    <a:schemeClr val="bg1"/>
                  </a:solidFill>
                  <a:prstDash val="solid"/>
                </a:ln>
                <a:effectLst>
                  <a:outerShdw blurRad="12700" dist="38100" dir="2700000" algn="tl" rotWithShape="0">
                    <a:schemeClr val="bg1">
                      <a:lumMod val="50000"/>
                    </a:schemeClr>
                  </a:outerShdw>
                </a:effectLst>
              </a:rPr>
              <a:t>«О праздновании 200-летия со дня рождения Н. </a:t>
            </a:r>
            <a:r>
              <a:rPr lang="ru-RU" sz="2400" b="1">
                <a:ln w="9525">
                  <a:solidFill>
                    <a:schemeClr val="bg1"/>
                  </a:solidFill>
                  <a:prstDash val="solid"/>
                </a:ln>
                <a:effectLst>
                  <a:outerShdw blurRad="12700" dist="38100" dir="2700000" algn="tl" rotWithShape="0">
                    <a:schemeClr val="bg1">
                      <a:lumMod val="50000"/>
                    </a:schemeClr>
                  </a:outerShdw>
                </a:effectLst>
              </a:rPr>
              <a:t>А. Некрасова</a:t>
            </a:r>
            <a:r>
              <a:rPr lang="ru-RU" sz="2400" b="1" dirty="0">
                <a:ln w="9525">
                  <a:solidFill>
                    <a:schemeClr val="bg1"/>
                  </a:solidFill>
                  <a:prstDash val="solid"/>
                </a:ln>
                <a:effectLst>
                  <a:outerShdw blurRad="12700" dist="38100" dir="2700000" algn="tl" rotWithShape="0">
                    <a:schemeClr val="bg1">
                      <a:lumMod val="50000"/>
                    </a:schemeClr>
                  </a:outerShdw>
                </a:effectLst>
              </a:rPr>
              <a:t>»</a:t>
            </a:r>
          </a:p>
        </p:txBody>
      </p:sp>
      <p:sp>
        <p:nvSpPr>
          <p:cNvPr id="5" name="TextBox 4">
            <a:extLst>
              <a:ext uri="{FF2B5EF4-FFF2-40B4-BE49-F238E27FC236}">
                <a16:creationId xmlns:a16="http://schemas.microsoft.com/office/drawing/2014/main" id="{7DC229F3-5606-49A8-94EC-5694B2CE08EE}"/>
              </a:ext>
            </a:extLst>
          </p:cNvPr>
          <p:cNvSpPr txBox="1"/>
          <p:nvPr/>
        </p:nvSpPr>
        <p:spPr>
          <a:xfrm>
            <a:off x="5892553" y="2690336"/>
            <a:ext cx="5248922" cy="369332"/>
          </a:xfrm>
          <a:prstGeom prst="rect">
            <a:avLst/>
          </a:prstGeom>
          <a:noFill/>
        </p:spPr>
        <p:txBody>
          <a:bodyPr wrap="square">
            <a:spAutoFit/>
          </a:bodyPr>
          <a:lstStyle/>
          <a:p>
            <a:r>
              <a:rPr lang="en-US" dirty="0">
                <a:hlinkClick r:id="rId2"/>
              </a:rPr>
              <a:t>http://special.kremlin.ru/acts/bank/40935</a:t>
            </a:r>
            <a:r>
              <a:rPr lang="ru-RU" dirty="0"/>
              <a:t> </a:t>
            </a:r>
          </a:p>
        </p:txBody>
      </p:sp>
      <p:pic>
        <p:nvPicPr>
          <p:cNvPr id="7" name="Рисунок 6">
            <a:extLst>
              <a:ext uri="{FF2B5EF4-FFF2-40B4-BE49-F238E27FC236}">
                <a16:creationId xmlns:a16="http://schemas.microsoft.com/office/drawing/2014/main" id="{F533D79B-8A20-4330-8C33-0F7564ED5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11" y="179540"/>
            <a:ext cx="4267200" cy="4251960"/>
          </a:xfrm>
          <a:prstGeom prst="rect">
            <a:avLst/>
          </a:prstGeom>
        </p:spPr>
      </p:pic>
      <p:sp>
        <p:nvSpPr>
          <p:cNvPr id="8" name="Прямоугольник 7">
            <a:extLst>
              <a:ext uri="{FF2B5EF4-FFF2-40B4-BE49-F238E27FC236}">
                <a16:creationId xmlns:a16="http://schemas.microsoft.com/office/drawing/2014/main" id="{0A41167C-2282-499F-AF91-BB8C82C78086}"/>
              </a:ext>
            </a:extLst>
          </p:cNvPr>
          <p:cNvSpPr/>
          <p:nvPr/>
        </p:nvSpPr>
        <p:spPr>
          <a:xfrm>
            <a:off x="601286" y="5177286"/>
            <a:ext cx="4006225" cy="400110"/>
          </a:xfrm>
          <a:prstGeom prst="rect">
            <a:avLst/>
          </a:prstGeom>
          <a:noFill/>
        </p:spPr>
        <p:txBody>
          <a:bodyPr wrap="none" lIns="91440" tIns="45720" rIns="91440" bIns="45720">
            <a:spAutoFit/>
          </a:bodyPr>
          <a:lstStyle/>
          <a:p>
            <a:pPr algn="ctr"/>
            <a:r>
              <a:rPr lang="ru-RU" sz="2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10 декабря - день рождение </a:t>
            </a:r>
          </a:p>
        </p:txBody>
      </p:sp>
      <p:sp>
        <p:nvSpPr>
          <p:cNvPr id="11" name="TextBox 10">
            <a:extLst>
              <a:ext uri="{FF2B5EF4-FFF2-40B4-BE49-F238E27FC236}">
                <a16:creationId xmlns:a16="http://schemas.microsoft.com/office/drawing/2014/main" id="{ED92A522-1BE0-402E-8A56-6F76ED19C0B0}"/>
              </a:ext>
            </a:extLst>
          </p:cNvPr>
          <p:cNvSpPr txBox="1"/>
          <p:nvPr/>
        </p:nvSpPr>
        <p:spPr>
          <a:xfrm>
            <a:off x="4876428" y="3942528"/>
            <a:ext cx="7043696"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sz="2400" dirty="0">
                <a:ln w="0"/>
                <a:solidFill>
                  <a:schemeClr val="accent1"/>
                </a:solidFill>
                <a:effectLst>
                  <a:outerShdw blurRad="38100" dist="25400" dir="5400000" algn="ctr" rotWithShape="0">
                    <a:srgbClr val="6E747A">
                      <a:alpha val="43000"/>
                    </a:srgbClr>
                  </a:outerShdw>
                </a:effectLst>
              </a:rPr>
              <a:t>2021 год ознаменован выдающейся датой - 200-летием со дня рождения великого русского поэта </a:t>
            </a:r>
            <a:r>
              <a:rPr lang="ru-RU" sz="2400" dirty="0" err="1">
                <a:ln w="0"/>
                <a:solidFill>
                  <a:schemeClr val="accent1"/>
                </a:solidFill>
                <a:effectLst>
                  <a:outerShdw blurRad="38100" dist="25400" dir="5400000" algn="ctr" rotWithShape="0">
                    <a:srgbClr val="6E747A">
                      <a:alpha val="43000"/>
                    </a:srgbClr>
                  </a:outerShdw>
                </a:effectLst>
              </a:rPr>
              <a:t>Н.А.Некрасова</a:t>
            </a:r>
            <a:r>
              <a:rPr lang="ru-RU" sz="2400" dirty="0">
                <a:ln w="0"/>
                <a:solidFill>
                  <a:schemeClr val="accent1"/>
                </a:solidFill>
                <a:effectLst>
                  <a:outerShdw blurRad="38100" dist="25400" dir="5400000" algn="ctr" rotWithShape="0">
                    <a:srgbClr val="6E747A">
                      <a:alpha val="43000"/>
                    </a:srgbClr>
                  </a:outerShdw>
                </a:effectLst>
              </a:rPr>
              <a:t>. Это событие должно стать еще одним утверждением великой миссии Слова в развитии культуры России. </a:t>
            </a:r>
          </a:p>
        </p:txBody>
      </p:sp>
    </p:spTree>
    <p:extLst>
      <p:ext uri="{BB962C8B-B14F-4D97-AF65-F5344CB8AC3E}">
        <p14:creationId xmlns:p14="http://schemas.microsoft.com/office/powerpoint/2010/main" val="1000830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4D1035B-C0D2-4CA8-9AD0-9EE73D09C4B5}"/>
              </a:ext>
            </a:extLst>
          </p:cNvPr>
          <p:cNvSpPr/>
          <p:nvPr/>
        </p:nvSpPr>
        <p:spPr>
          <a:xfrm>
            <a:off x="0" y="513847"/>
            <a:ext cx="12351458" cy="5016758"/>
          </a:xfrm>
          <a:prstGeom prst="rect">
            <a:avLst/>
          </a:prstGeom>
          <a:noFill/>
        </p:spPr>
        <p:txBody>
          <a:bodyPr wrap="none" lIns="91440" tIns="45720" rIns="91440" bIns="45720">
            <a:spAutoFit/>
          </a:bodyPr>
          <a:lstStyle/>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Основные формы работы: </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изучение наследия, театральные постановки, </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Достоевский-онлайн, Некрасов-онлайн, Невский-онлайн,</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тематические уроки, </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выставки, устные журналы, концерты, </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информационные акции, </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литературно-музыкальные вечера, публичные чтения,</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творческие конкурсы, </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информационно-образовательные проекты, </a:t>
            </a:r>
          </a:p>
          <a:p>
            <a:pPr algn="ctr"/>
            <a:r>
              <a:rPr lang="ru-RU"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Тематические комплексные мероприятия.</a:t>
            </a:r>
            <a:endParaRPr lang="ru-RU" sz="32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655754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9EC23CB-A6DF-41E2-B463-179A76DF4B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59" y="224608"/>
            <a:ext cx="4557665" cy="4557665"/>
          </a:xfrm>
          <a:prstGeom prst="rect">
            <a:avLst/>
          </a:prstGeom>
        </p:spPr>
      </p:pic>
      <p:sp>
        <p:nvSpPr>
          <p:cNvPr id="5" name="TextBox 4">
            <a:extLst>
              <a:ext uri="{FF2B5EF4-FFF2-40B4-BE49-F238E27FC236}">
                <a16:creationId xmlns:a16="http://schemas.microsoft.com/office/drawing/2014/main" id="{41CD24CC-C568-4273-AC0E-983979B7502B}"/>
              </a:ext>
            </a:extLst>
          </p:cNvPr>
          <p:cNvSpPr txBox="1"/>
          <p:nvPr/>
        </p:nvSpPr>
        <p:spPr>
          <a:xfrm>
            <a:off x="5097101" y="405678"/>
            <a:ext cx="6971168" cy="3847207"/>
          </a:xfrm>
          <a:prstGeom prst="rect">
            <a:avLst/>
          </a:prstGeom>
          <a:noFill/>
        </p:spPr>
        <p:txBody>
          <a:bodyPr wrap="square">
            <a:spAutoFit/>
          </a:bodyPr>
          <a:lstStyle/>
          <a:p>
            <a:pPr algn="ctr"/>
            <a:r>
              <a:rPr lang="ru-RU" sz="3200" b="1" dirty="0">
                <a:ln w="9525">
                  <a:solidFill>
                    <a:schemeClr val="accent6">
                      <a:lumMod val="75000"/>
                    </a:schemeClr>
                  </a:solidFill>
                  <a:prstDash val="solid"/>
                </a:ln>
                <a:solidFill>
                  <a:schemeClr val="accent2">
                    <a:lumMod val="60000"/>
                    <a:lumOff val="40000"/>
                  </a:schemeClr>
                </a:solidFill>
                <a:effectLst>
                  <a:outerShdw blurRad="12700" dist="38100" dir="2700000" algn="tl" rotWithShape="0">
                    <a:schemeClr val="accent5">
                      <a:lumMod val="60000"/>
                      <a:lumOff val="40000"/>
                    </a:schemeClr>
                  </a:outerShdw>
                </a:effectLst>
              </a:rPr>
              <a:t>12 апреля в мире отмечают День космонавтики. </a:t>
            </a:r>
          </a:p>
          <a:p>
            <a:pPr algn="ctr"/>
            <a:r>
              <a:rPr lang="ru-R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В 2021 году исполняется </a:t>
            </a:r>
          </a:p>
          <a:p>
            <a:pPr algn="ctr"/>
            <a:r>
              <a:rPr lang="ru-RU"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60 лет </a:t>
            </a:r>
          </a:p>
          <a:p>
            <a:pPr algn="ctr"/>
            <a:r>
              <a:rPr lang="ru-R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 того момента, как ракета-носитель «Восток» вывела на орбиту корабль «Восток-1», на борту которого находился советский космонавт Юрий Гагарин — первый человек, побывавший в космосе.</a:t>
            </a:r>
          </a:p>
        </p:txBody>
      </p:sp>
      <p:sp>
        <p:nvSpPr>
          <p:cNvPr id="7" name="TextBox 6">
            <a:extLst>
              <a:ext uri="{FF2B5EF4-FFF2-40B4-BE49-F238E27FC236}">
                <a16:creationId xmlns:a16="http://schemas.microsoft.com/office/drawing/2014/main" id="{44B97D88-5A4D-479F-8191-321DAB6B6C0A}"/>
              </a:ext>
            </a:extLst>
          </p:cNvPr>
          <p:cNvSpPr txBox="1"/>
          <p:nvPr/>
        </p:nvSpPr>
        <p:spPr>
          <a:xfrm>
            <a:off x="241048" y="5044824"/>
            <a:ext cx="11709903"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b="1" dirty="0">
                <a:ln w="0"/>
                <a:solidFill>
                  <a:schemeClr val="accent1"/>
                </a:solidFill>
                <a:effectLst>
                  <a:outerShdw blurRad="38100" dist="25400" dir="5400000" algn="ctr" rotWithShape="0">
                    <a:srgbClr val="6E747A">
                      <a:alpha val="43000"/>
                    </a:srgbClr>
                  </a:outerShdw>
                </a:effectLst>
              </a:rPr>
              <a:t>День 12 апреля 1961 года ознаменовался знаменитой фразой Юрия Гагарина «Поехали!». Позднее люди назовут этот день утром космической эры, в которую 12 апреля вступило все человечество. Подвиг первого советского космонавта олицетворяет собой все то, что было создано человеческим разумом с древних времен и до наших дней. Этот полет и имя первого космонавта навсегда будут вписаны в историю золотыми буквами.</a:t>
            </a:r>
          </a:p>
        </p:txBody>
      </p:sp>
    </p:spTree>
    <p:extLst>
      <p:ext uri="{BB962C8B-B14F-4D97-AF65-F5344CB8AC3E}">
        <p14:creationId xmlns:p14="http://schemas.microsoft.com/office/powerpoint/2010/main" val="2945085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5FBF4842-C4BB-4A47-A4C3-D377F100C8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4029" y="363970"/>
            <a:ext cx="6578852" cy="5407383"/>
          </a:xfrm>
          <a:prstGeom prst="rect">
            <a:avLst/>
          </a:prstGeom>
        </p:spPr>
      </p:pic>
      <p:sp>
        <p:nvSpPr>
          <p:cNvPr id="7" name="TextBox 6">
            <a:extLst>
              <a:ext uri="{FF2B5EF4-FFF2-40B4-BE49-F238E27FC236}">
                <a16:creationId xmlns:a16="http://schemas.microsoft.com/office/drawing/2014/main" id="{0D7AE823-D1BA-4A3A-A734-C3A73ABADB0D}"/>
              </a:ext>
            </a:extLst>
          </p:cNvPr>
          <p:cNvSpPr txBox="1"/>
          <p:nvPr/>
        </p:nvSpPr>
        <p:spPr>
          <a:xfrm>
            <a:off x="914400" y="5993888"/>
            <a:ext cx="10058399" cy="461665"/>
          </a:xfrm>
          <a:prstGeom prst="rect">
            <a:avLst/>
          </a:prstGeom>
          <a:noFill/>
        </p:spPr>
        <p:txBody>
          <a:bodyPr wrap="square">
            <a:spAutoFit/>
          </a:bodyPr>
          <a:lstStyle/>
          <a:p>
            <a:r>
              <a:rPr lang="en-U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hlinkClick r:id="rId3"/>
              </a:rPr>
              <a:t>https://vestnik-aem.ru/articles/v-komande/glavnye-daty/</a:t>
            </a:r>
            <a:r>
              <a:rPr lang="ru-RU"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p>
        </p:txBody>
      </p:sp>
      <p:pic>
        <p:nvPicPr>
          <p:cNvPr id="9" name="Рисунок 8">
            <a:extLst>
              <a:ext uri="{FF2B5EF4-FFF2-40B4-BE49-F238E27FC236}">
                <a16:creationId xmlns:a16="http://schemas.microsoft.com/office/drawing/2014/main" id="{0DB8A3A4-A95C-4C85-8E2E-BC833F22E8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638" y="697116"/>
            <a:ext cx="4753069" cy="4753069"/>
          </a:xfrm>
          <a:prstGeom prst="ellipse">
            <a:avLst/>
          </a:prstGeom>
        </p:spPr>
      </p:pic>
    </p:spTree>
    <p:extLst>
      <p:ext uri="{BB962C8B-B14F-4D97-AF65-F5344CB8AC3E}">
        <p14:creationId xmlns:p14="http://schemas.microsoft.com/office/powerpoint/2010/main" val="443871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AA90DC8-0CEB-45FE-A7D2-89BF933F9F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6374" y="417019"/>
            <a:ext cx="9239250" cy="3076575"/>
          </a:xfrm>
          <a:prstGeom prst="rect">
            <a:avLst/>
          </a:prstGeom>
        </p:spPr>
      </p:pic>
      <p:sp>
        <p:nvSpPr>
          <p:cNvPr id="4" name="Прямоугольник 3">
            <a:extLst>
              <a:ext uri="{FF2B5EF4-FFF2-40B4-BE49-F238E27FC236}">
                <a16:creationId xmlns:a16="http://schemas.microsoft.com/office/drawing/2014/main" id="{07430961-E86C-4151-9CA5-58432FAED9E6}"/>
              </a:ext>
            </a:extLst>
          </p:cNvPr>
          <p:cNvSpPr/>
          <p:nvPr/>
        </p:nvSpPr>
        <p:spPr>
          <a:xfrm>
            <a:off x="1376786" y="3855658"/>
            <a:ext cx="8925841" cy="2585323"/>
          </a:xfrm>
          <a:prstGeom prst="rect">
            <a:avLst/>
          </a:prstGeom>
          <a:noFill/>
        </p:spPr>
        <p:txBody>
          <a:bodyPr wrap="none" lIns="91440" tIns="45720" rIns="91440" bIns="45720">
            <a:spAutoFit/>
          </a:bodyPr>
          <a:lstStyle/>
          <a:p>
            <a:pPr algn="ctr"/>
            <a:r>
              <a:rPr lang="ru-RU" sz="5400" b="1" spc="50" dirty="0">
                <a:ln w="28575" cmpd="sng">
                  <a:solidFill>
                    <a:schemeClr val="bg1">
                      <a:lumMod val="65000"/>
                      <a:lumOff val="35000"/>
                    </a:schemeClr>
                  </a:solidFill>
                  <a:prstDash val="solid"/>
                </a:ln>
                <a:solidFill>
                  <a:srgbClr val="70AD47">
                    <a:tint val="1000"/>
                  </a:srgbClr>
                </a:solidFill>
                <a:effectLst>
                  <a:glow rad="38100">
                    <a:schemeClr val="accent1">
                      <a:alpha val="40000"/>
                    </a:schemeClr>
                  </a:glow>
                  <a:innerShdw blurRad="63500" dist="50800">
                    <a:prstClr val="black">
                      <a:alpha val="50000"/>
                    </a:prstClr>
                  </a:innerShdw>
                </a:effectLst>
              </a:rPr>
              <a:t>80 лет со дня начала </a:t>
            </a:r>
          </a:p>
          <a:p>
            <a:pPr algn="ctr"/>
            <a:r>
              <a:rPr lang="ru-RU" sz="5400" b="1" spc="50" dirty="0">
                <a:ln w="28575" cmpd="sng">
                  <a:solidFill>
                    <a:schemeClr val="bg1">
                      <a:lumMod val="65000"/>
                      <a:lumOff val="35000"/>
                    </a:schemeClr>
                  </a:solidFill>
                  <a:prstDash val="solid"/>
                </a:ln>
                <a:solidFill>
                  <a:srgbClr val="70AD47">
                    <a:tint val="1000"/>
                  </a:srgbClr>
                </a:solidFill>
                <a:effectLst>
                  <a:glow rad="38100">
                    <a:schemeClr val="accent1">
                      <a:alpha val="40000"/>
                    </a:schemeClr>
                  </a:glow>
                  <a:innerShdw blurRad="63500" dist="50800">
                    <a:prstClr val="black">
                      <a:alpha val="50000"/>
                    </a:prstClr>
                  </a:innerShdw>
                </a:effectLst>
              </a:rPr>
              <a:t>Великой Отечественной</a:t>
            </a:r>
          </a:p>
          <a:p>
            <a:pPr algn="ctr"/>
            <a:r>
              <a:rPr lang="ru-RU" sz="5400" b="1" cap="none" spc="50" dirty="0">
                <a:ln w="28575" cmpd="sng">
                  <a:solidFill>
                    <a:schemeClr val="bg1">
                      <a:lumMod val="65000"/>
                      <a:lumOff val="35000"/>
                    </a:schemeClr>
                  </a:solidFill>
                  <a:prstDash val="solid"/>
                </a:ln>
                <a:solidFill>
                  <a:srgbClr val="70AD47">
                    <a:tint val="1000"/>
                  </a:srgbClr>
                </a:solidFill>
                <a:effectLst>
                  <a:glow rad="38100">
                    <a:schemeClr val="accent1">
                      <a:alpha val="40000"/>
                    </a:schemeClr>
                  </a:glow>
                  <a:innerShdw blurRad="63500" dist="50800">
                    <a:prstClr val="black">
                      <a:alpha val="50000"/>
                    </a:prstClr>
                  </a:innerShdw>
                </a:effectLst>
              </a:rPr>
              <a:t>войны</a:t>
            </a:r>
          </a:p>
        </p:txBody>
      </p:sp>
    </p:spTree>
    <p:extLst>
      <p:ext uri="{BB962C8B-B14F-4D97-AF65-F5344CB8AC3E}">
        <p14:creationId xmlns:p14="http://schemas.microsoft.com/office/powerpoint/2010/main" val="55256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9E74763-7D48-46CC-B79B-42021FBD1F77}"/>
              </a:ext>
            </a:extLst>
          </p:cNvPr>
          <p:cNvPicPr>
            <a:picLocks noChangeAspect="1"/>
          </p:cNvPicPr>
          <p:nvPr/>
        </p:nvPicPr>
        <p:blipFill rotWithShape="1">
          <a:blip r:embed="rId2">
            <a:extLst>
              <a:ext uri="{28A0092B-C50C-407E-A947-70E740481C1C}">
                <a14:useLocalDpi xmlns:a14="http://schemas.microsoft.com/office/drawing/2010/main" val="0"/>
              </a:ext>
            </a:extLst>
          </a:blip>
          <a:srcRect t="9275" b="8058"/>
          <a:stretch/>
        </p:blipFill>
        <p:spPr>
          <a:xfrm>
            <a:off x="1828337" y="213063"/>
            <a:ext cx="8286750" cy="4527612"/>
          </a:xfrm>
          <a:prstGeom prst="rect">
            <a:avLst/>
          </a:prstGeom>
        </p:spPr>
      </p:pic>
      <p:sp>
        <p:nvSpPr>
          <p:cNvPr id="4" name="Прямоугольник 3">
            <a:extLst>
              <a:ext uri="{FF2B5EF4-FFF2-40B4-BE49-F238E27FC236}">
                <a16:creationId xmlns:a16="http://schemas.microsoft.com/office/drawing/2014/main" id="{731C4073-8297-4B13-BCB8-CC3168324EE3}"/>
              </a:ext>
            </a:extLst>
          </p:cNvPr>
          <p:cNvSpPr/>
          <p:nvPr/>
        </p:nvSpPr>
        <p:spPr>
          <a:xfrm>
            <a:off x="577049" y="4890611"/>
            <a:ext cx="10768613" cy="1754326"/>
          </a:xfrm>
          <a:prstGeom prst="rect">
            <a:avLst/>
          </a:prstGeom>
          <a:noFill/>
        </p:spPr>
        <p:txBody>
          <a:bodyPr wrap="square" lIns="91440" tIns="45720" rIns="91440" bIns="45720">
            <a:spAutoFit/>
          </a:bodyPr>
          <a:lstStyle/>
          <a:p>
            <a:pPr algn="ctr"/>
            <a:r>
              <a:rPr lang="ru-RU" sz="5400" b="1" spc="50" dirty="0">
                <a:ln w="9525" cmpd="sng">
                  <a:solidFill>
                    <a:schemeClr val="accent1"/>
                  </a:solidFill>
                  <a:prstDash val="solid"/>
                </a:ln>
                <a:solidFill>
                  <a:srgbClr val="70AD47">
                    <a:tint val="1000"/>
                  </a:srgbClr>
                </a:solidFill>
                <a:effectLst>
                  <a:glow rad="38100">
                    <a:schemeClr val="accent1">
                      <a:alpha val="40000"/>
                    </a:schemeClr>
                  </a:glow>
                </a:effectLst>
              </a:rPr>
              <a:t>Февраль-</a:t>
            </a:r>
          </a:p>
          <a:p>
            <a:pPr algn="ctr"/>
            <a:r>
              <a:rPr lang="ru-RU" sz="5400" b="1" spc="50" dirty="0">
                <a:ln w="9525" cmpd="sng">
                  <a:solidFill>
                    <a:schemeClr val="accent1"/>
                  </a:solidFill>
                  <a:prstDash val="solid"/>
                </a:ln>
                <a:solidFill>
                  <a:srgbClr val="70AD47">
                    <a:tint val="1000"/>
                  </a:srgbClr>
                </a:solidFill>
                <a:effectLst>
                  <a:glow rad="38100">
                    <a:schemeClr val="accent1">
                      <a:alpha val="40000"/>
                    </a:schemeClr>
                  </a:glow>
                </a:effectLst>
              </a:rPr>
              <a:t>м</a:t>
            </a:r>
            <a:r>
              <a:rPr lang="ru-RU"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есяц воинской славы</a:t>
            </a:r>
          </a:p>
        </p:txBody>
      </p:sp>
    </p:spTree>
    <p:extLst>
      <p:ext uri="{BB962C8B-B14F-4D97-AF65-F5344CB8AC3E}">
        <p14:creationId xmlns:p14="http://schemas.microsoft.com/office/powerpoint/2010/main" val="236572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718E5BB-B3E4-495A-B014-9AB025BF5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647" y="305600"/>
            <a:ext cx="2499803" cy="1874852"/>
          </a:xfrm>
          <a:prstGeom prst="rect">
            <a:avLst/>
          </a:prstGeom>
        </p:spPr>
      </p:pic>
      <p:sp>
        <p:nvSpPr>
          <p:cNvPr id="5" name="TextBox 4">
            <a:extLst>
              <a:ext uri="{FF2B5EF4-FFF2-40B4-BE49-F238E27FC236}">
                <a16:creationId xmlns:a16="http://schemas.microsoft.com/office/drawing/2014/main" id="{22B66457-8C33-4643-A019-31446502E906}"/>
              </a:ext>
            </a:extLst>
          </p:cNvPr>
          <p:cNvSpPr txBox="1"/>
          <p:nvPr/>
        </p:nvSpPr>
        <p:spPr>
          <a:xfrm>
            <a:off x="3950564" y="331095"/>
            <a:ext cx="8016536" cy="1938992"/>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Участие учреждений культуры муниципального образования Северский район в ежегодном конкурсе оборонно-массовой и военно-патриотической работы </a:t>
            </a:r>
          </a:p>
          <a:p>
            <a:pPr algn="ctr"/>
            <a:r>
              <a:rPr lang="ru-RU"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памяти Георгия Константиновича Жукова</a:t>
            </a:r>
            <a:endParaRPr lang="ru-RU" sz="2400" dirty="0"/>
          </a:p>
        </p:txBody>
      </p:sp>
      <p:sp>
        <p:nvSpPr>
          <p:cNvPr id="7" name="Прямоугольник 6">
            <a:extLst>
              <a:ext uri="{FF2B5EF4-FFF2-40B4-BE49-F238E27FC236}">
                <a16:creationId xmlns:a16="http://schemas.microsoft.com/office/drawing/2014/main" id="{9AA9FFC1-2829-40DF-9BB6-95CADDC4CEC4}"/>
              </a:ext>
            </a:extLst>
          </p:cNvPr>
          <p:cNvSpPr/>
          <p:nvPr/>
        </p:nvSpPr>
        <p:spPr>
          <a:xfrm>
            <a:off x="6065772" y="3300205"/>
            <a:ext cx="184730" cy="523220"/>
          </a:xfrm>
          <a:prstGeom prst="rect">
            <a:avLst/>
          </a:prstGeom>
          <a:noFill/>
        </p:spPr>
        <p:txBody>
          <a:bodyPr wrap="none" lIns="91440" tIns="45720" rIns="91440" bIns="45720">
            <a:spAutoFit/>
          </a:bodyPr>
          <a:lstStyle/>
          <a:p>
            <a:pPr algn="ctr"/>
            <a:endParaRPr lang="ru-RU" sz="28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9" name="TextBox 8">
            <a:extLst>
              <a:ext uri="{FF2B5EF4-FFF2-40B4-BE49-F238E27FC236}">
                <a16:creationId xmlns:a16="http://schemas.microsoft.com/office/drawing/2014/main" id="{58F8F0CA-73D7-4694-98A6-F2EC960AFB38}"/>
              </a:ext>
            </a:extLst>
          </p:cNvPr>
          <p:cNvSpPr txBox="1"/>
          <p:nvPr/>
        </p:nvSpPr>
        <p:spPr>
          <a:xfrm>
            <a:off x="266331" y="2346097"/>
            <a:ext cx="11700769" cy="147732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ru-RU" dirty="0"/>
              <a:t>В соответствии с постановлением главы администрации (губернатора) Краснодарского края от 04.02.2020 № 56 «О ежегодном краевом конкурсе оборонно-массовой и военно-патриотической работы памяти маршала Жукова Г.К.» (далее – конкурс) утверждены Положение о проведении ежегодного краевого конкурса оборонно-массовой и военно-патриотической работы памяти маршала Жукова Г.К. и состав организационного комитета по его подготовке и проведению.</a:t>
            </a:r>
          </a:p>
        </p:txBody>
      </p:sp>
      <p:sp>
        <p:nvSpPr>
          <p:cNvPr id="11" name="TextBox 10">
            <a:extLst>
              <a:ext uri="{FF2B5EF4-FFF2-40B4-BE49-F238E27FC236}">
                <a16:creationId xmlns:a16="http://schemas.microsoft.com/office/drawing/2014/main" id="{D12E5509-3544-487D-A79D-F4BD6670296B}"/>
              </a:ext>
            </a:extLst>
          </p:cNvPr>
          <p:cNvSpPr txBox="1"/>
          <p:nvPr/>
        </p:nvSpPr>
        <p:spPr>
          <a:xfrm>
            <a:off x="195302" y="3989070"/>
            <a:ext cx="11925669" cy="2308324"/>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ru-RU" sz="1600" b="1" u="sng" dirty="0"/>
              <a:t>Основными целями конкурса являются:</a:t>
            </a:r>
          </a:p>
          <a:p>
            <a:pPr marL="285750" indent="-285750">
              <a:buFont typeface="Arial" panose="020B0604020202020204" pitchFamily="34" charset="0"/>
              <a:buChar char="•"/>
            </a:pPr>
            <a:r>
              <a:rPr lang="ru-RU" sz="1600" dirty="0"/>
              <a:t>содействие укреплению обороноспособности государства и военно- патриотическому воспитанию граждан;</a:t>
            </a:r>
          </a:p>
          <a:p>
            <a:pPr marL="285750" indent="-285750">
              <a:buFont typeface="Arial" panose="020B0604020202020204" pitchFamily="34" charset="0"/>
              <a:buChar char="•"/>
            </a:pPr>
            <a:r>
              <a:rPr lang="ru-RU" sz="1600" dirty="0"/>
              <a:t>объединение усилий органов исполнительной власти Краснодарского края, органов местного самоуправления муниципальных образований Краснодарского края и общественных объединений (организаций) по патриотическому воспитанию граждан, проживающих на территории Краснодарского края;</a:t>
            </a:r>
          </a:p>
          <a:p>
            <a:pPr marL="285750" indent="-285750">
              <a:buFont typeface="Arial" panose="020B0604020202020204" pitchFamily="34" charset="0"/>
              <a:buChar char="•"/>
            </a:pPr>
            <a:r>
              <a:rPr lang="ru-RU" sz="1600" dirty="0"/>
              <a:t>популяризация технических и военно-прикладных видов спорта, технического творчества молодежи;</a:t>
            </a:r>
          </a:p>
          <a:p>
            <a:pPr marL="285750" indent="-285750">
              <a:buFont typeface="Arial" panose="020B0604020202020204" pitchFamily="34" charset="0"/>
              <a:buChar char="•"/>
            </a:pPr>
            <a:r>
              <a:rPr lang="ru-RU" sz="1600" dirty="0"/>
              <a:t>совершенствование оборонно-массовой, военно-патриотической работы и системы допризывной подготовки молодежи, проводимой в Краснодарском крае.</a:t>
            </a:r>
          </a:p>
        </p:txBody>
      </p:sp>
    </p:spTree>
    <p:extLst>
      <p:ext uri="{BB962C8B-B14F-4D97-AF65-F5344CB8AC3E}">
        <p14:creationId xmlns:p14="http://schemas.microsoft.com/office/powerpoint/2010/main" val="342076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B85A0AD8-E8A7-47B2-BD8F-F7EA3574BE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907" y="854598"/>
            <a:ext cx="2726185" cy="2726185"/>
          </a:xfrm>
          <a:prstGeom prst="rect">
            <a:avLst/>
          </a:prstGeom>
        </p:spPr>
      </p:pic>
      <p:sp>
        <p:nvSpPr>
          <p:cNvPr id="7" name="TextBox 6">
            <a:extLst>
              <a:ext uri="{FF2B5EF4-FFF2-40B4-BE49-F238E27FC236}">
                <a16:creationId xmlns:a16="http://schemas.microsoft.com/office/drawing/2014/main" id="{EA9FAB55-7EBB-4F03-BECE-539221086846}"/>
              </a:ext>
            </a:extLst>
          </p:cNvPr>
          <p:cNvSpPr txBox="1"/>
          <p:nvPr/>
        </p:nvSpPr>
        <p:spPr>
          <a:xfrm>
            <a:off x="3187084" y="354068"/>
            <a:ext cx="8806648" cy="397031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ru-RU" b="1" dirty="0"/>
              <a:t>Участниками конкурса могут быть юридические лица (коммерческие организации и некоммерческие организации), а также физические лица - граждане Российской Федерации, зарегистрированные на территории Краснодарского края, в том числе являющиеся победителями или призерами конкурсов по оборонно-массовой и военно-патриотической работе, проводимых органами местного самоуправления в муниципальных образованиях Краснодарского края в соответствующих номинациях.</a:t>
            </a:r>
          </a:p>
          <a:p>
            <a:pPr algn="just"/>
            <a:endParaRPr lang="ru-RU" b="1" dirty="0"/>
          </a:p>
          <a:p>
            <a:pPr algn="just"/>
            <a:r>
              <a:rPr lang="ru-RU" b="1" dirty="0"/>
              <a:t>Мероприятия конкурса проводятся ежегодно в периоды:</a:t>
            </a:r>
          </a:p>
          <a:p>
            <a:pPr algn="just"/>
            <a:r>
              <a:rPr lang="ru-RU" b="1" dirty="0"/>
              <a:t>декабрь - февраль («Зимний рубеж»);</a:t>
            </a:r>
          </a:p>
          <a:p>
            <a:pPr algn="just"/>
            <a:r>
              <a:rPr lang="ru-RU" b="1" dirty="0"/>
              <a:t>март - май («Марш Победы»);</a:t>
            </a:r>
          </a:p>
          <a:p>
            <a:pPr algn="just"/>
            <a:r>
              <a:rPr lang="ru-RU" b="1" dirty="0"/>
              <a:t>июнь - август («Летнее наступление»);</a:t>
            </a:r>
          </a:p>
          <a:p>
            <a:pPr algn="just"/>
            <a:r>
              <a:rPr lang="ru-RU" b="1" dirty="0"/>
              <a:t>сентябрь-октябрь («Осенний прорыв»).</a:t>
            </a:r>
          </a:p>
        </p:txBody>
      </p:sp>
      <p:sp>
        <p:nvSpPr>
          <p:cNvPr id="9" name="TextBox 8">
            <a:extLst>
              <a:ext uri="{FF2B5EF4-FFF2-40B4-BE49-F238E27FC236}">
                <a16:creationId xmlns:a16="http://schemas.microsoft.com/office/drawing/2014/main" id="{900D40DA-E663-4EEA-BB39-DB7F2D9495EE}"/>
              </a:ext>
            </a:extLst>
          </p:cNvPr>
          <p:cNvSpPr txBox="1"/>
          <p:nvPr/>
        </p:nvSpPr>
        <p:spPr>
          <a:xfrm>
            <a:off x="278907" y="4640309"/>
            <a:ext cx="11812479"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b="1" dirty="0"/>
              <a:t>КОНКУРС ПРОВОДИТСЯ В </a:t>
            </a:r>
            <a:r>
              <a:rPr lang="ru-RU" b="1" dirty="0" err="1"/>
              <a:t>В</a:t>
            </a:r>
            <a:r>
              <a:rPr lang="ru-RU" b="1" dirty="0"/>
              <a:t> ТЕЧЕНИЕ ГОДА В ДВА ЭТАПА:</a:t>
            </a:r>
          </a:p>
          <a:p>
            <a:pPr algn="ctr"/>
            <a:r>
              <a:rPr lang="ru-RU" b="1" dirty="0"/>
              <a:t>1-й этап - проведение отбора конкурсных работ (материалов) </a:t>
            </a:r>
            <a:r>
              <a:rPr lang="ru-RU" b="1" dirty="0" err="1"/>
              <a:t>отрасле-выми</a:t>
            </a:r>
            <a:r>
              <a:rPr lang="ru-RU" b="1" dirty="0"/>
              <a:t> органами в период с 5 по 20 ноября.</a:t>
            </a:r>
          </a:p>
          <a:p>
            <a:pPr algn="ctr"/>
            <a:r>
              <a:rPr lang="ru-RU" b="1" dirty="0"/>
              <a:t>2-й этап - рассмотрение в период с 20 по 30 ноября организационным комитетом представленных отраслевыми органами конкурсных работ (материалов), прошедших отбор по результатам 1-го этапа.</a:t>
            </a:r>
          </a:p>
        </p:txBody>
      </p:sp>
    </p:spTree>
    <p:extLst>
      <p:ext uri="{BB962C8B-B14F-4D97-AF65-F5344CB8AC3E}">
        <p14:creationId xmlns:p14="http://schemas.microsoft.com/office/powerpoint/2010/main" val="335114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DC4B779-ED87-4B38-8F03-A6B63472F2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592" y="3576732"/>
            <a:ext cx="3216578" cy="2689248"/>
          </a:xfrm>
          <a:prstGeom prst="rect">
            <a:avLst/>
          </a:prstGeom>
        </p:spPr>
      </p:pic>
      <p:sp>
        <p:nvSpPr>
          <p:cNvPr id="5" name="TextBox 4">
            <a:extLst>
              <a:ext uri="{FF2B5EF4-FFF2-40B4-BE49-F238E27FC236}">
                <a16:creationId xmlns:a16="http://schemas.microsoft.com/office/drawing/2014/main" id="{8B6B5CBC-F506-4BED-995F-7D580471EC5E}"/>
              </a:ext>
            </a:extLst>
          </p:cNvPr>
          <p:cNvSpPr txBox="1"/>
          <p:nvPr/>
        </p:nvSpPr>
        <p:spPr>
          <a:xfrm>
            <a:off x="3746377" y="164016"/>
            <a:ext cx="7791536" cy="618630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ru-RU" b="1" dirty="0"/>
              <a:t>Победители и призеры конкурса определяются организационным комитетом, из числа представленных отраслевыми органами конкурсных работ (материалов), в соответствующих номинациях путем проведения открытого голосования.</a:t>
            </a:r>
          </a:p>
          <a:p>
            <a:pPr algn="just"/>
            <a:r>
              <a:rPr lang="ru-RU" b="1" dirty="0"/>
              <a:t>На основании решения организационного комитета издается постановление главы администрации (губернатора) Краснодарского края о награждении победителей и призеров конкурса.</a:t>
            </a:r>
          </a:p>
          <a:p>
            <a:pPr algn="just"/>
            <a:endParaRPr lang="ru-RU" b="1" dirty="0"/>
          </a:p>
          <a:p>
            <a:pPr algn="just"/>
            <a:r>
              <a:rPr lang="ru-RU" b="1" dirty="0"/>
              <a:t>Итоги конкурса объявляются на краевом торжественном мероприятии. Награждение победителей конкурса проводится в торжественной обстановке с публикацией в краевых средствах массовой информации.</a:t>
            </a:r>
          </a:p>
          <a:p>
            <a:pPr algn="just"/>
            <a:endParaRPr lang="ru-RU" b="1" dirty="0"/>
          </a:p>
          <a:p>
            <a:pPr algn="just"/>
            <a:r>
              <a:rPr lang="ru-RU" b="1" dirty="0"/>
              <a:t>Победители конкурса награждаются Почетными грамотами администрации Краснодарского края и памятными призами.</a:t>
            </a:r>
          </a:p>
          <a:p>
            <a:pPr algn="just"/>
            <a:r>
              <a:rPr lang="ru-RU" b="1" dirty="0"/>
              <a:t>Призерам, занявшим вторые места, объявляется Благодарность главы администрации (губернатора) Краснодарского края и вручаются памятные сувениры.</a:t>
            </a:r>
          </a:p>
          <a:p>
            <a:pPr algn="just"/>
            <a:r>
              <a:rPr lang="ru-RU" b="1" dirty="0"/>
              <a:t>Призерам, занявшим третьи места, объявляется Благодарность главы администрации (губернатора) Краснодарского края.</a:t>
            </a:r>
          </a:p>
        </p:txBody>
      </p:sp>
      <p:pic>
        <p:nvPicPr>
          <p:cNvPr id="7" name="Рисунок 6">
            <a:extLst>
              <a:ext uri="{FF2B5EF4-FFF2-40B4-BE49-F238E27FC236}">
                <a16:creationId xmlns:a16="http://schemas.microsoft.com/office/drawing/2014/main" id="{C24F34B9-F22E-4B5D-97D1-198D59483E4C}"/>
              </a:ext>
            </a:extLst>
          </p:cNvPr>
          <p:cNvPicPr>
            <a:picLocks noChangeAspect="1"/>
          </p:cNvPicPr>
          <p:nvPr/>
        </p:nvPicPr>
        <p:blipFill rotWithShape="1">
          <a:blip r:embed="rId3">
            <a:extLst>
              <a:ext uri="{28A0092B-C50C-407E-A947-70E740481C1C}">
                <a14:useLocalDpi xmlns:a14="http://schemas.microsoft.com/office/drawing/2010/main" val="0"/>
              </a:ext>
            </a:extLst>
          </a:blip>
          <a:srcRect l="10419" t="3713" r="5389" b="5315"/>
          <a:stretch/>
        </p:blipFill>
        <p:spPr>
          <a:xfrm>
            <a:off x="460671" y="474735"/>
            <a:ext cx="2804420" cy="2272684"/>
          </a:xfrm>
          <a:prstGeom prst="rect">
            <a:avLst/>
          </a:prstGeom>
        </p:spPr>
      </p:pic>
    </p:spTree>
    <p:extLst>
      <p:ext uri="{BB962C8B-B14F-4D97-AF65-F5344CB8AC3E}">
        <p14:creationId xmlns:p14="http://schemas.microsoft.com/office/powerpoint/2010/main" val="2729636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584701-CE6F-41E3-8D42-691FF879DDAC}"/>
              </a:ext>
            </a:extLst>
          </p:cNvPr>
          <p:cNvSpPr txBox="1"/>
          <p:nvPr/>
        </p:nvSpPr>
        <p:spPr>
          <a:xfrm>
            <a:off x="4749553" y="0"/>
            <a:ext cx="6951215" cy="1200329"/>
          </a:xfrm>
          <a:prstGeom prst="rect">
            <a:avLst/>
          </a:prstGeom>
          <a:noFill/>
        </p:spPr>
        <p:txBody>
          <a:bodyPr wrap="square">
            <a:spAutoFit/>
          </a:bodyPr>
          <a:lstStyle/>
          <a:p>
            <a:r>
              <a:rPr lang="ru-RU"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Формируем папку конкурса</a:t>
            </a:r>
          </a:p>
          <a:p>
            <a:endParaRPr lang="ru-RU"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7" name="TextBox 6">
            <a:extLst>
              <a:ext uri="{FF2B5EF4-FFF2-40B4-BE49-F238E27FC236}">
                <a16:creationId xmlns:a16="http://schemas.microsoft.com/office/drawing/2014/main" id="{5AAB4A44-FC71-4907-8570-AB04B8DAC5B2}"/>
              </a:ext>
            </a:extLst>
          </p:cNvPr>
          <p:cNvSpPr txBox="1"/>
          <p:nvPr/>
        </p:nvSpPr>
        <p:spPr>
          <a:xfrm>
            <a:off x="227860" y="758171"/>
            <a:ext cx="11611992" cy="578619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ru-RU" sz="1600" b="1" dirty="0">
                <a:ln w="0"/>
                <a:solidFill>
                  <a:schemeClr val="accent1"/>
                </a:solidFill>
                <a:effectLst>
                  <a:outerShdw blurRad="38100" dist="25400" dir="5400000" algn="ctr" rotWithShape="0">
                    <a:srgbClr val="6E747A">
                      <a:alpha val="43000"/>
                    </a:srgbClr>
                  </a:outerShdw>
                </a:effectLst>
              </a:rPr>
              <a:t>•	ЛОКАЛЬНЫЕ АКТЫ	</a:t>
            </a:r>
          </a:p>
          <a:p>
            <a:r>
              <a:rPr lang="ru-RU" sz="1600" b="1" dirty="0">
                <a:ln w="0"/>
                <a:solidFill>
                  <a:schemeClr val="accent1"/>
                </a:solidFill>
                <a:effectLst>
                  <a:outerShdw blurRad="38100" dist="25400" dir="5400000" algn="ctr" rotWithShape="0">
                    <a:srgbClr val="6E747A">
                      <a:alpha val="43000"/>
                    </a:srgbClr>
                  </a:outerShdw>
                </a:effectLst>
              </a:rPr>
              <a:t>•	ПЛАН МЕРОПРИЯТИЙ по реализации в 2021 - 2025 годах Стратегии развития воспитания в Российской Федерации на период до 2025 года</a:t>
            </a:r>
          </a:p>
          <a:p>
            <a:r>
              <a:rPr lang="ru-RU" sz="1600" b="1" dirty="0">
                <a:ln w="0"/>
                <a:solidFill>
                  <a:schemeClr val="accent1"/>
                </a:solidFill>
                <a:effectLst>
                  <a:outerShdw blurRad="38100" dist="25400" dir="5400000" algn="ctr" rotWithShape="0">
                    <a:srgbClr val="6E747A">
                      <a:alpha val="43000"/>
                    </a:srgbClr>
                  </a:outerShdw>
                </a:effectLst>
                <a:hlinkClick r:id="rId2"/>
              </a:rPr>
              <a:t>http://static.government.ru/media/files/LkiAgAELFrlG0oAFgKCjKdAWdi6jbZU5.pdf</a:t>
            </a:r>
            <a:r>
              <a:rPr lang="ru-RU" sz="1600" b="1" dirty="0">
                <a:ln w="0"/>
                <a:solidFill>
                  <a:schemeClr val="accent1"/>
                </a:solidFill>
                <a:effectLst>
                  <a:outerShdw blurRad="38100" dist="25400" dir="5400000" algn="ctr" rotWithShape="0">
                    <a:srgbClr val="6E747A">
                      <a:alpha val="43000"/>
                    </a:srgbClr>
                  </a:outerShdw>
                </a:effectLst>
              </a:rPr>
              <a:t>   </a:t>
            </a:r>
          </a:p>
          <a:p>
            <a:r>
              <a:rPr lang="ru-RU" sz="1600" b="1" dirty="0">
                <a:ln w="0"/>
                <a:solidFill>
                  <a:schemeClr val="accent1"/>
                </a:solidFill>
                <a:effectLst>
                  <a:outerShdw blurRad="38100" dist="25400" dir="5400000" algn="ctr" rotWithShape="0">
                    <a:srgbClr val="6E747A">
                      <a:alpha val="43000"/>
                    </a:srgbClr>
                  </a:outerShdw>
                </a:effectLst>
              </a:rPr>
              <a:t>Постановление «О ежегодном краевом конкурсе оборонно-массовой и военно-патриотической работы памяти маршала Жукова Г.К.» от 4 февраля 2020 года N 56</a:t>
            </a:r>
          </a:p>
          <a:p>
            <a:r>
              <a:rPr lang="ru-RU" sz="1600" b="1" dirty="0">
                <a:ln w="0"/>
                <a:solidFill>
                  <a:schemeClr val="accent1"/>
                </a:solidFill>
                <a:effectLst>
                  <a:outerShdw blurRad="38100" dist="25400" dir="5400000" algn="ctr" rotWithShape="0">
                    <a:srgbClr val="6E747A">
                      <a:alpha val="43000"/>
                    </a:srgbClr>
                  </a:outerShdw>
                </a:effectLst>
                <a:hlinkClick r:id="rId3"/>
              </a:rPr>
              <a:t>http://docs.cntd.ru/document/561708781</a:t>
            </a:r>
            <a:r>
              <a:rPr lang="ru-RU" sz="1600" b="1" dirty="0">
                <a:ln w="0"/>
                <a:solidFill>
                  <a:schemeClr val="accent1"/>
                </a:solidFill>
                <a:effectLst>
                  <a:outerShdw blurRad="38100" dist="25400" dir="5400000" algn="ctr" rotWithShape="0">
                    <a:srgbClr val="6E747A">
                      <a:alpha val="43000"/>
                    </a:srgbClr>
                  </a:outerShdw>
                </a:effectLst>
              </a:rPr>
              <a:t>  </a:t>
            </a:r>
          </a:p>
          <a:p>
            <a:r>
              <a:rPr lang="ru-RU" sz="1600" b="1" dirty="0">
                <a:ln w="0"/>
                <a:solidFill>
                  <a:schemeClr val="accent1"/>
                </a:solidFill>
                <a:effectLst>
                  <a:outerShdw blurRad="38100" dist="25400" dir="5400000" algn="ctr" rotWithShape="0">
                    <a:srgbClr val="6E747A">
                      <a:alpha val="43000"/>
                    </a:srgbClr>
                  </a:outerShdw>
                </a:effectLst>
                <a:hlinkClick r:id="rId4"/>
              </a:rPr>
              <a:t>https://ddk-kk.krasnodar.ru/voennye-voprosy/voenno-patrioticheskoe-vospitanie/</a:t>
            </a:r>
            <a:r>
              <a:rPr lang="ru-RU" sz="1600" b="1" dirty="0">
                <a:ln w="0"/>
                <a:solidFill>
                  <a:schemeClr val="accent1"/>
                </a:solidFill>
                <a:effectLst>
                  <a:outerShdw blurRad="38100" dist="25400" dir="5400000" algn="ctr" rotWithShape="0">
                    <a:srgbClr val="6E747A">
                      <a:alpha val="43000"/>
                    </a:srgbClr>
                  </a:outerShdw>
                </a:effectLst>
              </a:rPr>
              <a:t>  </a:t>
            </a:r>
          </a:p>
          <a:p>
            <a:r>
              <a:rPr lang="ru-RU" sz="1600" b="1" dirty="0">
                <a:ln w="0"/>
                <a:solidFill>
                  <a:schemeClr val="accent1"/>
                </a:solidFill>
                <a:effectLst>
                  <a:outerShdw blurRad="38100" dist="25400" dir="5400000" algn="ctr" rotWithShape="0">
                    <a:srgbClr val="6E747A">
                      <a:alpha val="43000"/>
                    </a:srgbClr>
                  </a:outerShdw>
                </a:effectLst>
              </a:rPr>
              <a:t>•	Приказ глав городских и  сельских поселений администрации  МО Северский район</a:t>
            </a:r>
          </a:p>
          <a:p>
            <a:r>
              <a:rPr lang="ru-RU" sz="1600" b="1" dirty="0">
                <a:ln w="0"/>
                <a:solidFill>
                  <a:schemeClr val="accent1"/>
                </a:solidFill>
                <a:effectLst>
                  <a:outerShdw blurRad="38100" dist="25400" dir="5400000" algn="ctr" rotWithShape="0">
                    <a:srgbClr val="6E747A">
                      <a:alpha val="43000"/>
                    </a:srgbClr>
                  </a:outerShdw>
                </a:effectLst>
              </a:rPr>
              <a:t>•	Приказ руководителя учреждения культуры</a:t>
            </a:r>
          </a:p>
          <a:p>
            <a:r>
              <a:rPr lang="ru-RU" sz="1600" b="1" dirty="0">
                <a:ln w="0"/>
                <a:solidFill>
                  <a:schemeClr val="accent1"/>
                </a:solidFill>
                <a:effectLst>
                  <a:outerShdw blurRad="38100" dist="25400" dir="5400000" algn="ctr" rotWithShape="0">
                    <a:srgbClr val="6E747A">
                      <a:alpha val="43000"/>
                    </a:srgbClr>
                  </a:outerShdw>
                </a:effectLst>
              </a:rPr>
              <a:t>•	Программа (планов) по военно-патриотическому воспитанию граждан, проживающих на     территории Краснодарского края;</a:t>
            </a:r>
          </a:p>
          <a:p>
            <a:r>
              <a:rPr lang="ru-RU" sz="1600" b="1" dirty="0">
                <a:ln w="0"/>
                <a:solidFill>
                  <a:schemeClr val="accent1"/>
                </a:solidFill>
                <a:effectLst>
                  <a:outerShdw blurRad="38100" dist="25400" dir="5400000" algn="ctr" rotWithShape="0">
                    <a:srgbClr val="6E747A">
                      <a:alpha val="43000"/>
                    </a:srgbClr>
                  </a:outerShdw>
                </a:effectLst>
              </a:rPr>
              <a:t>•	План работы по военно-патриотической работе в рамках краевого конкурса оборонно-массовой и военно-патриотической работы памяти маршала Жукова</a:t>
            </a:r>
          </a:p>
          <a:p>
            <a:r>
              <a:rPr lang="ru-RU" sz="1600" b="1" dirty="0">
                <a:ln w="0"/>
                <a:solidFill>
                  <a:schemeClr val="accent1"/>
                </a:solidFill>
                <a:effectLst>
                  <a:outerShdw blurRad="38100" dist="25400" dir="5400000" algn="ctr" rotWithShape="0">
                    <a:srgbClr val="6E747A">
                      <a:alpha val="43000"/>
                    </a:srgbClr>
                  </a:outerShdw>
                </a:effectLst>
              </a:rPr>
              <a:t>•	Акции</a:t>
            </a:r>
          </a:p>
          <a:p>
            <a:r>
              <a:rPr lang="ru-RU" sz="1600" b="1" dirty="0">
                <a:ln w="0"/>
                <a:solidFill>
                  <a:schemeClr val="accent1"/>
                </a:solidFill>
                <a:effectLst>
                  <a:outerShdw blurRad="38100" dist="25400" dir="5400000" algn="ctr" rotWithShape="0">
                    <a:srgbClr val="6E747A">
                      <a:alpha val="43000"/>
                    </a:srgbClr>
                  </a:outerShdw>
                </a:effectLst>
              </a:rPr>
              <a:t>•	Проекты</a:t>
            </a:r>
          </a:p>
          <a:p>
            <a:r>
              <a:rPr lang="ru-RU" sz="1600" b="1" dirty="0">
                <a:ln w="0"/>
                <a:solidFill>
                  <a:schemeClr val="accent1"/>
                </a:solidFill>
                <a:effectLst>
                  <a:outerShdw blurRad="38100" dist="25400" dir="5400000" algn="ctr" rotWithShape="0">
                    <a:srgbClr val="6E747A">
                      <a:alpha val="43000"/>
                    </a:srgbClr>
                  </a:outerShdw>
                </a:effectLst>
              </a:rPr>
              <a:t>•	Тематические мероприятия</a:t>
            </a:r>
          </a:p>
          <a:p>
            <a:r>
              <a:rPr lang="ru-RU" sz="1600" b="1" dirty="0">
                <a:ln w="0"/>
                <a:solidFill>
                  <a:schemeClr val="accent1"/>
                </a:solidFill>
                <a:effectLst>
                  <a:outerShdw blurRad="38100" dist="25400" dir="5400000" algn="ctr" rotWithShape="0">
                    <a:srgbClr val="6E747A">
                      <a:alpha val="43000"/>
                    </a:srgbClr>
                  </a:outerShdw>
                </a:effectLst>
              </a:rPr>
              <a:t>•	Публикации </a:t>
            </a:r>
          </a:p>
          <a:p>
            <a:r>
              <a:rPr lang="ru-RU" sz="1600" b="1" dirty="0">
                <a:ln w="0"/>
                <a:solidFill>
                  <a:schemeClr val="accent1"/>
                </a:solidFill>
                <a:effectLst>
                  <a:outerShdw blurRad="38100" dist="25400" dir="5400000" algn="ctr" rotWithShape="0">
                    <a:srgbClr val="6E747A">
                      <a:alpha val="43000"/>
                    </a:srgbClr>
                  </a:outerShdw>
                </a:effectLst>
              </a:rPr>
              <a:t>•	Материалы, сценарии мероприятий и публикаций,</a:t>
            </a:r>
          </a:p>
          <a:p>
            <a:pPr marL="285750" indent="-285750">
              <a:buFont typeface="Arial" panose="020B0604020202020204" pitchFamily="34" charset="0"/>
              <a:buChar char="•"/>
            </a:pPr>
            <a:r>
              <a:rPr lang="ru-RU" sz="1600" b="1" dirty="0">
                <a:ln w="0"/>
                <a:solidFill>
                  <a:schemeClr val="accent1"/>
                </a:solidFill>
                <a:effectLst>
                  <a:outerShdw blurRad="38100" dist="25400" dir="5400000" algn="ctr" rotWithShape="0">
                    <a:srgbClr val="6E747A">
                      <a:alpha val="43000"/>
                    </a:srgbClr>
                  </a:outerShdw>
                </a:effectLst>
              </a:rPr>
              <a:t>Качественные фото и видео-материалы, презентации,</a:t>
            </a:r>
          </a:p>
          <a:p>
            <a:pPr marL="285750" indent="-285750">
              <a:buFont typeface="Arial" panose="020B0604020202020204" pitchFamily="34" charset="0"/>
              <a:buChar char="•"/>
            </a:pPr>
            <a:r>
              <a:rPr lang="ru-RU" sz="1600" b="1" dirty="0">
                <a:ln w="0"/>
                <a:solidFill>
                  <a:schemeClr val="accent1"/>
                </a:solidFill>
                <a:effectLst>
                  <a:outerShdw blurRad="38100" dist="25400" dir="5400000" algn="ctr" rotWithShape="0">
                    <a:srgbClr val="6E747A">
                      <a:alpha val="43000"/>
                    </a:srgbClr>
                  </a:outerShdw>
                </a:effectLst>
              </a:rPr>
              <a:t>Отчет работы учреждения культуры по военно-патриотической работе в рамках краевого конкурса оборонно-массовой и военно-патриотической работы </a:t>
            </a:r>
          </a:p>
          <a:p>
            <a:endParaRPr lang="ru-RU" dirty="0"/>
          </a:p>
        </p:txBody>
      </p:sp>
    </p:spTree>
    <p:extLst>
      <p:ext uri="{BB962C8B-B14F-4D97-AF65-F5344CB8AC3E}">
        <p14:creationId xmlns:p14="http://schemas.microsoft.com/office/powerpoint/2010/main" val="723007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C45B6BDD-4592-4D5A-9E18-8B311BA1E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Прямоугольник 5">
            <a:extLst>
              <a:ext uri="{FF2B5EF4-FFF2-40B4-BE49-F238E27FC236}">
                <a16:creationId xmlns:a16="http://schemas.microsoft.com/office/drawing/2014/main" id="{358570F0-EBD4-42B7-B09C-29680803EA82}"/>
              </a:ext>
            </a:extLst>
          </p:cNvPr>
          <p:cNvSpPr/>
          <p:nvPr/>
        </p:nvSpPr>
        <p:spPr>
          <a:xfrm>
            <a:off x="871269" y="579242"/>
            <a:ext cx="9739269" cy="4247317"/>
          </a:xfrm>
          <a:prstGeom prst="rect">
            <a:avLst/>
          </a:prstGeom>
          <a:noFill/>
        </p:spPr>
        <p:txBody>
          <a:bodyPr wrap="none" lIns="91440" tIns="45720" rIns="91440" bIns="45720">
            <a:spAutoFit/>
          </a:bodyPr>
          <a:lstStyle/>
          <a:p>
            <a:pPr algn="ctr"/>
            <a:r>
              <a:rPr lang="ru-RU" sz="5400" b="1" spc="50" dirty="0">
                <a:ln w="9525" cmpd="sng">
                  <a:solidFill>
                    <a:schemeClr val="accent1"/>
                  </a:solidFill>
                  <a:prstDash val="solid"/>
                </a:ln>
                <a:solidFill>
                  <a:srgbClr val="70AD47">
                    <a:tint val="1000"/>
                  </a:srgbClr>
                </a:solidFill>
                <a:effectLst>
                  <a:glow rad="38100">
                    <a:schemeClr val="accent1">
                      <a:alpha val="40000"/>
                    </a:schemeClr>
                  </a:glow>
                </a:effectLst>
              </a:rPr>
              <a:t>            Интернет ресурсы</a:t>
            </a:r>
          </a:p>
          <a:p>
            <a:pPr algn="ctr"/>
            <a:r>
              <a:rPr lang="ru-RU" sz="5400" b="1" spc="50" dirty="0">
                <a:ln w="9525" cmpd="sng">
                  <a:solidFill>
                    <a:schemeClr val="accent1"/>
                  </a:solidFill>
                  <a:prstDash val="solid"/>
                </a:ln>
                <a:solidFill>
                  <a:srgbClr val="70AD47">
                    <a:tint val="1000"/>
                  </a:srgbClr>
                </a:solidFill>
                <a:effectLst>
                  <a:glow rad="38100">
                    <a:schemeClr val="accent1">
                      <a:alpha val="40000"/>
                    </a:schemeClr>
                  </a:glow>
                </a:effectLst>
              </a:rPr>
              <a:t>           военно-патриотического </a:t>
            </a:r>
          </a:p>
          <a:p>
            <a:pPr algn="ctr"/>
            <a:r>
              <a:rPr lang="ru-RU" sz="5400" b="1" spc="50" dirty="0">
                <a:ln w="9525" cmpd="sng">
                  <a:solidFill>
                    <a:schemeClr val="accent1"/>
                  </a:solidFill>
                  <a:prstDash val="solid"/>
                </a:ln>
                <a:solidFill>
                  <a:srgbClr val="70AD47">
                    <a:tint val="1000"/>
                  </a:srgbClr>
                </a:solidFill>
                <a:effectLst>
                  <a:glow rad="38100">
                    <a:schemeClr val="accent1">
                      <a:alpha val="40000"/>
                    </a:schemeClr>
                  </a:glow>
                </a:effectLst>
              </a:rPr>
              <a:t>             воспитания </a:t>
            </a:r>
          </a:p>
          <a:p>
            <a:pPr algn="ctr"/>
            <a:r>
              <a:rPr lang="ru-RU" sz="5400" b="1" spc="50" dirty="0">
                <a:ln w="9525" cmpd="sng">
                  <a:solidFill>
                    <a:schemeClr val="accent1"/>
                  </a:solidFill>
                  <a:prstDash val="solid"/>
                </a:ln>
                <a:solidFill>
                  <a:srgbClr val="70AD47">
                    <a:tint val="1000"/>
                  </a:srgbClr>
                </a:solidFill>
                <a:effectLst>
                  <a:glow rad="38100">
                    <a:schemeClr val="accent1">
                      <a:alpha val="40000"/>
                    </a:schemeClr>
                  </a:glow>
                </a:effectLst>
              </a:rPr>
              <a:t>                граждан </a:t>
            </a:r>
          </a:p>
          <a:p>
            <a:pPr algn="ctr"/>
            <a:endParaRPr lang="ru-RU"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566092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868A12E4-62E5-46A1-8226-9228A72AD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043"/>
            <a:ext cx="12192000" cy="6858000"/>
          </a:xfrm>
          <a:prstGeom prst="rect">
            <a:avLst/>
          </a:prstGeom>
        </p:spPr>
      </p:pic>
      <p:sp>
        <p:nvSpPr>
          <p:cNvPr id="2" name="Прямоугольник 1">
            <a:extLst>
              <a:ext uri="{FF2B5EF4-FFF2-40B4-BE49-F238E27FC236}">
                <a16:creationId xmlns:a16="http://schemas.microsoft.com/office/drawing/2014/main" id="{A0DE40FA-25EF-43EA-A1D8-380A06F47694}"/>
              </a:ext>
            </a:extLst>
          </p:cNvPr>
          <p:cNvSpPr/>
          <p:nvPr/>
        </p:nvSpPr>
        <p:spPr>
          <a:xfrm>
            <a:off x="1013518" y="2967335"/>
            <a:ext cx="8956105" cy="923330"/>
          </a:xfrm>
          <a:prstGeom prst="rect">
            <a:avLst/>
          </a:prstGeom>
          <a:noFill/>
        </p:spPr>
        <p:txBody>
          <a:bodyPr wrap="square" lIns="91440" tIns="45720" rIns="91440" bIns="45720">
            <a:spAutoFit/>
          </a:bodyPr>
          <a:lstStyle/>
          <a:p>
            <a:pPr algn="ctr"/>
            <a:endPar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3" name="Прямоугольник 2">
            <a:extLst>
              <a:ext uri="{FF2B5EF4-FFF2-40B4-BE49-F238E27FC236}">
                <a16:creationId xmlns:a16="http://schemas.microsoft.com/office/drawing/2014/main" id="{A18E0217-3F3C-4A55-9B2F-3874F310C335}"/>
              </a:ext>
            </a:extLst>
          </p:cNvPr>
          <p:cNvSpPr/>
          <p:nvPr/>
        </p:nvSpPr>
        <p:spPr>
          <a:xfrm>
            <a:off x="6897949" y="3819593"/>
            <a:ext cx="3343945" cy="769441"/>
          </a:xfrm>
          <a:prstGeom prst="rect">
            <a:avLst/>
          </a:prstGeom>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sz="4400" b="1" cap="none" spc="0" dirty="0">
                <a:ln w="12700">
                  <a:solidFill>
                    <a:schemeClr val="accent1"/>
                  </a:solidFill>
                  <a:prstDash val="solid"/>
                </a:ln>
                <a:solidFill>
                  <a:srgbClr val="003399"/>
                </a:solidFill>
                <a:effectLst>
                  <a:outerShdw dist="38100" dir="2640000" algn="bl" rotWithShape="0">
                    <a:schemeClr val="accent1"/>
                  </a:outerShdw>
                </a:effectLst>
              </a:rPr>
              <a:t>2021 – 2025 </a:t>
            </a:r>
          </a:p>
        </p:txBody>
      </p:sp>
      <p:sp>
        <p:nvSpPr>
          <p:cNvPr id="8" name="TextBox 7">
            <a:extLst>
              <a:ext uri="{FF2B5EF4-FFF2-40B4-BE49-F238E27FC236}">
                <a16:creationId xmlns:a16="http://schemas.microsoft.com/office/drawing/2014/main" id="{22D934AD-0288-46DF-B499-AE48622756C1}"/>
              </a:ext>
            </a:extLst>
          </p:cNvPr>
          <p:cNvSpPr txBox="1"/>
          <p:nvPr/>
        </p:nvSpPr>
        <p:spPr>
          <a:xfrm>
            <a:off x="756083" y="582427"/>
            <a:ext cx="11051217" cy="369332"/>
          </a:xfrm>
          <a:prstGeom prst="rect">
            <a:avLst/>
          </a:prstGeom>
          <a:noFill/>
        </p:spPr>
        <p:txBody>
          <a:bodyPr wrap="square">
            <a:spAutoFit/>
          </a:bodyPr>
          <a:lstStyle/>
          <a:p>
            <a:endParaRPr lang="ru-RU" b="1" dirty="0">
              <a:ln w="22225">
                <a:solidFill>
                  <a:schemeClr val="accent2"/>
                </a:solidFill>
                <a:prstDash val="solid"/>
              </a:ln>
              <a:solidFill>
                <a:schemeClr val="accent2">
                  <a:lumMod val="40000"/>
                  <a:lumOff val="60000"/>
                </a:schemeClr>
              </a:solidFill>
            </a:endParaRPr>
          </a:p>
        </p:txBody>
      </p:sp>
      <p:sp>
        <p:nvSpPr>
          <p:cNvPr id="6" name="Прямоугольник 5">
            <a:extLst>
              <a:ext uri="{FF2B5EF4-FFF2-40B4-BE49-F238E27FC236}">
                <a16:creationId xmlns:a16="http://schemas.microsoft.com/office/drawing/2014/main" id="{618A6EC7-364C-44CE-ACA8-152C4254FC9D}"/>
              </a:ext>
            </a:extLst>
          </p:cNvPr>
          <p:cNvSpPr/>
          <p:nvPr/>
        </p:nvSpPr>
        <p:spPr>
          <a:xfrm>
            <a:off x="5841506" y="966787"/>
            <a:ext cx="3429921" cy="861774"/>
          </a:xfrm>
          <a:prstGeom prst="rect">
            <a:avLst/>
          </a:prstGeom>
          <a:noFill/>
        </p:spPr>
        <p:txBody>
          <a:bodyPr wrap="square" lIns="91440" tIns="45720" rIns="91440" bIns="45720">
            <a:spAutoFit/>
          </a:bodyPr>
          <a:lstStyle/>
          <a:p>
            <a:pPr algn="ctr"/>
            <a:r>
              <a:rPr lang="ru-RU" sz="5000" b="1" cap="none" spc="0" dirty="0">
                <a:ln w="22225">
                  <a:solidFill>
                    <a:schemeClr val="tx1"/>
                  </a:solidFill>
                  <a:prstDash val="solid"/>
                </a:ln>
                <a:solidFill>
                  <a:srgbClr val="FF0000"/>
                </a:solidFill>
                <a:effectLst/>
                <a:latin typeface="Arial Black" panose="020B0A04020102020204" pitchFamily="34" charset="0"/>
              </a:rPr>
              <a:t>Проект</a:t>
            </a:r>
          </a:p>
        </p:txBody>
      </p:sp>
      <p:sp>
        <p:nvSpPr>
          <p:cNvPr id="10" name="TextBox 9">
            <a:extLst>
              <a:ext uri="{FF2B5EF4-FFF2-40B4-BE49-F238E27FC236}">
                <a16:creationId xmlns:a16="http://schemas.microsoft.com/office/drawing/2014/main" id="{5CC58C41-44BA-496A-9DE1-2753C3215199}"/>
              </a:ext>
            </a:extLst>
          </p:cNvPr>
          <p:cNvSpPr txBox="1"/>
          <p:nvPr/>
        </p:nvSpPr>
        <p:spPr>
          <a:xfrm>
            <a:off x="2124723" y="1784593"/>
            <a:ext cx="10067277" cy="286232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4500" b="1" dirty="0">
                <a:ln w="9525">
                  <a:solidFill>
                    <a:schemeClr val="tx1"/>
                  </a:solidFill>
                  <a:prstDash val="solid"/>
                </a:ln>
                <a:solidFill>
                  <a:srgbClr val="FF0000"/>
                </a:solidFill>
                <a:effectLst>
                  <a:outerShdw blurRad="12700" dist="38100" dir="2700000" algn="tl" rotWithShape="0">
                    <a:schemeClr val="accent5">
                      <a:lumMod val="60000"/>
                      <a:lumOff val="40000"/>
                    </a:schemeClr>
                  </a:outerShdw>
                </a:effectLst>
              </a:rPr>
              <a:t>Государственной программы</a:t>
            </a:r>
          </a:p>
          <a:p>
            <a:pPr algn="ctr"/>
            <a:r>
              <a:rPr lang="ru-RU" sz="4500" b="1" dirty="0">
                <a:ln w="9525">
                  <a:solidFill>
                    <a:schemeClr val="tx1"/>
                  </a:solidFill>
                  <a:prstDash val="solid"/>
                </a:ln>
                <a:solidFill>
                  <a:srgbClr val="FF0000"/>
                </a:solidFill>
                <a:effectLst>
                  <a:outerShdw blurRad="12700" dist="38100" dir="2700000" algn="tl" rotWithShape="0">
                    <a:schemeClr val="accent5">
                      <a:lumMod val="60000"/>
                      <a:lumOff val="40000"/>
                    </a:schemeClr>
                  </a:outerShdw>
                </a:effectLst>
              </a:rPr>
              <a:t>«Патриотическое воспитание граждан Российской Федерации на 2021 – 2025 годы»</a:t>
            </a:r>
          </a:p>
        </p:txBody>
      </p:sp>
      <p:sp>
        <p:nvSpPr>
          <p:cNvPr id="12" name="TextBox 11">
            <a:extLst>
              <a:ext uri="{FF2B5EF4-FFF2-40B4-BE49-F238E27FC236}">
                <a16:creationId xmlns:a16="http://schemas.microsoft.com/office/drawing/2014/main" id="{35AF668F-CA9E-40B5-81AC-B58062145675}"/>
              </a:ext>
            </a:extLst>
          </p:cNvPr>
          <p:cNvSpPr txBox="1"/>
          <p:nvPr/>
        </p:nvSpPr>
        <p:spPr>
          <a:xfrm>
            <a:off x="756083" y="5721575"/>
            <a:ext cx="11413724" cy="369332"/>
          </a:xfrm>
          <a:prstGeom prst="rect">
            <a:avLst/>
          </a:prstGeom>
          <a:noFill/>
        </p:spPr>
        <p:txBody>
          <a:bodyPr wrap="square">
            <a:spAutoFit/>
          </a:bodyPr>
          <a:lstStyle/>
          <a:p>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https://ddt-chkalov.ru/system/files/2_</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паспорт%20ФП%20Патриотическое%20воспитание.</a:t>
            </a:r>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docx</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2829224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3BDD12C0-BAAD-415E-9B02-9DCF0ACD8D5E}"/>
              </a:ext>
            </a:extLst>
          </p:cNvPr>
          <p:cNvPicPr>
            <a:picLocks noChangeAspect="1"/>
          </p:cNvPicPr>
          <p:nvPr/>
        </p:nvPicPr>
        <p:blipFill>
          <a:blip r:embed="rId2"/>
          <a:stretch>
            <a:fillRect/>
          </a:stretch>
        </p:blipFill>
        <p:spPr>
          <a:xfrm>
            <a:off x="353084" y="290256"/>
            <a:ext cx="4943193" cy="1128032"/>
          </a:xfrm>
          <a:prstGeom prst="rect">
            <a:avLst/>
          </a:prstGeom>
        </p:spPr>
      </p:pic>
      <p:sp>
        <p:nvSpPr>
          <p:cNvPr id="8" name="TextBox 7">
            <a:extLst>
              <a:ext uri="{FF2B5EF4-FFF2-40B4-BE49-F238E27FC236}">
                <a16:creationId xmlns:a16="http://schemas.microsoft.com/office/drawing/2014/main" id="{0E499506-4CD9-462D-91DD-955DA9460E7D}"/>
              </a:ext>
            </a:extLst>
          </p:cNvPr>
          <p:cNvSpPr txBox="1"/>
          <p:nvPr/>
        </p:nvSpPr>
        <p:spPr>
          <a:xfrm>
            <a:off x="5142368" y="147482"/>
            <a:ext cx="6934955" cy="1200329"/>
          </a:xfrm>
          <a:prstGeom prst="rect">
            <a:avLst/>
          </a:prstGeom>
          <a:noFill/>
        </p:spPr>
        <p:txBody>
          <a:bodyPr wrap="square">
            <a:spAutoFit/>
          </a:bodyPr>
          <a:lstStyle/>
          <a:p>
            <a:pPr algn="ct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Обобщенный банк данных «Мемориал»  о защитниках Отечества, погибших, умерших и пропавших без вести в период Великой Отечественной войны и послевоенный период</a:t>
            </a:r>
          </a:p>
        </p:txBody>
      </p:sp>
      <p:sp>
        <p:nvSpPr>
          <p:cNvPr id="10" name="TextBox 9">
            <a:extLst>
              <a:ext uri="{FF2B5EF4-FFF2-40B4-BE49-F238E27FC236}">
                <a16:creationId xmlns:a16="http://schemas.microsoft.com/office/drawing/2014/main" id="{05058A8D-56F0-4817-B1CE-71C27391469D}"/>
              </a:ext>
            </a:extLst>
          </p:cNvPr>
          <p:cNvSpPr txBox="1"/>
          <p:nvPr/>
        </p:nvSpPr>
        <p:spPr>
          <a:xfrm>
            <a:off x="293482" y="1201318"/>
            <a:ext cx="11605035" cy="5232202"/>
          </a:xfrm>
          <a:prstGeom prst="rect">
            <a:avLst/>
          </a:prstGeom>
          <a:noFill/>
        </p:spPr>
        <p:txBody>
          <a:bodyPr wrap="square">
            <a:spAutoFit/>
          </a:bodyPr>
          <a:lstStyle/>
          <a:p>
            <a:pPr algn="just"/>
            <a:r>
              <a:rPr lang="ru-RU" sz="1600" b="1" spc="50" dirty="0">
                <a:ln w="9525" cmpd="sng">
                  <a:solidFill>
                    <a:schemeClr val="accent1"/>
                  </a:solidFill>
                  <a:prstDash val="solid"/>
                </a:ln>
                <a:solidFill>
                  <a:srgbClr val="70AD47">
                    <a:tint val="1000"/>
                  </a:srgbClr>
                </a:solidFill>
                <a:effectLst>
                  <a:glow rad="38100">
                    <a:schemeClr val="accent1">
                      <a:alpha val="40000"/>
                    </a:schemeClr>
                  </a:glow>
                </a:effectLst>
              </a:rPr>
              <a:t>О проекте</a:t>
            </a:r>
          </a:p>
          <a:p>
            <a:pPr algn="just"/>
            <a:r>
              <a:rPr lang="ru-RU" sz="1600" b="1" spc="50" dirty="0">
                <a:ln w="9525" cmpd="sng">
                  <a:solidFill>
                    <a:schemeClr val="accent1"/>
                  </a:solidFill>
                  <a:prstDash val="solid"/>
                </a:ln>
                <a:solidFill>
                  <a:srgbClr val="70AD47">
                    <a:tint val="1000"/>
                  </a:srgbClr>
                </a:solidFill>
                <a:effectLst>
                  <a:glow rad="38100">
                    <a:schemeClr val="accent1">
                      <a:alpha val="40000"/>
                    </a:schemeClr>
                  </a:glow>
                </a:effectLst>
              </a:rPr>
              <a:t>Обобщенный банк данных «Мемориал» (далее – ОБД «Мемориал») создан по инициативе Министерства обороны Российской Федерации в 2007 году. В настоящее время ОБД «Мемориал» содержит почти 17 млн цифровых копий документов о безвозвратных потерях и 20 млн именных записей о потерях Красной Армии в Великой Отечественной войне. Обнародованы первичные места захоронений более, чем 5 млн солдат и офицеров. Публикация этих данных в открытом доступе позволила каждому из нас восстановить судьбу и места захоронения своих дедов и прадедов – участников Великой Отечественной войны. Банк данных ежегодно пополнялся новыми записями. Только в 2015 году было обработано 250 тыс. уточняющих потери документов, из которых введены свыше 3 млн записей на персоналии; опубликованы места выбытия бойцов, погибших на полях сражений. Родные и близкие теперь смогут нанести на памятники новые имена погибших солдат и офицеров, вернуть память о подвиге отцов, дедов и прадедов. Однако, чтобы восстановить историческую справедливость, установить судьбу и отдать долг памяти безымянным погибшим бойцам, еще предстоит найти и оцифровать списки и картотеки ранений, дела санчастей и медсанбатов. В настоящее время благодаря оцифровке документов уже восстановлены имена 1 млн военнослужащих узников фашистских лагерей. Но по немецким данным всего в плену находилось всего более 5 млн советских граждан. То есть, свыше 4 миллионов имен забыто и вычеркнуто из истории. Эту страшную ошибку также предстоит исправить.</a:t>
            </a:r>
          </a:p>
          <a:p>
            <a:pPr algn="just"/>
            <a:r>
              <a:rPr lang="ru-RU" sz="1600" b="1" spc="50" dirty="0">
                <a:ln w="9525" cmpd="sng">
                  <a:solidFill>
                    <a:schemeClr val="accent1"/>
                  </a:solidFill>
                  <a:prstDash val="solid"/>
                </a:ln>
                <a:solidFill>
                  <a:srgbClr val="70AD47">
                    <a:tint val="1000"/>
                  </a:srgbClr>
                </a:solidFill>
                <a:effectLst>
                  <a:glow rad="38100">
                    <a:schemeClr val="accent1">
                      <a:alpha val="40000"/>
                    </a:schemeClr>
                  </a:glow>
                </a:effectLst>
              </a:rPr>
              <a:t>Куратором проекта выступает Управление Министерства обороны Российской Федерации по увековечению памяти погибших при защите Отечества.</a:t>
            </a:r>
          </a:p>
          <a:p>
            <a:endParaRPr lang="ru-RU" sz="1400" dirty="0"/>
          </a:p>
        </p:txBody>
      </p:sp>
      <p:sp>
        <p:nvSpPr>
          <p:cNvPr id="12" name="TextBox 11">
            <a:extLst>
              <a:ext uri="{FF2B5EF4-FFF2-40B4-BE49-F238E27FC236}">
                <a16:creationId xmlns:a16="http://schemas.microsoft.com/office/drawing/2014/main" id="{53D1F79C-BE6A-43E0-B6B2-5C71187B10A1}"/>
              </a:ext>
            </a:extLst>
          </p:cNvPr>
          <p:cNvSpPr txBox="1"/>
          <p:nvPr/>
        </p:nvSpPr>
        <p:spPr>
          <a:xfrm>
            <a:off x="509257" y="6341186"/>
            <a:ext cx="6106562" cy="36933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https://obd-memorial.ru/html/about.htm</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2462969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A6C3E08-9352-4F6B-847C-BD71CEDC24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64" y="58392"/>
            <a:ext cx="3393918" cy="2262612"/>
          </a:xfrm>
          <a:prstGeom prst="rect">
            <a:avLst/>
          </a:prstGeom>
        </p:spPr>
      </p:pic>
      <p:sp>
        <p:nvSpPr>
          <p:cNvPr id="5" name="TextBox 4">
            <a:extLst>
              <a:ext uri="{FF2B5EF4-FFF2-40B4-BE49-F238E27FC236}">
                <a16:creationId xmlns:a16="http://schemas.microsoft.com/office/drawing/2014/main" id="{BDAA9B41-4C08-4821-AB02-B2F426C39FA1}"/>
              </a:ext>
            </a:extLst>
          </p:cNvPr>
          <p:cNvSpPr txBox="1"/>
          <p:nvPr/>
        </p:nvSpPr>
        <p:spPr>
          <a:xfrm>
            <a:off x="3548957" y="12680"/>
            <a:ext cx="8564579" cy="2308324"/>
          </a:xfrm>
          <a:prstGeom prst="rect">
            <a:avLst/>
          </a:prstGeom>
          <a:noFill/>
        </p:spPr>
        <p:txBody>
          <a:bodyPr wrap="square">
            <a:spAutoFit/>
          </a:bodyPr>
          <a:lstStyle/>
          <a:p>
            <a:pPr algn="just"/>
            <a:r>
              <a:rPr lang="ru-RU" dirty="0">
                <a:ln>
                  <a:solidFill>
                    <a:srgbClr val="C00000"/>
                  </a:solidFill>
                </a:ln>
                <a:solidFill>
                  <a:schemeClr val="accent6"/>
                </a:solidFill>
              </a:rPr>
              <a:t>Портал «Память народа», созданный Министерством обороны по решению Российского оргкомитета «Победа» и поддержан поручением Президента Российской Федерации и Постановлением Правительства РФ. </a:t>
            </a:r>
            <a:r>
              <a:rPr lang="ru-RU" u="sng" dirty="0">
                <a:ln>
                  <a:solidFill>
                    <a:srgbClr val="C00000"/>
                  </a:solidFill>
                </a:ln>
                <a:solidFill>
                  <a:schemeClr val="accent6"/>
                </a:solidFill>
              </a:rPr>
              <a:t>Главная цель проекта </a:t>
            </a:r>
            <a:r>
              <a:rPr lang="ru-RU" dirty="0">
                <a:ln>
                  <a:solidFill>
                    <a:srgbClr val="C00000"/>
                  </a:solidFill>
                </a:ln>
                <a:solidFill>
                  <a:schemeClr val="accent6"/>
                </a:solidFill>
              </a:rPr>
              <a:t>– предоставить возможность пользователям получить наиболее полную информацию об участниках Великой Отечественной войны за счет новых интерактивных инструментов и развития обобщенных банков данных «Мемориал» и «Подвиг народа в Великой Отечественной войне 1941-1945 гг.».</a:t>
            </a:r>
          </a:p>
        </p:txBody>
      </p:sp>
      <p:sp>
        <p:nvSpPr>
          <p:cNvPr id="7" name="TextBox 6">
            <a:extLst>
              <a:ext uri="{FF2B5EF4-FFF2-40B4-BE49-F238E27FC236}">
                <a16:creationId xmlns:a16="http://schemas.microsoft.com/office/drawing/2014/main" id="{578AD7B5-9313-4E59-AFC9-D908CD303262}"/>
              </a:ext>
            </a:extLst>
          </p:cNvPr>
          <p:cNvSpPr txBox="1"/>
          <p:nvPr/>
        </p:nvSpPr>
        <p:spPr>
          <a:xfrm>
            <a:off x="217283" y="2461054"/>
            <a:ext cx="11896253" cy="2308324"/>
          </a:xfrm>
          <a:prstGeom prst="rect">
            <a:avLst/>
          </a:prstGeom>
          <a:noFill/>
        </p:spPr>
        <p:txBody>
          <a:bodyPr wrap="square">
            <a:spAutoFit/>
          </a:bodyPr>
          <a:lstStyle/>
          <a:p>
            <a:r>
              <a:rPr lang="ru-RU" dirty="0"/>
              <a:t>В рамках проекта «Память народа» впервые оцифровано и выложено в Интернет 425 тысяч архивных документов фронтов, армий и других соединений Красной Армии. Это оригинальные документы о ходе боевых действий, приказы, доклады командующих, оперативные описания боевой обстановки. Кроме того, отсканированы и систематизированы более 100 тысяч военных карт, с которых в последующем были введены в базу данных положения всех отмеченных на них воинских частей. Изучение этих документов, а также </a:t>
            </a:r>
            <a:r>
              <a:rPr lang="ru-RU" dirty="0" err="1"/>
              <a:t>геопривязка</a:t>
            </a:r>
            <a:r>
              <a:rPr lang="ru-RU" dirty="0"/>
              <a:t> всех данных о местах рождения, призыва, гибели и последнем месте службы солдат и офицеров позволяют восстановить героический путь участников Войны – от призыва до возвращения домой.</a:t>
            </a:r>
          </a:p>
        </p:txBody>
      </p:sp>
      <p:sp>
        <p:nvSpPr>
          <p:cNvPr id="9" name="TextBox 8">
            <a:extLst>
              <a:ext uri="{FF2B5EF4-FFF2-40B4-BE49-F238E27FC236}">
                <a16:creationId xmlns:a16="http://schemas.microsoft.com/office/drawing/2014/main" id="{8D339FFC-6CDE-4AAE-9094-98E67661AF5A}"/>
              </a:ext>
            </a:extLst>
          </p:cNvPr>
          <p:cNvSpPr txBox="1"/>
          <p:nvPr/>
        </p:nvSpPr>
        <p:spPr>
          <a:xfrm>
            <a:off x="147873" y="4769378"/>
            <a:ext cx="11896253" cy="1200329"/>
          </a:xfrm>
          <a:prstGeom prst="rect">
            <a:avLst/>
          </a:prstGeom>
          <a:noFill/>
        </p:spPr>
        <p:txBody>
          <a:bodyPr wrap="square">
            <a:spAutoFit/>
          </a:bodyPr>
          <a:lstStyle/>
          <a:p>
            <a:r>
              <a:rPr lang="ru-RU" dirty="0"/>
              <a:t>Объединение всех данных в одном проекте дало возможность людям самим искать документы, создавать личные архивы, изучать обстоятельства и трагические моменты боевых действий. Только за первые месяца 2015 года с портала «Память народа» было скопировано в личные архивы более 15 миллионов страниц документов о подвигах и потерях.</a:t>
            </a:r>
          </a:p>
        </p:txBody>
      </p:sp>
      <p:sp>
        <p:nvSpPr>
          <p:cNvPr id="11" name="TextBox 10">
            <a:extLst>
              <a:ext uri="{FF2B5EF4-FFF2-40B4-BE49-F238E27FC236}">
                <a16:creationId xmlns:a16="http://schemas.microsoft.com/office/drawing/2014/main" id="{92773CDA-8FBE-40A7-AAC7-544A7591CFB3}"/>
              </a:ext>
            </a:extLst>
          </p:cNvPr>
          <p:cNvSpPr txBox="1"/>
          <p:nvPr/>
        </p:nvSpPr>
        <p:spPr>
          <a:xfrm>
            <a:off x="344030" y="6120721"/>
            <a:ext cx="10891319"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dirty="0">
                <a:ln>
                  <a:solidFill>
                    <a:srgbClr val="C00000"/>
                  </a:solidFill>
                </a:ln>
                <a:solidFill>
                  <a:schemeClr val="accent6"/>
                </a:solidFill>
                <a:hlinkClick r:id="rId3"/>
              </a:rPr>
              <a:t>https://pamyat-naroda.ru/about/?static_hash=2ef6d09daf042d24b46861aa3cc41b6f</a:t>
            </a:r>
            <a:r>
              <a:rPr lang="ru-RU" dirty="0">
                <a:ln>
                  <a:solidFill>
                    <a:srgbClr val="C00000"/>
                  </a:solidFill>
                </a:ln>
                <a:solidFill>
                  <a:schemeClr val="accent6"/>
                </a:solidFill>
              </a:rPr>
              <a:t> </a:t>
            </a:r>
          </a:p>
        </p:txBody>
      </p:sp>
    </p:spTree>
    <p:extLst>
      <p:ext uri="{BB962C8B-B14F-4D97-AF65-F5344CB8AC3E}">
        <p14:creationId xmlns:p14="http://schemas.microsoft.com/office/powerpoint/2010/main" val="677331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2E388A4-3746-4C4B-9429-3BFB23777F1D}"/>
              </a:ext>
            </a:extLst>
          </p:cNvPr>
          <p:cNvSpPr txBox="1"/>
          <p:nvPr/>
        </p:nvSpPr>
        <p:spPr>
          <a:xfrm>
            <a:off x="1997799" y="6341662"/>
            <a:ext cx="10194201" cy="369332"/>
          </a:xfrm>
          <a:prstGeom prst="rect">
            <a:avLst/>
          </a:prstGeom>
          <a:noFill/>
        </p:spPr>
        <p:txBody>
          <a:bodyPr wrap="square">
            <a:spAutoFit/>
          </a:bodyPr>
          <a:lstStyle/>
          <a:p>
            <a:r>
              <a:rPr lang="en-US" b="1" dirty="0">
                <a:ln w="22225">
                  <a:solidFill>
                    <a:schemeClr val="accent2"/>
                  </a:solidFill>
                  <a:prstDash val="solid"/>
                </a:ln>
                <a:solidFill>
                  <a:schemeClr val="accent2">
                    <a:lumMod val="40000"/>
                    <a:lumOff val="60000"/>
                  </a:schemeClr>
                </a:solidFill>
                <a:hlinkClick r:id="rId2"/>
              </a:rPr>
              <a:t>https://www.youtube.com/channel/UCN4hLJbjo3Gk3ut2RztwNJQ/featured</a:t>
            </a:r>
            <a:r>
              <a:rPr lang="ru-RU" b="1" dirty="0">
                <a:ln w="22225">
                  <a:solidFill>
                    <a:schemeClr val="accent2"/>
                  </a:solidFill>
                  <a:prstDash val="solid"/>
                </a:ln>
                <a:solidFill>
                  <a:schemeClr val="accent2">
                    <a:lumMod val="40000"/>
                    <a:lumOff val="60000"/>
                  </a:schemeClr>
                </a:solidFill>
              </a:rPr>
              <a:t> </a:t>
            </a:r>
          </a:p>
        </p:txBody>
      </p:sp>
      <p:sp>
        <p:nvSpPr>
          <p:cNvPr id="9" name="TextBox 8">
            <a:extLst>
              <a:ext uri="{FF2B5EF4-FFF2-40B4-BE49-F238E27FC236}">
                <a16:creationId xmlns:a16="http://schemas.microsoft.com/office/drawing/2014/main" id="{E8772370-2C50-4EF5-9C6A-0276D7338E29}"/>
              </a:ext>
            </a:extLst>
          </p:cNvPr>
          <p:cNvSpPr txBox="1"/>
          <p:nvPr/>
        </p:nvSpPr>
        <p:spPr>
          <a:xfrm>
            <a:off x="218982" y="2556854"/>
            <a:ext cx="11780667" cy="3693319"/>
          </a:xfrm>
          <a:prstGeom prst="rect">
            <a:avLst/>
          </a:prstGeom>
          <a:noFill/>
        </p:spPr>
        <p:txBody>
          <a:bodyPr wrap="square">
            <a:spAutoFit/>
          </a:bodyPr>
          <a:lstStyle/>
          <a:p>
            <a:pPr algn="just"/>
            <a:r>
              <a:rPr lang="ru-RU" dirty="0"/>
              <a:t>Проект призван почтить память героев, получивших это звание за подвиги, совершенные в ходе Великой Отечественной войны, а также тружеников тыла. Он направлен на патриотическое воспитание подрастающего поколения через использование современных мультимедийных форматов.</a:t>
            </a:r>
          </a:p>
          <a:p>
            <a:pPr algn="just"/>
            <a:r>
              <a:rPr lang="ru-RU" dirty="0"/>
              <a:t>В рамках проекта будут подготовлены и размещены плакаты с фотографиями и биографиями героев. Каждой фотографии присваивается QR-код, который ведет на видеоролик о герое. Плакаты будут размещаться в образовательных учреждениях, культурно-досуговых и молодежных центрах, музеях, посвященных Великой Отечественной войне, и других социальных объектах региона.</a:t>
            </a:r>
          </a:p>
          <a:p>
            <a:pPr algn="just"/>
            <a:r>
              <a:rPr lang="ru-RU" dirty="0"/>
              <a:t>Параллельно с этим на площадке видеохостинга </a:t>
            </a:r>
            <a:r>
              <a:rPr lang="ru-RU" dirty="0" err="1"/>
              <a:t>YouTube</a:t>
            </a:r>
            <a:r>
              <a:rPr lang="ru-RU" dirty="0"/>
              <a:t> создан канал «Памяти Героев». Каждый желающий может записать видеоролик хронометражем не более 90 сек. и рассказать всей стране о герое своего региона или же героическом подвиге родственника во время Великой Отечественной войны. Присылайте свои материалы на электронную почту 75let.region@gmail.com.</a:t>
            </a:r>
          </a:p>
        </p:txBody>
      </p:sp>
      <p:pic>
        <p:nvPicPr>
          <p:cNvPr id="11" name="Рисунок 10">
            <a:extLst>
              <a:ext uri="{FF2B5EF4-FFF2-40B4-BE49-F238E27FC236}">
                <a16:creationId xmlns:a16="http://schemas.microsoft.com/office/drawing/2014/main" id="{CEE3AFA1-8732-46B3-ABA5-21C4D1F5A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82" y="147007"/>
            <a:ext cx="11754036" cy="2174760"/>
          </a:xfrm>
          <a:prstGeom prst="rect">
            <a:avLst/>
          </a:prstGeom>
        </p:spPr>
      </p:pic>
    </p:spTree>
    <p:extLst>
      <p:ext uri="{BB962C8B-B14F-4D97-AF65-F5344CB8AC3E}">
        <p14:creationId xmlns:p14="http://schemas.microsoft.com/office/powerpoint/2010/main" val="3919061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B68B0BB-9EB8-4CE9-A690-F04DAC2935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444" y="683797"/>
            <a:ext cx="2751247" cy="1094617"/>
          </a:xfrm>
          <a:prstGeom prst="rect">
            <a:avLst/>
          </a:prstGeom>
        </p:spPr>
      </p:pic>
      <p:sp>
        <p:nvSpPr>
          <p:cNvPr id="5" name="TextBox 4">
            <a:extLst>
              <a:ext uri="{FF2B5EF4-FFF2-40B4-BE49-F238E27FC236}">
                <a16:creationId xmlns:a16="http://schemas.microsoft.com/office/drawing/2014/main" id="{5D4A78DB-EA4A-43D2-8D6C-1F96AE2E7258}"/>
              </a:ext>
            </a:extLst>
          </p:cNvPr>
          <p:cNvSpPr txBox="1"/>
          <p:nvPr/>
        </p:nvSpPr>
        <p:spPr>
          <a:xfrm>
            <a:off x="3089430" y="0"/>
            <a:ext cx="9102570" cy="2462213"/>
          </a:xfrm>
          <a:prstGeom prst="rect">
            <a:avLst/>
          </a:prstGeom>
          <a:noFill/>
        </p:spPr>
        <p:txBody>
          <a:bodyPr wrap="square">
            <a:spAutoFit/>
          </a:bodyPr>
          <a:lstStyle/>
          <a:p>
            <a:pPr algn="just"/>
            <a:endParaRPr lang="ru-RU" sz="1400" dirty="0"/>
          </a:p>
          <a:p>
            <a:pPr algn="just"/>
            <a:r>
              <a:rPr lang="ru-RU" sz="1400" dirty="0"/>
              <a:t>Министерство обороны Российской Федерации представляет уникальный информационный ресурс открытого доступа, наполняемый всеми имеющимися в военных архивах документами о ходе и итогах основных боевых операций, подвигах и наградах всех воинов Великой Отечественной. Основными целями проекта являются увековечение памяти всех героев Победы, независимо от звания, масштабов подвига, статуса награды, военно-патриотическое воспитание молодежи на примере военных подвигов отцов, а также создание фактографической основы для противодействия попыткам фальсификации истории Войны. Создание наиболее полного электронного банка документов по ключевому периоду современной истории цивилизации не имеет аналогов по объему, исторической и социальной значимости, и является вечным памятником великому Подвигу Народа.</a:t>
            </a:r>
          </a:p>
        </p:txBody>
      </p:sp>
      <p:sp>
        <p:nvSpPr>
          <p:cNvPr id="7" name="TextBox 6">
            <a:extLst>
              <a:ext uri="{FF2B5EF4-FFF2-40B4-BE49-F238E27FC236}">
                <a16:creationId xmlns:a16="http://schemas.microsoft.com/office/drawing/2014/main" id="{2213B0C4-1B44-428E-90CF-71BBB0C31BE0}"/>
              </a:ext>
            </a:extLst>
          </p:cNvPr>
          <p:cNvSpPr txBox="1"/>
          <p:nvPr/>
        </p:nvSpPr>
        <p:spPr>
          <a:xfrm>
            <a:off x="2870447" y="6178849"/>
            <a:ext cx="6451106" cy="369332"/>
          </a:xfrm>
          <a:prstGeom prst="rect">
            <a:avLst/>
          </a:prstGeom>
          <a:noFill/>
        </p:spPr>
        <p:txBody>
          <a:bodyPr wrap="square">
            <a:spAutoFit/>
          </a:bodyPr>
          <a:lstStyle/>
          <a:p>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extLst>
                    <a:ext uri="{A12FA001-AC4F-418D-AE19-62706E023703}">
                      <ahyp:hlinkClr xmlns:ahyp="http://schemas.microsoft.com/office/drawing/2018/hyperlinkcolor" val="tx"/>
                    </a:ext>
                  </a:extLst>
                </a:hlinkClick>
              </a:rPr>
              <a:t>http://podvignaroda.mil.ru/?#tab=navHome</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9" name="TextBox 8">
            <a:extLst>
              <a:ext uri="{FF2B5EF4-FFF2-40B4-BE49-F238E27FC236}">
                <a16:creationId xmlns:a16="http://schemas.microsoft.com/office/drawing/2014/main" id="{188FB5EA-ED61-4FC0-A57F-7109CBDAF058}"/>
              </a:ext>
            </a:extLst>
          </p:cNvPr>
          <p:cNvSpPr txBox="1"/>
          <p:nvPr/>
        </p:nvSpPr>
        <p:spPr>
          <a:xfrm>
            <a:off x="230444" y="2793939"/>
            <a:ext cx="11647877" cy="2893100"/>
          </a:xfrm>
          <a:prstGeom prst="rect">
            <a:avLst/>
          </a:prstGeom>
          <a:noFill/>
        </p:spPr>
        <p:txBody>
          <a:bodyPr wrap="square">
            <a:spAutoFit/>
          </a:bodyPr>
          <a:lstStyle/>
          <a:p>
            <a:pPr algn="just"/>
            <a:r>
              <a:rPr lang="ru-RU" sz="1400" dirty="0"/>
              <a:t>Благодаря этому проекту наши современники получили возможность найти информацию о наградах дедов и прадедов, узнать обстоятельства совершенных ими подвигов, прочитав их описание в архивных документах.</a:t>
            </a:r>
          </a:p>
          <a:p>
            <a:pPr algn="just"/>
            <a:r>
              <a:rPr lang="ru-RU" sz="1400" dirty="0"/>
              <a:t>Банк данных содержит 12,5 млн записей о награждении орденами и медалями «За отвагу» и «За боевые заслуги».</a:t>
            </a:r>
          </a:p>
          <a:p>
            <a:pPr algn="just"/>
            <a:r>
              <a:rPr lang="ru-RU" sz="1400" dirty="0"/>
              <a:t>Оцифровано и введено 22 млн карточек учетной наградной картотеки и картотеки награждения орденами Отечественной войны I и II степени к 40-летию Победы.</a:t>
            </a:r>
          </a:p>
          <a:p>
            <a:pPr algn="just"/>
            <a:r>
              <a:rPr lang="ru-RU" sz="1400" dirty="0"/>
              <a:t>ОБД «Подвиг народа» продолжает ежегодно наполняться информацией. Только в 2015 году внесено 6 млн записей о награждении медалями за оборону, освобождение, взятие городов и территорий, за победу над Германией и Японией.</a:t>
            </a:r>
          </a:p>
          <a:p>
            <a:pPr algn="just"/>
            <a:r>
              <a:rPr lang="ru-RU" sz="1400" dirty="0"/>
              <a:t>В записи о награждениях добавлены сведения о дате совершения подвига и месте службы военнослужащего. Это дало возможность потомкам самостоятельно восстанавливать боевой путь своих близких – участников Великой Отечественной войны.</a:t>
            </a:r>
          </a:p>
          <a:p>
            <a:pPr algn="just"/>
            <a:r>
              <a:rPr lang="ru-RU" sz="1400" dirty="0"/>
              <a:t>В 2015 году в ЦА МО РФ было оцифровано 19 млн записей из протоколов о вручении и корешков временных удостоверений к наградам. Благодаря этим данным были выявлены 500 тысяч наград, не врученных их владельцам в период Великой Отечественной войны. Так постепенно восстанавливается историческая правда и справедливость.</a:t>
            </a:r>
          </a:p>
        </p:txBody>
      </p:sp>
    </p:spTree>
    <p:extLst>
      <p:ext uri="{BB962C8B-B14F-4D97-AF65-F5344CB8AC3E}">
        <p14:creationId xmlns:p14="http://schemas.microsoft.com/office/powerpoint/2010/main" val="876507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30E310C-5B93-4F11-916F-6309C0520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272" y="381740"/>
            <a:ext cx="2396972" cy="1506850"/>
          </a:xfrm>
          <a:prstGeom prst="rect">
            <a:avLst/>
          </a:prstGeom>
        </p:spPr>
      </p:pic>
      <p:sp>
        <p:nvSpPr>
          <p:cNvPr id="7" name="TextBox 6">
            <a:extLst>
              <a:ext uri="{FF2B5EF4-FFF2-40B4-BE49-F238E27FC236}">
                <a16:creationId xmlns:a16="http://schemas.microsoft.com/office/drawing/2014/main" id="{28B615F3-8F34-4A5C-B380-6F22024824A2}"/>
              </a:ext>
            </a:extLst>
          </p:cNvPr>
          <p:cNvSpPr txBox="1"/>
          <p:nvPr/>
        </p:nvSpPr>
        <p:spPr>
          <a:xfrm>
            <a:off x="99134" y="2176795"/>
            <a:ext cx="11993732" cy="3970318"/>
          </a:xfrm>
          <a:prstGeom prst="rect">
            <a:avLst/>
          </a:prstGeom>
          <a:noFill/>
        </p:spPr>
        <p:txBody>
          <a:bodyPr wrap="square">
            <a:spAutoFit/>
          </a:bodyPr>
          <a:lstStyle/>
          <a:p>
            <a:pPr algn="just"/>
            <a:r>
              <a:rPr lang="ru-RU" sz="1400" b="1" u="sng" dirty="0"/>
              <a:t>Идея проекта </a:t>
            </a:r>
            <a:r>
              <a:rPr lang="ru-RU" sz="1400" dirty="0"/>
              <a:t>Время бежит, пройдет еще несколько лет, и нашей последней возможностью оценить весь масштаб священной войны и всю радость победы можно будет только по сохранившимся архивным документам. Поэтому хотелось бы не просто в очередной раз рассказывать об известных сражениях и заслугах главнокомандующих, а в первую очередь показать малоизвестные и уникальные, ранее не опубликованные, материалы, передающие многогранность описываемых событий и сложную судьбу человека. В основе нашего проекта лежит идея осветить известные исторические факты этого периода под разными углами зрения, найти новые фактографические материалы, интересные детали общеизвестных событий.</a:t>
            </a:r>
          </a:p>
          <a:p>
            <a:pPr algn="just"/>
            <a:r>
              <a:rPr lang="ru-RU" sz="1400" b="1" u="sng" dirty="0"/>
              <a:t>Реализация проекта </a:t>
            </a:r>
            <a:r>
              <a:rPr lang="ru-RU" sz="1400" dirty="0"/>
              <a:t>Проект «Календарь Победы» реализован сотрудниками корпорации ЭЛАР, которые совместно с музеями, архивами и библиотеками занимались поисками малоизвестных и неизвестных широкой общественности сведений о боевых действиях на советско-германском фронте. В рамках проекта была проделана огромная работа по поиску и обработке колоссальных объемов информации. Фактический материал вестника составляют описания сражений, интересные статьи из фронтовых газет, рассказы о подвигах и судьбах отдельных людей, военный фольклор (песни, стихи, анекдоты), фотографии и иллюстрированные материалы (плакаты, рисунки из газет).</a:t>
            </a:r>
          </a:p>
          <a:p>
            <a:pPr algn="just"/>
            <a:r>
              <a:rPr lang="ru-RU" sz="1400" dirty="0"/>
              <a:t>Проект «Календарь Победы» имеет огромное значение для составления целостной картины Великой Отечественной войны и предназначен для всех интересующихся историей и исторической географией, краеведением, документоведением и народным творчеством. Великая освободительная война советского народа навсегда останется не только в сердцах ветеранов, сражавшихся за свободу и независимость русского народа, но и их потомкам, которым будут интересны все подробности военных операций.</a:t>
            </a:r>
          </a:p>
          <a:p>
            <a:pPr algn="just"/>
            <a:endParaRPr lang="ru-RU" sz="1400" dirty="0"/>
          </a:p>
        </p:txBody>
      </p:sp>
      <p:sp>
        <p:nvSpPr>
          <p:cNvPr id="9" name="TextBox 8">
            <a:extLst>
              <a:ext uri="{FF2B5EF4-FFF2-40B4-BE49-F238E27FC236}">
                <a16:creationId xmlns:a16="http://schemas.microsoft.com/office/drawing/2014/main" id="{923E19C1-FF4F-48EB-A38C-23B7F5D0C7DF}"/>
              </a:ext>
            </a:extLst>
          </p:cNvPr>
          <p:cNvSpPr txBox="1"/>
          <p:nvPr/>
        </p:nvSpPr>
        <p:spPr>
          <a:xfrm>
            <a:off x="3124940" y="258002"/>
            <a:ext cx="8771138" cy="1754326"/>
          </a:xfrm>
          <a:prstGeom prst="rect">
            <a:avLst/>
          </a:prstGeom>
          <a:noFill/>
        </p:spPr>
        <p:txBody>
          <a:bodyPr wrap="square">
            <a:spAutoFit/>
          </a:bodyPr>
          <a:lstStyle/>
          <a:p>
            <a:pPr algn="just"/>
            <a:r>
              <a:rPr lang="ru-RU" dirty="0"/>
              <a:t>ВЕСТНИК «Календарь Победы» создан с целью сохранить память о ключевом событии истории России и мировой истории — Великой Отечественной войне. Этот проект важен для всех последующих поколений, потомков людей, героически сражавшихся за освобождение нашей Родины, как летопись судеб целого народа и знаменательных событий, изменивших ход истории.</a:t>
            </a:r>
          </a:p>
        </p:txBody>
      </p:sp>
      <p:sp>
        <p:nvSpPr>
          <p:cNvPr id="11" name="TextBox 10">
            <a:extLst>
              <a:ext uri="{FF2B5EF4-FFF2-40B4-BE49-F238E27FC236}">
                <a16:creationId xmlns:a16="http://schemas.microsoft.com/office/drawing/2014/main" id="{01166E00-0F03-4158-80EC-14D7E73D7B0D}"/>
              </a:ext>
            </a:extLst>
          </p:cNvPr>
          <p:cNvSpPr txBox="1"/>
          <p:nvPr/>
        </p:nvSpPr>
        <p:spPr>
          <a:xfrm>
            <a:off x="4039340" y="6147113"/>
            <a:ext cx="3773010" cy="369332"/>
          </a:xfrm>
          <a:prstGeom prst="rect">
            <a:avLst/>
          </a:prstGeom>
          <a:noFill/>
        </p:spPr>
        <p:txBody>
          <a:bodyPr wrap="square">
            <a:spAutoFit/>
          </a:bodyPr>
          <a:lstStyle/>
          <a:p>
            <a:r>
              <a:rPr lang="en-US" dirty="0">
                <a:hlinkClick r:id="rId3"/>
              </a:rPr>
              <a:t>https://pobeda.elar.ru/about/</a:t>
            </a:r>
            <a:r>
              <a:rPr lang="ru-RU" dirty="0"/>
              <a:t> </a:t>
            </a:r>
          </a:p>
        </p:txBody>
      </p:sp>
      <p:sp>
        <p:nvSpPr>
          <p:cNvPr id="12" name="Прямоугольник 11">
            <a:extLst>
              <a:ext uri="{FF2B5EF4-FFF2-40B4-BE49-F238E27FC236}">
                <a16:creationId xmlns:a16="http://schemas.microsoft.com/office/drawing/2014/main" id="{38C0341C-9597-457D-BA96-D3DF3B4D1673}"/>
              </a:ext>
            </a:extLst>
          </p:cNvPr>
          <p:cNvSpPr/>
          <p:nvPr/>
        </p:nvSpPr>
        <p:spPr>
          <a:xfrm>
            <a:off x="870050" y="5757582"/>
            <a:ext cx="10451900"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https://pobeda.elar.ru/about/</a:t>
            </a:r>
            <a:r>
              <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2802296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C038AB0D-3AA0-456F-859C-C6016C95C6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052" y="16276"/>
            <a:ext cx="3657600" cy="1905000"/>
          </a:xfrm>
          <a:prstGeom prst="rect">
            <a:avLst/>
          </a:prstGeom>
        </p:spPr>
      </p:pic>
      <p:sp>
        <p:nvSpPr>
          <p:cNvPr id="7" name="TextBox 6">
            <a:extLst>
              <a:ext uri="{FF2B5EF4-FFF2-40B4-BE49-F238E27FC236}">
                <a16:creationId xmlns:a16="http://schemas.microsoft.com/office/drawing/2014/main" id="{481C1D2B-F1A1-4BF0-8311-AADCB9CC9798}"/>
              </a:ext>
            </a:extLst>
          </p:cNvPr>
          <p:cNvSpPr txBox="1"/>
          <p:nvPr/>
        </p:nvSpPr>
        <p:spPr>
          <a:xfrm>
            <a:off x="-754602" y="173026"/>
            <a:ext cx="10031766" cy="523220"/>
          </a:xfrm>
          <a:prstGeom prst="rect">
            <a:avLst/>
          </a:prstGeom>
          <a:noFill/>
        </p:spPr>
        <p:txBody>
          <a:bodyPr wrap="square">
            <a:spAutoFit/>
          </a:bodyPr>
          <a:lstStyle/>
          <a:p>
            <a:pPr algn="ctr"/>
            <a:r>
              <a:rPr lang="ru-RU" sz="2800" b="1" dirty="0">
                <a:ln w="22225">
                  <a:solidFill>
                    <a:srgbClr val="C00000"/>
                  </a:solidFill>
                  <a:prstDash val="solid"/>
                </a:ln>
                <a:solidFill>
                  <a:schemeClr val="accent6"/>
                </a:solidFill>
              </a:rPr>
              <a:t>Всероссийский        патриотический проект</a:t>
            </a:r>
          </a:p>
        </p:txBody>
      </p:sp>
      <p:sp>
        <p:nvSpPr>
          <p:cNvPr id="9" name="TextBox 8">
            <a:extLst>
              <a:ext uri="{FF2B5EF4-FFF2-40B4-BE49-F238E27FC236}">
                <a16:creationId xmlns:a16="http://schemas.microsoft.com/office/drawing/2014/main" id="{C25047E5-5CCB-4677-8D6F-E61DF408208E}"/>
              </a:ext>
            </a:extLst>
          </p:cNvPr>
          <p:cNvSpPr txBox="1"/>
          <p:nvPr/>
        </p:nvSpPr>
        <p:spPr>
          <a:xfrm>
            <a:off x="171636" y="2221790"/>
            <a:ext cx="11848729" cy="3754874"/>
          </a:xfrm>
          <a:prstGeom prst="rect">
            <a:avLst/>
          </a:prstGeom>
          <a:noFill/>
        </p:spPr>
        <p:txBody>
          <a:bodyPr wrap="square">
            <a:spAutoFit/>
          </a:bodyPr>
          <a:lstStyle/>
          <a:p>
            <a:pPr algn="just"/>
            <a:r>
              <a:rPr lang="ru-RU" sz="1400" b="1" u="sng" dirty="0"/>
              <a:t>Основные задачи:  </a:t>
            </a:r>
            <a:r>
              <a:rPr lang="ru-RU" sz="1400" dirty="0"/>
              <a:t>Приобщение подрастающего поколения к реализации молодежных патриотических проектов и программ.</a:t>
            </a:r>
          </a:p>
          <a:p>
            <a:pPr algn="just"/>
            <a:r>
              <a:rPr lang="ru-RU" sz="1400" dirty="0"/>
              <a:t>Углубление исторических знаний, актуализация интереса к культурно-духовному наследию России.</a:t>
            </a:r>
          </a:p>
          <a:p>
            <a:pPr algn="just"/>
            <a:r>
              <a:rPr lang="ru-RU" sz="1400" dirty="0"/>
              <a:t>Содействие социально-значимой активности поисковых отрядов, военно-исторических и патриотических объединений, клубов исторической реконструкции и прочих проектов патриотической направленности. Воспитание гражданственности и патриотизма, сохранение живой памяти поколений. Организация образовательных событий, лекториев, круглых столов для подготовки квалифицированных лидеров в системе патриотического воспитания молодежи. Создание условий для позитивной творческой и общественно-значимой самореализации молодых людей, поддержка молодежных инициатив.</a:t>
            </a:r>
          </a:p>
          <a:p>
            <a:pPr algn="just"/>
            <a:r>
              <a:rPr lang="ru-RU" sz="1400" b="1" u="sng" dirty="0"/>
              <a:t>Направления работы  </a:t>
            </a:r>
            <a:r>
              <a:rPr lang="ru-RU" sz="1400" dirty="0"/>
              <a:t>проекта «Живая история» – информационно-просветительский сайт о патриотическом воспитании, осуществляющий деятельность по следующим направлениям:</a:t>
            </a:r>
          </a:p>
          <a:p>
            <a:pPr algn="just"/>
            <a:r>
              <a:rPr lang="ru-RU" sz="1400" dirty="0"/>
              <a:t>Организация патриотических онлайн-конкурсов, форумов и иных мероприятий всероссийского масштаба.</a:t>
            </a:r>
          </a:p>
          <a:p>
            <a:pPr algn="just"/>
            <a:r>
              <a:rPr lang="ru-RU" sz="1400" dirty="0"/>
              <a:t>Организация и вовлечение молодежи в патриотические социальные проекты и другие тематические события.</a:t>
            </a:r>
          </a:p>
          <a:p>
            <a:pPr algn="just"/>
            <a:r>
              <a:rPr lang="ru-RU" sz="1400" dirty="0"/>
              <a:t>Публикация авторского сборника методических материалов, сценариев, положений и творческих проектов по патриотическому воспитанию в помощь педагогам любых структур – от ДОУ до учреждений ВПО.</a:t>
            </a:r>
          </a:p>
          <a:p>
            <a:pPr algn="just"/>
            <a:r>
              <a:rPr lang="ru-RU" sz="1400" dirty="0"/>
              <a:t>Съемка исторических фильмов, видеороликов, подготовка интерактивных презентаций гражданско-патриотической и военной тематики. Участие во всероссийских проектах и программах в области молодежной политики, взаимодействие и партнерство с другими патриотическими молодежными движениями России и стран Зарубежья, взаимообмен лучшим опытом и практиками воспитательно-патриотической работы.</a:t>
            </a:r>
            <a:r>
              <a:rPr lang="en-US" sz="1400" dirty="0"/>
              <a:t> </a:t>
            </a:r>
            <a:r>
              <a:rPr lang="ru-RU" sz="1400" dirty="0"/>
              <a:t>                               </a:t>
            </a:r>
          </a:p>
        </p:txBody>
      </p:sp>
      <p:sp>
        <p:nvSpPr>
          <p:cNvPr id="11" name="TextBox 10">
            <a:extLst>
              <a:ext uri="{FF2B5EF4-FFF2-40B4-BE49-F238E27FC236}">
                <a16:creationId xmlns:a16="http://schemas.microsoft.com/office/drawing/2014/main" id="{C8024189-DFC5-48D4-891A-27CDD19F1E1A}"/>
              </a:ext>
            </a:extLst>
          </p:cNvPr>
          <p:cNvSpPr txBox="1"/>
          <p:nvPr/>
        </p:nvSpPr>
        <p:spPr>
          <a:xfrm>
            <a:off x="3950563" y="852996"/>
            <a:ext cx="8069801" cy="1508105"/>
          </a:xfrm>
          <a:prstGeom prst="rect">
            <a:avLst/>
          </a:prstGeom>
          <a:noFill/>
        </p:spPr>
        <p:txBody>
          <a:bodyPr wrap="square">
            <a:spAutoFit/>
          </a:bodyPr>
          <a:lstStyle/>
          <a:p>
            <a:pPr algn="just"/>
            <a:r>
              <a:rPr lang="ru-RU" sz="1400" b="1" u="sng" dirty="0"/>
              <a:t>Главная цель</a:t>
            </a:r>
            <a:r>
              <a:rPr lang="ru-RU" sz="1400" dirty="0"/>
              <a:t>, которую поставил перед собой студенческий проект «Живая история», – это создание инновационной интернет-площадки, обеспечивающей приобщение молодежи к базовым национальным ценностям нашей Родины (патриотическое воспитание молодежи) с возможностью широкого вовлечения различных социальных и возрастных групп</a:t>
            </a:r>
            <a:r>
              <a:rPr lang="ru-RU" dirty="0"/>
              <a:t>.</a:t>
            </a:r>
          </a:p>
          <a:p>
            <a:endParaRPr lang="ru-RU" dirty="0"/>
          </a:p>
        </p:txBody>
      </p:sp>
      <p:sp>
        <p:nvSpPr>
          <p:cNvPr id="13" name="TextBox 12">
            <a:extLst>
              <a:ext uri="{FF2B5EF4-FFF2-40B4-BE49-F238E27FC236}">
                <a16:creationId xmlns:a16="http://schemas.microsoft.com/office/drawing/2014/main" id="{51C2DE3C-B9C1-42E2-8896-73BBF5756F7E}"/>
              </a:ext>
            </a:extLst>
          </p:cNvPr>
          <p:cNvSpPr txBox="1"/>
          <p:nvPr/>
        </p:nvSpPr>
        <p:spPr>
          <a:xfrm>
            <a:off x="3038383" y="6140674"/>
            <a:ext cx="6485138" cy="461665"/>
          </a:xfrm>
          <a:prstGeom prst="rect">
            <a:avLst/>
          </a:prstGeom>
          <a:noFill/>
        </p:spPr>
        <p:txBody>
          <a:bodyPr wrap="square">
            <a:spAutoFit/>
          </a:bodyPr>
          <a:lstStyle/>
          <a:p>
            <a:r>
              <a:rPr lang="en-US" sz="2400" b="1" dirty="0">
                <a:ln w="22225">
                  <a:solidFill>
                    <a:srgbClr val="C00000"/>
                  </a:solidFill>
                  <a:prstDash val="solid"/>
                </a:ln>
                <a:solidFill>
                  <a:schemeClr val="accent6"/>
                </a:solidFill>
              </a:rPr>
              <a:t>http://</a:t>
            </a:r>
            <a:r>
              <a:rPr lang="ru-RU" sz="2400" b="1" dirty="0" err="1">
                <a:ln w="22225">
                  <a:solidFill>
                    <a:srgbClr val="C00000"/>
                  </a:solidFill>
                  <a:prstDash val="solid"/>
                </a:ln>
                <a:solidFill>
                  <a:schemeClr val="accent6"/>
                </a:solidFill>
              </a:rPr>
              <a:t>живаяистория-россии.рф</a:t>
            </a:r>
            <a:r>
              <a:rPr lang="ru-RU" sz="2400" b="1" dirty="0">
                <a:ln w="22225">
                  <a:solidFill>
                    <a:srgbClr val="C00000"/>
                  </a:solidFill>
                  <a:prstDash val="solid"/>
                </a:ln>
                <a:solidFill>
                  <a:schemeClr val="accent6"/>
                </a:solidFill>
              </a:rPr>
              <a:t>/ </a:t>
            </a:r>
          </a:p>
        </p:txBody>
      </p:sp>
    </p:spTree>
    <p:extLst>
      <p:ext uri="{BB962C8B-B14F-4D97-AF65-F5344CB8AC3E}">
        <p14:creationId xmlns:p14="http://schemas.microsoft.com/office/powerpoint/2010/main" val="3168858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1195EB5-585D-425F-99DF-7E3E2CAD93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027" y="293610"/>
            <a:ext cx="7524750" cy="1352550"/>
          </a:xfrm>
          <a:prstGeom prst="rect">
            <a:avLst/>
          </a:prstGeom>
        </p:spPr>
      </p:pic>
      <p:sp>
        <p:nvSpPr>
          <p:cNvPr id="5" name="TextBox 4">
            <a:extLst>
              <a:ext uri="{FF2B5EF4-FFF2-40B4-BE49-F238E27FC236}">
                <a16:creationId xmlns:a16="http://schemas.microsoft.com/office/drawing/2014/main" id="{F7E22713-04FB-46D0-B45F-E36B4DA7F586}"/>
              </a:ext>
            </a:extLst>
          </p:cNvPr>
          <p:cNvSpPr txBox="1"/>
          <p:nvPr/>
        </p:nvSpPr>
        <p:spPr>
          <a:xfrm>
            <a:off x="345027" y="2257433"/>
            <a:ext cx="11737482" cy="3693319"/>
          </a:xfrm>
          <a:prstGeom prst="rect">
            <a:avLst/>
          </a:prstGeom>
          <a:noFill/>
        </p:spPr>
        <p:txBody>
          <a:bodyPr wrap="square">
            <a:spAutoFit/>
          </a:bodyPr>
          <a:lstStyle/>
          <a:p>
            <a:pPr algn="just"/>
            <a:r>
              <a:rPr lang="ru-RU" dirty="0"/>
              <a:t>Этот проект — гражданская инициатива частных лиц и компаний; его цель — выразить благодарность тем, кто победил</a:t>
            </a:r>
          </a:p>
          <a:p>
            <a:pPr algn="just"/>
            <a:r>
              <a:rPr lang="ru-RU" dirty="0"/>
              <a:t>в Великой Отечественной войне.</a:t>
            </a:r>
          </a:p>
          <a:p>
            <a:pPr algn="just"/>
            <a:endParaRPr lang="ru-RU" dirty="0"/>
          </a:p>
          <a:p>
            <a:pPr algn="just"/>
            <a:r>
              <a:rPr lang="ru-RU" dirty="0"/>
              <a:t>Интернет дал нам возможность по-новому рассказать, чем была эта война для наших дедов. С помощью визуализированной модели хода войны мы попытались, избегая пафоса и оценок, объединить исторические факты, современные воспоминания и архивные хроники. Надеемся, что это не только поможет наглядно представить целостную картину происходившего, но и инициирует диалог между поколениями: воспоминания, включенные в проект — лишь малая часть того, что могут рассказать нам</a:t>
            </a:r>
          </a:p>
          <a:p>
            <a:pPr algn="just"/>
            <a:r>
              <a:rPr lang="ru-RU" dirty="0"/>
              <a:t>победители.</a:t>
            </a:r>
          </a:p>
          <a:p>
            <a:pPr algn="just"/>
            <a:endParaRPr lang="ru-RU" dirty="0"/>
          </a:p>
          <a:p>
            <a:pPr algn="just"/>
            <a:r>
              <a:rPr lang="ru-RU" dirty="0"/>
              <a:t> </a:t>
            </a:r>
          </a:p>
        </p:txBody>
      </p:sp>
      <p:sp>
        <p:nvSpPr>
          <p:cNvPr id="7" name="TextBox 6">
            <a:extLst>
              <a:ext uri="{FF2B5EF4-FFF2-40B4-BE49-F238E27FC236}">
                <a16:creationId xmlns:a16="http://schemas.microsoft.com/office/drawing/2014/main" id="{E847A93D-F15E-4A04-A844-5AE6E6F350C0}"/>
              </a:ext>
            </a:extLst>
          </p:cNvPr>
          <p:cNvSpPr txBox="1"/>
          <p:nvPr/>
        </p:nvSpPr>
        <p:spPr>
          <a:xfrm>
            <a:off x="2716568" y="5879731"/>
            <a:ext cx="6107836" cy="461665"/>
          </a:xfrm>
          <a:prstGeom prst="rect">
            <a:avLst/>
          </a:prstGeom>
          <a:noFill/>
        </p:spPr>
        <p:txBody>
          <a:bodyPr wrap="square">
            <a:spAutoFit/>
          </a:bodyPr>
          <a:lstStyle/>
          <a:p>
            <a:r>
              <a:rPr lang="en-US" sz="2400" b="1" dirty="0">
                <a:ln w="22225">
                  <a:solidFill>
                    <a:srgbClr val="C00000"/>
                  </a:solidFill>
                  <a:prstDash val="solid"/>
                </a:ln>
                <a:solidFill>
                  <a:schemeClr val="accent6"/>
                </a:solidFill>
              </a:rPr>
              <a:t>https://www.pobediteli.ru/about.html</a:t>
            </a:r>
            <a:endParaRPr lang="ru-RU" sz="2400" b="1" dirty="0">
              <a:ln w="22225">
                <a:solidFill>
                  <a:srgbClr val="C00000"/>
                </a:solidFill>
                <a:prstDash val="solid"/>
              </a:ln>
              <a:solidFill>
                <a:schemeClr val="accent6"/>
              </a:solidFill>
            </a:endParaRPr>
          </a:p>
        </p:txBody>
      </p:sp>
    </p:spTree>
    <p:extLst>
      <p:ext uri="{BB962C8B-B14F-4D97-AF65-F5344CB8AC3E}">
        <p14:creationId xmlns:p14="http://schemas.microsoft.com/office/powerpoint/2010/main" val="4096117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21D160-90A5-4DD3-9B06-62649AADD6FB}"/>
              </a:ext>
            </a:extLst>
          </p:cNvPr>
          <p:cNvSpPr txBox="1"/>
          <p:nvPr/>
        </p:nvSpPr>
        <p:spPr>
          <a:xfrm>
            <a:off x="4101484" y="352432"/>
            <a:ext cx="7359588" cy="461665"/>
          </a:xfrm>
          <a:prstGeom prst="rect">
            <a:avLst/>
          </a:prstGeom>
          <a:noFill/>
        </p:spPr>
        <p:txBody>
          <a:bodyPr wrap="square">
            <a:spAutoFit/>
          </a:bodyPr>
          <a:lstStyle/>
          <a:p>
            <a:r>
              <a:rPr lang="ru-RU" sz="2400" b="1" dirty="0">
                <a:ln w="6600">
                  <a:solidFill>
                    <a:schemeClr val="accent2"/>
                  </a:solidFill>
                  <a:prstDash val="solid"/>
                </a:ln>
                <a:solidFill>
                  <a:srgbClr val="FFFFFF"/>
                </a:solidFill>
                <a:effectLst>
                  <a:outerShdw dist="38100" dir="2700000" algn="tl" rotWithShape="0">
                    <a:schemeClr val="accent2"/>
                  </a:outerShdw>
                </a:effectLst>
              </a:rPr>
              <a:t>ХРОНОС – всемирная история в интернете</a:t>
            </a:r>
          </a:p>
        </p:txBody>
      </p:sp>
      <p:pic>
        <p:nvPicPr>
          <p:cNvPr id="5" name="Рисунок 4">
            <a:extLst>
              <a:ext uri="{FF2B5EF4-FFF2-40B4-BE49-F238E27FC236}">
                <a16:creationId xmlns:a16="http://schemas.microsoft.com/office/drawing/2014/main" id="{25EBDC50-460A-42DD-8C38-1B87433088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572" y="250332"/>
            <a:ext cx="2540447" cy="2314199"/>
          </a:xfrm>
          <a:prstGeom prst="rect">
            <a:avLst/>
          </a:prstGeom>
        </p:spPr>
      </p:pic>
      <p:sp>
        <p:nvSpPr>
          <p:cNvPr id="7" name="TextBox 6">
            <a:extLst>
              <a:ext uri="{FF2B5EF4-FFF2-40B4-BE49-F238E27FC236}">
                <a16:creationId xmlns:a16="http://schemas.microsoft.com/office/drawing/2014/main" id="{AB852E1E-C29A-4AB3-8C83-5A982B0A0577}"/>
              </a:ext>
            </a:extLst>
          </p:cNvPr>
          <p:cNvSpPr txBox="1"/>
          <p:nvPr/>
        </p:nvSpPr>
        <p:spPr>
          <a:xfrm>
            <a:off x="218982" y="2666364"/>
            <a:ext cx="11774750" cy="3108543"/>
          </a:xfrm>
          <a:prstGeom prst="rect">
            <a:avLst/>
          </a:prstGeom>
          <a:noFill/>
        </p:spPr>
        <p:txBody>
          <a:bodyPr wrap="square">
            <a:spAutoFit/>
          </a:bodyPr>
          <a:lstStyle/>
          <a:p>
            <a:pPr algn="just"/>
            <a:r>
              <a:rPr lang="ru-RU" sz="1400" dirty="0"/>
              <a:t>ХРОНОС был запущен "на орбиту" интернета 20 января 2000 года. Девять лет назад он замышлялся как исторический проект, на страницах которого были бы отражены все значимые проблемы всемирной истории, причем, с освещением всех – в идеале (или в очень далекой перспективе) – основных точек зрения по каждой проблеме. По  каждому сражению воюющих стран, по каждому иному событию прошлого (будь то восстание крестьян, дворцовый переворот, съезд подрывной революционной партии или, наоборот, патриотической черносотенной организации), по каждой биографии исторического деятеля – по всем историческим проблемам собраны и расставлены в стройную взаимосвязанную систему самые разнообразные авторские суждения. Гипертекст – это главное преимущество интернет-публикации – позволил связать между собой фрагменты проекта, которые дополняют друг друга в хронологическом порядке и по смыслу.</a:t>
            </a:r>
          </a:p>
          <a:p>
            <a:pPr algn="just"/>
            <a:endParaRPr lang="ru-RU" sz="1400" dirty="0"/>
          </a:p>
          <a:p>
            <a:pPr algn="just"/>
            <a:r>
              <a:rPr lang="ru-RU" sz="1400" dirty="0"/>
              <a:t>Главным структурообразующим элементом </a:t>
            </a:r>
            <a:r>
              <a:rPr lang="ru-RU" sz="1400" dirty="0" err="1"/>
              <a:t>ХРОНОСа</a:t>
            </a:r>
            <a:r>
              <a:rPr lang="ru-RU" sz="1400" dirty="0"/>
              <a:t> стали хронологические таблицы (см. карту сайта) и система указателей (биографических, предметных, географических, этнографических, религиоведческих и пр.). Изучать материалы </a:t>
            </a:r>
            <a:r>
              <a:rPr lang="ru-RU" sz="1400" dirty="0" err="1"/>
              <a:t>ХРОНОСа</a:t>
            </a:r>
            <a:r>
              <a:rPr lang="ru-RU" sz="1400" dirty="0"/>
              <a:t> можно не обязательно через систему хронологических таблиц, но и следуя по гиперссылкам, обильно разбросанным в текстах, или через меню многочисленных указателей. А можно находить интересующий вас материал при помощи сетевых поисковых машин.</a:t>
            </a:r>
          </a:p>
        </p:txBody>
      </p:sp>
      <p:sp>
        <p:nvSpPr>
          <p:cNvPr id="9" name="TextBox 8">
            <a:extLst>
              <a:ext uri="{FF2B5EF4-FFF2-40B4-BE49-F238E27FC236}">
                <a16:creationId xmlns:a16="http://schemas.microsoft.com/office/drawing/2014/main" id="{FFC6425C-CDDD-4B3A-A3BB-54BF06D7C042}"/>
              </a:ext>
            </a:extLst>
          </p:cNvPr>
          <p:cNvSpPr txBox="1"/>
          <p:nvPr/>
        </p:nvSpPr>
        <p:spPr>
          <a:xfrm>
            <a:off x="4012707" y="1001566"/>
            <a:ext cx="6107836" cy="1477328"/>
          </a:xfrm>
          <a:prstGeom prst="rect">
            <a:avLst/>
          </a:prstGeom>
          <a:noFill/>
        </p:spPr>
        <p:txBody>
          <a:bodyPr wrap="square">
            <a:spAutoFit/>
          </a:bodyPr>
          <a:lstStyle/>
          <a:p>
            <a:pPr algn="ctr"/>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Хроника второй мировой войны</a:t>
            </a:r>
          </a:p>
          <a:p>
            <a:pPr algn="ctr"/>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(Общий ход)</a:t>
            </a:r>
          </a:p>
          <a:p>
            <a:pPr algn="ctr"/>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Начало войны | Начало перелома | Перелом | Освобождение | Разгром Германии | Разгром Японии |</a:t>
            </a:r>
          </a:p>
        </p:txBody>
      </p:sp>
      <p:sp>
        <p:nvSpPr>
          <p:cNvPr id="11" name="TextBox 10">
            <a:extLst>
              <a:ext uri="{FF2B5EF4-FFF2-40B4-BE49-F238E27FC236}">
                <a16:creationId xmlns:a16="http://schemas.microsoft.com/office/drawing/2014/main" id="{D2DAE943-9335-464C-A0D8-010E4A93976F}"/>
              </a:ext>
            </a:extLst>
          </p:cNvPr>
          <p:cNvSpPr txBox="1"/>
          <p:nvPr/>
        </p:nvSpPr>
        <p:spPr>
          <a:xfrm>
            <a:off x="2974019" y="6043903"/>
            <a:ext cx="6107836" cy="461665"/>
          </a:xfrm>
          <a:prstGeom prst="rect">
            <a:avLst/>
          </a:prstGeom>
          <a:noFill/>
        </p:spPr>
        <p:txBody>
          <a:bodyPr wrap="square">
            <a:spAutoFit/>
          </a:bodyPr>
          <a:lstStyle/>
          <a:p>
            <a:r>
              <a:rPr lang="en-US" sz="2400" b="1" dirty="0">
                <a:ln w="22225">
                  <a:solidFill>
                    <a:schemeClr val="accent2"/>
                  </a:solidFill>
                  <a:prstDash val="solid"/>
                </a:ln>
                <a:solidFill>
                  <a:schemeClr val="accent2">
                    <a:lumMod val="40000"/>
                    <a:lumOff val="60000"/>
                  </a:schemeClr>
                </a:solidFill>
                <a:hlinkClick r:id="rId3"/>
              </a:rPr>
              <a:t>http://www.hrono.ru/194_2w.php</a:t>
            </a:r>
            <a:r>
              <a:rPr lang="ru-RU" sz="2400" b="1" dirty="0">
                <a:ln w="22225">
                  <a:solidFill>
                    <a:schemeClr val="accent2"/>
                  </a:solidFill>
                  <a:prstDash val="solid"/>
                </a:ln>
                <a:solidFill>
                  <a:schemeClr val="accent2">
                    <a:lumMod val="40000"/>
                    <a:lumOff val="60000"/>
                  </a:schemeClr>
                </a:solidFill>
              </a:rPr>
              <a:t> </a:t>
            </a:r>
          </a:p>
        </p:txBody>
      </p:sp>
    </p:spTree>
    <p:extLst>
      <p:ext uri="{BB962C8B-B14F-4D97-AF65-F5344CB8AC3E}">
        <p14:creationId xmlns:p14="http://schemas.microsoft.com/office/powerpoint/2010/main" val="449028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8A8C23-2A7E-49C5-BE61-5264B462FDBB}"/>
              </a:ext>
            </a:extLst>
          </p:cNvPr>
          <p:cNvSpPr txBox="1"/>
          <p:nvPr/>
        </p:nvSpPr>
        <p:spPr>
          <a:xfrm>
            <a:off x="4172505" y="343554"/>
            <a:ext cx="7581530" cy="461665"/>
          </a:xfrm>
          <a:prstGeom prst="rect">
            <a:avLst/>
          </a:prstGeom>
          <a:noFill/>
        </p:spPr>
        <p:txBody>
          <a:bodyPr wrap="square">
            <a:spAutoFit/>
          </a:bodyPr>
          <a:lstStyle/>
          <a:p>
            <a:r>
              <a:rPr lang="ru-R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НЕПРИДУМАННЫЕ РАССКАЗЫ О ВОЙНЕ</a:t>
            </a:r>
          </a:p>
        </p:txBody>
      </p:sp>
      <p:sp>
        <p:nvSpPr>
          <p:cNvPr id="5" name="TextBox 4">
            <a:extLst>
              <a:ext uri="{FF2B5EF4-FFF2-40B4-BE49-F238E27FC236}">
                <a16:creationId xmlns:a16="http://schemas.microsoft.com/office/drawing/2014/main" id="{05362CDC-06E2-4847-9F81-06B43C20C22A}"/>
              </a:ext>
            </a:extLst>
          </p:cNvPr>
          <p:cNvSpPr txBox="1"/>
          <p:nvPr/>
        </p:nvSpPr>
        <p:spPr>
          <a:xfrm>
            <a:off x="2352582" y="899369"/>
            <a:ext cx="9650027" cy="1169551"/>
          </a:xfrm>
          <a:prstGeom prst="rect">
            <a:avLst/>
          </a:prstGeom>
          <a:noFill/>
        </p:spPr>
        <p:txBody>
          <a:bodyPr wrap="square">
            <a:spAutoFit/>
          </a:bodyPr>
          <a:lstStyle/>
          <a:p>
            <a:pPr algn="just"/>
            <a:r>
              <a:rPr lang="ru-RU" sz="1400" b="1" i="1" dirty="0"/>
              <a:t>Идея создания проекта «Непридуманные рассказы о войне» принадлежит известному московскому священнику протоиерею Глебу </a:t>
            </a:r>
            <a:r>
              <a:rPr lang="ru-RU" sz="1400" b="1" i="1" dirty="0" err="1"/>
              <a:t>Каледе</a:t>
            </a:r>
            <a:r>
              <a:rPr lang="ru-RU" sz="1400" b="1" i="1" dirty="0"/>
              <a:t>. </a:t>
            </a:r>
            <a:r>
              <a:rPr lang="ru-RU" sz="1400" b="1" i="1" dirty="0" err="1"/>
              <a:t>Каледа</a:t>
            </a:r>
            <a:r>
              <a:rPr lang="ru-RU" sz="1400" b="1" i="1" dirty="0"/>
              <a:t> Глеб Александрович (1921-1994 гг.) — священник Русской Православной Церкви, протоиерей; церковный писатель; доктор геолого-минералогических наук, профессор. В начале Великой Отечественной войны был призван в Красную армию. С декабря 1941 года находился в действующих частях. </a:t>
            </a:r>
            <a:endParaRPr lang="ru-RU" sz="1400" b="1" dirty="0"/>
          </a:p>
        </p:txBody>
      </p:sp>
      <p:pic>
        <p:nvPicPr>
          <p:cNvPr id="7" name="Рисунок 6">
            <a:extLst>
              <a:ext uri="{FF2B5EF4-FFF2-40B4-BE49-F238E27FC236}">
                <a16:creationId xmlns:a16="http://schemas.microsoft.com/office/drawing/2014/main" id="{DE4CFE47-56D2-4E7C-ACB3-50ABB3C3B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2157"/>
            <a:ext cx="6035563" cy="6620830"/>
          </a:xfrm>
          <a:prstGeom prst="rect">
            <a:avLst/>
          </a:prstGeom>
        </p:spPr>
      </p:pic>
      <p:sp>
        <p:nvSpPr>
          <p:cNvPr id="9" name="TextBox 8">
            <a:extLst>
              <a:ext uri="{FF2B5EF4-FFF2-40B4-BE49-F238E27FC236}">
                <a16:creationId xmlns:a16="http://schemas.microsoft.com/office/drawing/2014/main" id="{E206B781-5168-4286-9EF6-38BA34ECDB19}"/>
              </a:ext>
            </a:extLst>
          </p:cNvPr>
          <p:cNvSpPr txBox="1"/>
          <p:nvPr/>
        </p:nvSpPr>
        <p:spPr>
          <a:xfrm>
            <a:off x="2095130" y="2163070"/>
            <a:ext cx="9907478" cy="332398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ru-RU" sz="1500" b="1" u="sng" dirty="0">
                <a:ln w="9525">
                  <a:solidFill>
                    <a:schemeClr val="bg1"/>
                  </a:solidFill>
                  <a:prstDash val="solid"/>
                </a:ln>
                <a:effectLst>
                  <a:outerShdw blurRad="12700" dist="38100" dir="2700000" algn="tl" rotWithShape="0">
                    <a:schemeClr val="bg1">
                      <a:lumMod val="50000"/>
                    </a:schemeClr>
                  </a:outerShdw>
                </a:effectLst>
              </a:rPr>
              <a:t>Цель проекта </a:t>
            </a:r>
            <a:r>
              <a:rPr lang="ru-RU" sz="1500" b="1" dirty="0">
                <a:ln w="9525">
                  <a:solidFill>
                    <a:schemeClr val="bg1"/>
                  </a:solidFill>
                  <a:prstDash val="solid"/>
                </a:ln>
                <a:effectLst>
                  <a:outerShdw blurRad="12700" dist="38100" dir="2700000" algn="tl" rotWithShape="0">
                    <a:schemeClr val="bg1">
                      <a:lumMod val="50000"/>
                    </a:schemeClr>
                  </a:outerShdw>
                </a:effectLst>
              </a:rPr>
              <a:t>– непредвзятое освещение героических и трагических событий Второй Мировой и Великой Отечественной войн.</a:t>
            </a:r>
          </a:p>
          <a:p>
            <a:pPr algn="just"/>
            <a:r>
              <a:rPr lang="ru-RU" sz="1500" b="1" u="sng" dirty="0">
                <a:ln w="9525">
                  <a:solidFill>
                    <a:schemeClr val="bg1"/>
                  </a:solidFill>
                  <a:prstDash val="solid"/>
                </a:ln>
                <a:effectLst>
                  <a:outerShdw blurRad="12700" dist="38100" dir="2700000" algn="tl" rotWithShape="0">
                    <a:schemeClr val="bg1">
                      <a:lumMod val="50000"/>
                    </a:schemeClr>
                  </a:outerShdw>
                </a:effectLst>
              </a:rPr>
              <a:t>Задачи проекта </a:t>
            </a:r>
            <a:r>
              <a:rPr lang="ru-RU" sz="1500" b="1" dirty="0">
                <a:ln w="9525">
                  <a:solidFill>
                    <a:schemeClr val="bg1"/>
                  </a:solidFill>
                  <a:prstDash val="solid"/>
                </a:ln>
                <a:effectLst>
                  <a:outerShdw blurRad="12700" dist="38100" dir="2700000" algn="tl" rotWithShape="0">
                    <a:schemeClr val="bg1">
                      <a:lumMod val="50000"/>
                    </a:schemeClr>
                  </a:outerShdw>
                </a:effectLst>
              </a:rPr>
              <a:t>– попытка формирования объективной картины Великой Отечественной Войны. Показать роль советского народа в Победе над фашизмом и соотнести ее с вкладом союзников. Противодействие манипуляциям современных последователей нацизма. Также одной из своих задач имеет освещение деятельности Русской Православной Церкви в годы войны.</a:t>
            </a:r>
          </a:p>
          <a:p>
            <a:pPr algn="just"/>
            <a:r>
              <a:rPr lang="ru-RU" sz="1500" b="1" dirty="0">
                <a:ln w="9525">
                  <a:solidFill>
                    <a:schemeClr val="bg1"/>
                  </a:solidFill>
                  <a:prstDash val="solid"/>
                </a:ln>
                <a:effectLst>
                  <a:outerShdw blurRad="12700" dist="38100" dir="2700000" algn="tl" rotWithShape="0">
                    <a:schemeClr val="bg1">
                      <a:lumMod val="50000"/>
                    </a:schemeClr>
                  </a:outerShdw>
                </a:effectLst>
              </a:rPr>
              <a:t>На сегодняшний день существует несколько концепций войны, опирающихся не на факты, а на идеологические посылки. Например, в советской историографии войну выиграл социалистический строй. Западная историография приписывает успехи в победе над фашистской Германии себе, умаляя роль советского народа. Многочисленные исторические мемуары, опубликованные в последние годы, имеют тот же недостаток, так как подвергались идеологической обработке и редактированию. Сейчас, когда идеологический прессинг в нашей стране отсутствует, мы публикуем истории о войне, рассказанные непосредственными участниками событий.</a:t>
            </a:r>
          </a:p>
        </p:txBody>
      </p:sp>
      <p:sp>
        <p:nvSpPr>
          <p:cNvPr id="11" name="TextBox 10">
            <a:extLst>
              <a:ext uri="{FF2B5EF4-FFF2-40B4-BE49-F238E27FC236}">
                <a16:creationId xmlns:a16="http://schemas.microsoft.com/office/drawing/2014/main" id="{671520A9-BF74-4840-AC77-892A1FA93885}"/>
              </a:ext>
            </a:extLst>
          </p:cNvPr>
          <p:cNvSpPr txBox="1"/>
          <p:nvPr/>
        </p:nvSpPr>
        <p:spPr>
          <a:xfrm>
            <a:off x="6585977" y="5935356"/>
            <a:ext cx="5416631" cy="369332"/>
          </a:xfrm>
          <a:prstGeom prst="rect">
            <a:avLst/>
          </a:prstGeom>
          <a:noFill/>
        </p:spPr>
        <p:txBody>
          <a:bodyPr wrap="square">
            <a:spAutoFit/>
          </a:bodyPr>
          <a:lstStyle/>
          <a:p>
            <a:r>
              <a:rPr lang="en-US" b="1" spc="50" dirty="0">
                <a:ln w="9525" cmpd="sng">
                  <a:solidFill>
                    <a:schemeClr val="accent1"/>
                  </a:solidFill>
                  <a:prstDash val="solid"/>
                </a:ln>
                <a:solidFill>
                  <a:srgbClr val="70AD47">
                    <a:tint val="1000"/>
                  </a:srgbClr>
                </a:solidFill>
                <a:effectLst>
                  <a:glow rad="38100">
                    <a:schemeClr val="accent1">
                      <a:alpha val="40000"/>
                    </a:schemeClr>
                  </a:glow>
                </a:effectLst>
                <a:hlinkClick r:id="rId3"/>
              </a:rPr>
              <a:t>http://www.world-war.ru/o-proekte/</a:t>
            </a:r>
            <a:r>
              <a:rPr lang="ru-RU" b="1" spc="50" dirty="0">
                <a:ln w="9525" cmpd="sng">
                  <a:solidFill>
                    <a:schemeClr val="accent1"/>
                  </a:solidFill>
                  <a:prstDash val="solid"/>
                </a:ln>
                <a:solidFill>
                  <a:srgbClr val="70AD47">
                    <a:tint val="1000"/>
                  </a:srgbClr>
                </a:solidFill>
                <a:effectLst>
                  <a:glow rad="38100">
                    <a:schemeClr val="accent1">
                      <a:alpha val="40000"/>
                    </a:schemeClr>
                  </a:glow>
                </a:effectLst>
              </a:rPr>
              <a:t> </a:t>
            </a:r>
          </a:p>
        </p:txBody>
      </p:sp>
    </p:spTree>
    <p:extLst>
      <p:ext uri="{BB962C8B-B14F-4D97-AF65-F5344CB8AC3E}">
        <p14:creationId xmlns:p14="http://schemas.microsoft.com/office/powerpoint/2010/main" val="1473407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F2D657-B0DA-4319-A776-54B63915C14C}"/>
              </a:ext>
            </a:extLst>
          </p:cNvPr>
          <p:cNvSpPr txBox="1"/>
          <p:nvPr/>
        </p:nvSpPr>
        <p:spPr>
          <a:xfrm>
            <a:off x="2938509" y="347099"/>
            <a:ext cx="9081856"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ru-RU" sz="2000" b="1" dirty="0">
                <a:ln/>
                <a:solidFill>
                  <a:schemeClr val="accent3"/>
                </a:solidFill>
              </a:rPr>
              <a:t>ЕДИНАЯ КОЛЛЕКЦИЯЦИЯ ЦИФРОВЫХ ОБРАЗОВАТЕЛЬНЫХ РЕСУРСОВ</a:t>
            </a:r>
          </a:p>
        </p:txBody>
      </p:sp>
      <p:pic>
        <p:nvPicPr>
          <p:cNvPr id="5" name="Рисунок 4">
            <a:extLst>
              <a:ext uri="{FF2B5EF4-FFF2-40B4-BE49-F238E27FC236}">
                <a16:creationId xmlns:a16="http://schemas.microsoft.com/office/drawing/2014/main" id="{419C722F-F95E-4B69-980E-E2A910750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799" y="172283"/>
            <a:ext cx="2420778" cy="884160"/>
          </a:xfrm>
          <a:prstGeom prst="rect">
            <a:avLst/>
          </a:prstGeom>
        </p:spPr>
      </p:pic>
      <p:sp>
        <p:nvSpPr>
          <p:cNvPr id="7" name="TextBox 6">
            <a:extLst>
              <a:ext uri="{FF2B5EF4-FFF2-40B4-BE49-F238E27FC236}">
                <a16:creationId xmlns:a16="http://schemas.microsoft.com/office/drawing/2014/main" id="{23DCA1AC-722D-42B1-92FC-D4D537CA938D}"/>
              </a:ext>
            </a:extLst>
          </p:cNvPr>
          <p:cNvSpPr txBox="1"/>
          <p:nvPr/>
        </p:nvSpPr>
        <p:spPr>
          <a:xfrm>
            <a:off x="2740241" y="818941"/>
            <a:ext cx="9291960" cy="1169551"/>
          </a:xfrm>
          <a:prstGeom prst="rect">
            <a:avLst/>
          </a:prstGeom>
          <a:noFill/>
        </p:spPr>
        <p:txBody>
          <a:bodyPr wrap="square">
            <a:spAutoFit/>
          </a:bodyPr>
          <a:lstStyle/>
          <a:p>
            <a:pPr algn="just"/>
            <a:r>
              <a:rPr lang="ru-RU" sz="1400" b="1" i="1" dirty="0"/>
              <a:t>Федеральное хранилище Единой коллекции цифровых образовательных ресурсов (Коллекция) было создано в период 2005-2007 гг. в рамках проекта "Информатизация системы образования" (ИСО), выполняемого Национальным фондом подготовки кадров по поручению Министерства образования и науки Российской Федерации. В 2008 году пополнение и развитие Коллекции осуществлялось из средств Федеральной целевой программы развития образования (ФЦПРО).</a:t>
            </a:r>
          </a:p>
        </p:txBody>
      </p:sp>
      <p:sp>
        <p:nvSpPr>
          <p:cNvPr id="9" name="TextBox 8">
            <a:extLst>
              <a:ext uri="{FF2B5EF4-FFF2-40B4-BE49-F238E27FC236}">
                <a16:creationId xmlns:a16="http://schemas.microsoft.com/office/drawing/2014/main" id="{9F4FB664-5051-4E90-9CF6-0F3468D6E0C8}"/>
              </a:ext>
            </a:extLst>
          </p:cNvPr>
          <p:cNvSpPr txBox="1"/>
          <p:nvPr/>
        </p:nvSpPr>
        <p:spPr>
          <a:xfrm>
            <a:off x="710214" y="2345740"/>
            <a:ext cx="10741980" cy="313932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ВЕЛИКАЯ ОТЕЧЕСТВЕННАЯ ВОЙНА</a:t>
            </a:r>
          </a:p>
          <a:p>
            <a:pPr algn="ctr"/>
            <a:endParaRPr lang="ru-RU" sz="2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marL="285750" indent="-285750">
              <a:buFont typeface="Arial" panose="020B0604020202020204" pitchFamily="34" charset="0"/>
              <a:buChar char="•"/>
            </a:pPr>
            <a:r>
              <a:rPr lang="ru-RU" sz="2000" dirty="0"/>
              <a:t>Фотографии 48 главных военных и политических деятелей СССР и Третьего Рейха, деятелей культуры периода Великой Отечественной войны с биографическими справками, составленными по принципу </a:t>
            </a:r>
            <a:r>
              <a:rPr lang="ru-RU" sz="2000" dirty="0" err="1"/>
              <a:t>pro</a:t>
            </a:r>
            <a:r>
              <a:rPr lang="ru-RU" sz="2000" dirty="0"/>
              <a:t> </a:t>
            </a:r>
            <a:r>
              <a:rPr lang="ru-RU" sz="2000" dirty="0" err="1"/>
              <a:t>et</a:t>
            </a:r>
            <a:r>
              <a:rPr lang="ru-RU" sz="2000" dirty="0"/>
              <a:t> </a:t>
            </a:r>
            <a:r>
              <a:rPr lang="ru-RU" sz="2000" dirty="0" err="1"/>
              <a:t>contra</a:t>
            </a:r>
            <a:endParaRPr lang="ru-RU" sz="2000" dirty="0"/>
          </a:p>
          <a:p>
            <a:pPr marL="285750" indent="-285750">
              <a:buFont typeface="Arial" panose="020B0604020202020204" pitchFamily="34" charset="0"/>
              <a:buChar char="•"/>
            </a:pPr>
            <a:r>
              <a:rPr lang="ru-RU" sz="2000" dirty="0"/>
              <a:t>Методические рекомендации по использованию коллекции</a:t>
            </a:r>
          </a:p>
          <a:p>
            <a:pPr marL="285750" indent="-285750">
              <a:buFont typeface="Arial" panose="020B0604020202020204" pitchFamily="34" charset="0"/>
              <a:buChar char="•"/>
            </a:pPr>
            <a:r>
              <a:rPr lang="ru-RU" sz="2000" dirty="0"/>
              <a:t>Генерал-фельдмаршалы Третьего Рейха</a:t>
            </a:r>
          </a:p>
          <a:p>
            <a:pPr marL="285750" indent="-285750">
              <a:buFont typeface="Arial" panose="020B0604020202020204" pitchFamily="34" charset="0"/>
              <a:buChar char="•"/>
            </a:pPr>
            <a:r>
              <a:rPr lang="ru-RU" sz="2000" dirty="0"/>
              <a:t>Маршалы СССР</a:t>
            </a:r>
          </a:p>
          <a:p>
            <a:pPr marL="285750" indent="-285750">
              <a:buFont typeface="Arial" panose="020B0604020202020204" pitchFamily="34" charset="0"/>
              <a:buChar char="•"/>
            </a:pPr>
            <a:r>
              <a:rPr lang="ru-RU" sz="2000" dirty="0"/>
              <a:t>Великая Отечественная война глазами современников и последующих поколений</a:t>
            </a:r>
          </a:p>
        </p:txBody>
      </p:sp>
      <p:sp>
        <p:nvSpPr>
          <p:cNvPr id="11" name="TextBox 10">
            <a:extLst>
              <a:ext uri="{FF2B5EF4-FFF2-40B4-BE49-F238E27FC236}">
                <a16:creationId xmlns:a16="http://schemas.microsoft.com/office/drawing/2014/main" id="{06E7DCC1-950D-4F60-B4CE-26B55E819070}"/>
              </a:ext>
            </a:extLst>
          </p:cNvPr>
          <p:cNvSpPr txBox="1"/>
          <p:nvPr/>
        </p:nvSpPr>
        <p:spPr>
          <a:xfrm>
            <a:off x="1260630" y="5952048"/>
            <a:ext cx="10457894" cy="369332"/>
          </a:xfrm>
          <a:prstGeom prst="rect">
            <a:avLst/>
          </a:prstGeom>
          <a:noFill/>
        </p:spPr>
        <p:txBody>
          <a:bodyPr wrap="square">
            <a:spAutoFit/>
          </a:bodyPr>
          <a:lstStyle/>
          <a:p>
            <a:r>
              <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http://school-collection.edu.ru/catalog/rubr/152d4a54-42a6-4687-9e9f-0c331136418c/</a:t>
            </a:r>
            <a:r>
              <a:rPr lang="ru-RU"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2248911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D35A77D-BB45-4357-9829-74691AD2B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155" y="184061"/>
            <a:ext cx="2911876" cy="2057680"/>
          </a:xfrm>
          <a:prstGeom prst="rect">
            <a:avLst/>
          </a:prstGeom>
        </p:spPr>
      </p:pic>
      <p:sp>
        <p:nvSpPr>
          <p:cNvPr id="6" name="TextBox 5">
            <a:extLst>
              <a:ext uri="{FF2B5EF4-FFF2-40B4-BE49-F238E27FC236}">
                <a16:creationId xmlns:a16="http://schemas.microsoft.com/office/drawing/2014/main" id="{4426D58C-21E4-49F4-9DE2-021F9E158CB5}"/>
              </a:ext>
            </a:extLst>
          </p:cNvPr>
          <p:cNvSpPr txBox="1"/>
          <p:nvPr/>
        </p:nvSpPr>
        <p:spPr>
          <a:xfrm>
            <a:off x="213394" y="308045"/>
            <a:ext cx="2911876" cy="369332"/>
          </a:xfrm>
          <a:prstGeom prst="rect">
            <a:avLst/>
          </a:prstGeom>
          <a:noFill/>
        </p:spPr>
        <p:txBody>
          <a:bodyPr wrap="square">
            <a:spAutoFit/>
          </a:bodyPr>
          <a:lstStyle/>
          <a:p>
            <a:pPr algn="ctr"/>
            <a:r>
              <a:rPr lang="ru-RU" sz="1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Военная книга</a:t>
            </a:r>
          </a:p>
        </p:txBody>
      </p:sp>
      <p:sp>
        <p:nvSpPr>
          <p:cNvPr id="8" name="TextBox 7">
            <a:extLst>
              <a:ext uri="{FF2B5EF4-FFF2-40B4-BE49-F238E27FC236}">
                <a16:creationId xmlns:a16="http://schemas.microsoft.com/office/drawing/2014/main" id="{967B6976-0FB0-4255-B09B-F1B37C447F22}"/>
              </a:ext>
            </a:extLst>
          </p:cNvPr>
          <p:cNvSpPr txBox="1"/>
          <p:nvPr/>
        </p:nvSpPr>
        <p:spPr>
          <a:xfrm>
            <a:off x="3498793" y="308045"/>
            <a:ext cx="8293052" cy="1200329"/>
          </a:xfrm>
          <a:prstGeom prst="rect">
            <a:avLst/>
          </a:prstGeom>
          <a:noFill/>
        </p:spPr>
        <p:txBody>
          <a:bodyPr wrap="square">
            <a:spAutoFit/>
          </a:bodyPr>
          <a:lstStyle/>
          <a:p>
            <a:pPr algn="just"/>
            <a:r>
              <a:rPr lang="ru-RU" dirty="0"/>
              <a:t>На сайте представлены все жанры литературы, отражающая тему Великой Отечественной войны: документальные исторические исследования, дневники и письма, мемуары, художественная литература. Расположение в алфавите авторов и названий.</a:t>
            </a:r>
          </a:p>
        </p:txBody>
      </p:sp>
      <p:sp>
        <p:nvSpPr>
          <p:cNvPr id="10" name="TextBox 9">
            <a:extLst>
              <a:ext uri="{FF2B5EF4-FFF2-40B4-BE49-F238E27FC236}">
                <a16:creationId xmlns:a16="http://schemas.microsoft.com/office/drawing/2014/main" id="{03382E21-BD4A-47B0-8D44-4BD4B6131BD6}"/>
              </a:ext>
            </a:extLst>
          </p:cNvPr>
          <p:cNvSpPr txBox="1"/>
          <p:nvPr/>
        </p:nvSpPr>
        <p:spPr>
          <a:xfrm>
            <a:off x="3835154" y="1749770"/>
            <a:ext cx="8105312" cy="369332"/>
          </a:xfrm>
          <a:prstGeom prst="rect">
            <a:avLst/>
          </a:prstGeom>
          <a:noFill/>
          <a:ln>
            <a:solidFill>
              <a:schemeClr val="accent6">
                <a:lumMod val="75000"/>
              </a:schemeClr>
            </a:solidFill>
          </a:ln>
        </p:spPr>
        <p:txBody>
          <a:bodyPr wrap="square">
            <a:spAutoFit/>
          </a:bodyPr>
          <a:lstStyle/>
          <a:p>
            <a:r>
              <a:rPr lang="en-US" b="1" dirty="0">
                <a:ln w="9525">
                  <a:solidFill>
                    <a:schemeClr val="accent5">
                      <a:lumMod val="75000"/>
                    </a:schemeClr>
                  </a:solidFill>
                  <a:prstDash val="solid"/>
                </a:ln>
                <a:solidFill>
                  <a:schemeClr val="accent5">
                    <a:lumMod val="75000"/>
                  </a:schemeClr>
                </a:solidFill>
                <a:effectLst>
                  <a:outerShdw blurRad="12700" dist="38100" dir="2700000" algn="tl" rotWithShape="0">
                    <a:schemeClr val="accent5">
                      <a:lumMod val="60000"/>
                      <a:lumOff val="40000"/>
                    </a:schemeClr>
                  </a:outerShdw>
                </a:effectLst>
                <a:hlinkClick r:id="rId3">
                  <a:extLst>
                    <a:ext uri="{A12FA001-AC4F-418D-AE19-62706E023703}">
                      <ahyp:hlinkClr xmlns:ahyp="http://schemas.microsoft.com/office/drawing/2018/hyperlinkcolor" val="tx"/>
                    </a:ext>
                  </a:extLst>
                </a:hlinkClick>
              </a:rPr>
              <a:t>http://www.coast.ru/referats/librery/militera.lib.ru/files/list.html</a:t>
            </a:r>
            <a:r>
              <a:rPr lang="ru-RU" b="1" dirty="0">
                <a:ln w="9525">
                  <a:solidFill>
                    <a:schemeClr val="accent5">
                      <a:lumMod val="75000"/>
                    </a:schemeClr>
                  </a:solidFill>
                  <a:prstDash val="solid"/>
                </a:ln>
                <a:solidFill>
                  <a:schemeClr val="accent5">
                    <a:lumMod val="75000"/>
                  </a:schemeClr>
                </a:solidFill>
                <a:effectLst>
                  <a:outerShdw blurRad="12700" dist="38100" dir="2700000" algn="tl" rotWithShape="0">
                    <a:schemeClr val="accent5">
                      <a:lumMod val="60000"/>
                      <a:lumOff val="40000"/>
                    </a:schemeClr>
                  </a:outerShdw>
                </a:effectLst>
              </a:rPr>
              <a:t> </a:t>
            </a:r>
          </a:p>
        </p:txBody>
      </p:sp>
      <p:pic>
        <p:nvPicPr>
          <p:cNvPr id="12" name="Рисунок 11">
            <a:extLst>
              <a:ext uri="{FF2B5EF4-FFF2-40B4-BE49-F238E27FC236}">
                <a16:creationId xmlns:a16="http://schemas.microsoft.com/office/drawing/2014/main" id="{52B225BC-540B-490C-BB62-525D36FCD5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171" y="2483137"/>
            <a:ext cx="11372295" cy="1490870"/>
          </a:xfrm>
          <a:prstGeom prst="rect">
            <a:avLst/>
          </a:prstGeom>
        </p:spPr>
      </p:pic>
      <p:sp>
        <p:nvSpPr>
          <p:cNvPr id="14" name="TextBox 13">
            <a:extLst>
              <a:ext uri="{FF2B5EF4-FFF2-40B4-BE49-F238E27FC236}">
                <a16:creationId xmlns:a16="http://schemas.microsoft.com/office/drawing/2014/main" id="{45ED2DAF-CDC0-4E72-BCD1-ADB176BF01E5}"/>
              </a:ext>
            </a:extLst>
          </p:cNvPr>
          <p:cNvSpPr txBox="1"/>
          <p:nvPr/>
        </p:nvSpPr>
        <p:spPr>
          <a:xfrm>
            <a:off x="665825" y="4215403"/>
            <a:ext cx="11043822" cy="646331"/>
          </a:xfrm>
          <a:prstGeom prst="rect">
            <a:avLst/>
          </a:prstGeom>
          <a:noFill/>
        </p:spPr>
        <p:txBody>
          <a:bodyPr wrap="square">
            <a:spAutoFit/>
          </a:bodyPr>
          <a:lstStyle/>
          <a:p>
            <a:r>
              <a:rPr lang="ru-RU" b="1" dirty="0">
                <a:ln>
                  <a:solidFill>
                    <a:srgbClr val="C00000"/>
                  </a:solidFill>
                </a:ln>
                <a:solidFill>
                  <a:srgbClr val="FF0000"/>
                </a:solidFill>
              </a:rPr>
              <a:t>Сайт  «Я</a:t>
            </a:r>
            <a:r>
              <a:rPr lang="ru-RU" dirty="0">
                <a:ln w="0"/>
                <a:effectLst>
                  <a:outerShdw blurRad="38100" dist="19050" dir="2700000" algn="tl" rotWithShape="0">
                    <a:schemeClr val="dk1">
                      <a:alpha val="40000"/>
                    </a:schemeClr>
                  </a:outerShdw>
                </a:effectLst>
              </a:rPr>
              <a:t>ПОМНЮ»</a:t>
            </a:r>
            <a:r>
              <a:rPr lang="ru-RU" b="1" dirty="0">
                <a:ln>
                  <a:solidFill>
                    <a:srgbClr val="C00000"/>
                  </a:solidFill>
                </a:ln>
                <a:solidFill>
                  <a:srgbClr val="FF0000"/>
                </a:solidFill>
              </a:rPr>
              <a:t> </a:t>
            </a:r>
            <a:r>
              <a:rPr lang="ru-RU" dirty="0"/>
              <a:t>- интервью с ветеранами Великой Отечественной войны и смотрим на события тех лет глазами очевидцев.</a:t>
            </a:r>
          </a:p>
        </p:txBody>
      </p:sp>
      <p:sp>
        <p:nvSpPr>
          <p:cNvPr id="16" name="TextBox 15">
            <a:extLst>
              <a:ext uri="{FF2B5EF4-FFF2-40B4-BE49-F238E27FC236}">
                <a16:creationId xmlns:a16="http://schemas.microsoft.com/office/drawing/2014/main" id="{6785E82A-AF35-4FC8-9389-76B0DFE02BB1}"/>
              </a:ext>
            </a:extLst>
          </p:cNvPr>
          <p:cNvSpPr txBox="1"/>
          <p:nvPr/>
        </p:nvSpPr>
        <p:spPr>
          <a:xfrm>
            <a:off x="4158446" y="4861734"/>
            <a:ext cx="3875103" cy="461665"/>
          </a:xfrm>
          <a:prstGeom prst="rect">
            <a:avLst/>
          </a:prstGeom>
          <a:noFill/>
        </p:spPr>
        <p:txBody>
          <a:bodyPr wrap="square">
            <a:spAutoFit/>
          </a:bodyPr>
          <a:lstStyle/>
          <a:p>
            <a:r>
              <a:rPr lang="en-US"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https://iremember.ru/</a:t>
            </a:r>
            <a:endParaRPr lang="ru-R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0" name="TextBox 19">
            <a:extLst>
              <a:ext uri="{FF2B5EF4-FFF2-40B4-BE49-F238E27FC236}">
                <a16:creationId xmlns:a16="http://schemas.microsoft.com/office/drawing/2014/main" id="{B70BCBCC-F5A5-4B67-9543-2409D1211727}"/>
              </a:ext>
            </a:extLst>
          </p:cNvPr>
          <p:cNvSpPr txBox="1"/>
          <p:nvPr/>
        </p:nvSpPr>
        <p:spPr>
          <a:xfrm>
            <a:off x="568171" y="5410435"/>
            <a:ext cx="2645546" cy="101566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sz="2000" b="1" dirty="0">
                <a:ln w="22225">
                  <a:solidFill>
                    <a:schemeClr val="accent6"/>
                  </a:solidFill>
                  <a:prstDash val="solid"/>
                </a:ln>
                <a:solidFill>
                  <a:srgbClr val="FF0000"/>
                </a:solidFill>
              </a:rPr>
              <a:t>2457</a:t>
            </a:r>
          </a:p>
          <a:p>
            <a:pPr algn="ctr"/>
            <a:r>
              <a:rPr lang="ru-RU" sz="2000" b="1" dirty="0">
                <a:ln w="22225">
                  <a:solidFill>
                    <a:schemeClr val="accent6"/>
                  </a:solidFill>
                  <a:prstDash val="solid"/>
                </a:ln>
                <a:solidFill>
                  <a:srgbClr val="FF0000"/>
                </a:solidFill>
              </a:rPr>
              <a:t>воспоминаний</a:t>
            </a:r>
          </a:p>
          <a:p>
            <a:pPr algn="ctr"/>
            <a:r>
              <a:rPr lang="ru-RU" sz="2000" b="1" dirty="0">
                <a:ln w="22225">
                  <a:solidFill>
                    <a:schemeClr val="accent6"/>
                  </a:solidFill>
                  <a:prstDash val="solid"/>
                </a:ln>
                <a:solidFill>
                  <a:srgbClr val="FF0000"/>
                </a:solidFill>
              </a:rPr>
              <a:t>участников ВОВ</a:t>
            </a:r>
          </a:p>
        </p:txBody>
      </p:sp>
      <p:sp>
        <p:nvSpPr>
          <p:cNvPr id="22" name="TextBox 21">
            <a:extLst>
              <a:ext uri="{FF2B5EF4-FFF2-40B4-BE49-F238E27FC236}">
                <a16:creationId xmlns:a16="http://schemas.microsoft.com/office/drawing/2014/main" id="{0D40BABE-A566-4378-887C-FC0230A34A68}"/>
              </a:ext>
            </a:extLst>
          </p:cNvPr>
          <p:cNvSpPr txBox="1"/>
          <p:nvPr/>
        </p:nvSpPr>
        <p:spPr>
          <a:xfrm>
            <a:off x="4589755" y="5497471"/>
            <a:ext cx="2860089"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b="1" dirty="0">
                <a:ln w="22225">
                  <a:solidFill>
                    <a:schemeClr val="accent6"/>
                  </a:solidFill>
                  <a:prstDash val="solid"/>
                </a:ln>
                <a:solidFill>
                  <a:srgbClr val="FF0000"/>
                </a:solidFill>
              </a:rPr>
              <a:t>40 587</a:t>
            </a:r>
          </a:p>
          <a:p>
            <a:pPr algn="ctr"/>
            <a:r>
              <a:rPr lang="ru-RU" b="1" dirty="0">
                <a:ln w="22225">
                  <a:solidFill>
                    <a:schemeClr val="accent6"/>
                  </a:solidFill>
                  <a:prstDash val="solid"/>
                </a:ln>
                <a:solidFill>
                  <a:srgbClr val="FF0000"/>
                </a:solidFill>
              </a:rPr>
              <a:t>посетителей каждый месяц</a:t>
            </a:r>
          </a:p>
        </p:txBody>
      </p:sp>
      <p:sp>
        <p:nvSpPr>
          <p:cNvPr id="24" name="TextBox 23">
            <a:extLst>
              <a:ext uri="{FF2B5EF4-FFF2-40B4-BE49-F238E27FC236}">
                <a16:creationId xmlns:a16="http://schemas.microsoft.com/office/drawing/2014/main" id="{F5E2A03E-07BA-4144-A006-8E688BA98B09}"/>
              </a:ext>
            </a:extLst>
          </p:cNvPr>
          <p:cNvSpPr txBox="1"/>
          <p:nvPr/>
        </p:nvSpPr>
        <p:spPr>
          <a:xfrm>
            <a:off x="8735627" y="5497471"/>
            <a:ext cx="2760955"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b="1" dirty="0">
                <a:ln w="22225">
                  <a:solidFill>
                    <a:schemeClr val="accent6"/>
                  </a:solidFill>
                  <a:prstDash val="solid"/>
                </a:ln>
                <a:solidFill>
                  <a:srgbClr val="FF0000"/>
                </a:solidFill>
              </a:rPr>
              <a:t>2000</a:t>
            </a:r>
          </a:p>
          <a:p>
            <a:pPr algn="ctr"/>
            <a:r>
              <a:rPr lang="ru-RU" b="1" dirty="0">
                <a:ln w="22225">
                  <a:solidFill>
                    <a:schemeClr val="accent6"/>
                  </a:solidFill>
                  <a:prstDash val="solid"/>
                </a:ln>
                <a:solidFill>
                  <a:srgbClr val="FF0000"/>
                </a:solidFill>
              </a:rPr>
              <a:t>год основания</a:t>
            </a:r>
          </a:p>
          <a:p>
            <a:pPr algn="ctr"/>
            <a:r>
              <a:rPr lang="ru-RU" b="1" dirty="0">
                <a:ln w="22225">
                  <a:solidFill>
                    <a:schemeClr val="accent6"/>
                  </a:solidFill>
                  <a:prstDash val="solid"/>
                </a:ln>
                <a:solidFill>
                  <a:srgbClr val="FF0000"/>
                </a:solidFill>
              </a:rPr>
              <a:t>портала «Я помню»</a:t>
            </a:r>
          </a:p>
        </p:txBody>
      </p:sp>
    </p:spTree>
    <p:extLst>
      <p:ext uri="{BB962C8B-B14F-4D97-AF65-F5344CB8AC3E}">
        <p14:creationId xmlns:p14="http://schemas.microsoft.com/office/powerpoint/2010/main" val="3639203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14735D-496D-464D-BB66-C1FE287B0400}"/>
              </a:ext>
            </a:extLst>
          </p:cNvPr>
          <p:cNvSpPr txBox="1"/>
          <p:nvPr/>
        </p:nvSpPr>
        <p:spPr>
          <a:xfrm>
            <a:off x="152399" y="2063487"/>
            <a:ext cx="11887201" cy="4278094"/>
          </a:xfrm>
          <a:prstGeom prst="rect">
            <a:avLst/>
          </a:prstGeom>
          <a:noFill/>
        </p:spPr>
        <p:txBody>
          <a:bodyPr wrap="square">
            <a:spAutoFit/>
          </a:bodyPr>
          <a:lstStyle/>
          <a:p>
            <a:pPr algn="just"/>
            <a:r>
              <a:rPr lang="ru-RU" sz="1600" b="1" dirty="0">
                <a:ln>
                  <a:solidFill>
                    <a:srgbClr val="C00000"/>
                  </a:solidFill>
                </a:ln>
              </a:rPr>
              <a:t>ОПИСАНИЕ И СИСТЕМАТИЗАЦИЯ ФОНДОВ.</a:t>
            </a:r>
          </a:p>
          <a:p>
            <a:pPr algn="just"/>
            <a:r>
              <a:rPr lang="ru-RU" sz="1600" dirty="0"/>
              <a:t>На сайте уже размещено около 55000 описаний фильмов на русском и английском языках. Специалисты </a:t>
            </a:r>
            <a:r>
              <a:rPr lang="ru-RU" sz="1600" dirty="0" err="1"/>
              <a:t>net-film</a:t>
            </a:r>
            <a:r>
              <a:rPr lang="ru-RU" sz="1600" dirty="0"/>
              <a:t>, совместно с сотрудниками архивов и киностудий, ведут постоянные работы по описанию и систематизации новых фондов, составлению тематических каталогов и сборников.</a:t>
            </a:r>
          </a:p>
          <a:p>
            <a:pPr algn="just"/>
            <a:endParaRPr lang="ru-RU" sz="1600" dirty="0"/>
          </a:p>
          <a:p>
            <a:pPr algn="just"/>
            <a:r>
              <a:rPr lang="ru-RU" sz="1600" b="1" dirty="0">
                <a:ln>
                  <a:solidFill>
                    <a:srgbClr val="C00000"/>
                  </a:solidFill>
                </a:ln>
              </a:rPr>
              <a:t>ОЦИФРОВКА КИНОМАТЕРИАЛОВ.</a:t>
            </a:r>
          </a:p>
          <a:p>
            <a:pPr algn="just"/>
            <a:r>
              <a:rPr lang="ru-RU" sz="1600" dirty="0"/>
              <a:t>Исходные материалы нашего архива и архивов наших партнеров представляют собой преимущественно кинопленку и видеокассеты </a:t>
            </a:r>
            <a:r>
              <a:rPr lang="ru-RU" sz="1600" dirty="0" err="1"/>
              <a:t>Betacam</a:t>
            </a:r>
            <a:r>
              <a:rPr lang="ru-RU" sz="1600" dirty="0"/>
              <a:t> SP, </a:t>
            </a:r>
            <a:r>
              <a:rPr lang="ru-RU" sz="1600" dirty="0" err="1"/>
              <a:t>Betacam</a:t>
            </a:r>
            <a:r>
              <a:rPr lang="ru-RU" sz="1600" dirty="0"/>
              <a:t> </a:t>
            </a:r>
            <a:r>
              <a:rPr lang="ru-RU" sz="1600" dirty="0" err="1"/>
              <a:t>Digital</a:t>
            </a:r>
            <a:r>
              <a:rPr lang="ru-RU" sz="1600" dirty="0"/>
              <a:t>, DV CAM. Мы выполняем оцифровку материалов в профессиональном качестве (HD, 2K, 4K) и предоставляем возможность работать с просмотровыми материалами непосредственно на сайте.</a:t>
            </a:r>
          </a:p>
          <a:p>
            <a:pPr algn="just"/>
            <a:endParaRPr lang="ru-RU" sz="1600" dirty="0"/>
          </a:p>
          <a:p>
            <a:pPr algn="just"/>
            <a:r>
              <a:rPr lang="ru-RU" sz="1600" b="1" dirty="0">
                <a:ln>
                  <a:solidFill>
                    <a:srgbClr val="C00000"/>
                  </a:solidFill>
                </a:ln>
              </a:rPr>
              <a:t>НОВЫЕ СЕРВИСЫ.</a:t>
            </a:r>
          </a:p>
          <a:p>
            <a:pPr algn="just"/>
            <a:r>
              <a:rPr lang="ru-RU" sz="1600" dirty="0"/>
              <a:t>Ведется разработка новых сервисов, задача которых помочь в текущей работе профессионалам кино, в том числе планируется открыть доступ к </a:t>
            </a:r>
            <a:r>
              <a:rPr lang="ru-RU" sz="1600" dirty="0" err="1"/>
              <a:t>шумотеке</a:t>
            </a:r>
            <a:r>
              <a:rPr lang="ru-RU" sz="1600" dirty="0"/>
              <a:t>, архивным фотографиям и многое другое.</a:t>
            </a:r>
          </a:p>
          <a:p>
            <a:pPr algn="just"/>
            <a:r>
              <a:rPr lang="ru-RU" sz="1600" dirty="0"/>
              <a:t>Новый сервис </a:t>
            </a:r>
            <a:r>
              <a:rPr lang="ru-RU" sz="1600" dirty="0" err="1"/>
              <a:t>Net-Film</a:t>
            </a:r>
            <a:r>
              <a:rPr lang="ru-RU" sz="1600" dirty="0"/>
              <a:t> </a:t>
            </a:r>
            <a:r>
              <a:rPr lang="ru-RU" sz="1600" dirty="0" err="1"/>
              <a:t>Footage</a:t>
            </a:r>
            <a:r>
              <a:rPr lang="ru-RU" sz="1600" dirty="0"/>
              <a:t> предоставляет видеоматериалы для кинопроизводства, создания телевизионного и интернет-контента. Медиатека насчитывает тысячи </a:t>
            </a:r>
            <a:r>
              <a:rPr lang="ru-RU" sz="1600" dirty="0" err="1"/>
              <a:t>футажей</a:t>
            </a:r>
            <a:r>
              <a:rPr lang="ru-RU" sz="1600" dirty="0"/>
              <a:t>, постановочных видео, кадров с дронов и </a:t>
            </a:r>
            <a:r>
              <a:rPr lang="ru-RU" sz="1600" dirty="0" err="1"/>
              <a:t>таймлапсов</a:t>
            </a:r>
            <a:r>
              <a:rPr lang="ru-RU" sz="1600" dirty="0"/>
              <a:t>.</a:t>
            </a:r>
          </a:p>
        </p:txBody>
      </p:sp>
      <p:sp>
        <p:nvSpPr>
          <p:cNvPr id="5" name="TextBox 4">
            <a:extLst>
              <a:ext uri="{FF2B5EF4-FFF2-40B4-BE49-F238E27FC236}">
                <a16:creationId xmlns:a16="http://schemas.microsoft.com/office/drawing/2014/main" id="{BCA25053-331D-4942-ADA6-BC011BF86639}"/>
              </a:ext>
            </a:extLst>
          </p:cNvPr>
          <p:cNvSpPr txBox="1"/>
          <p:nvPr/>
        </p:nvSpPr>
        <p:spPr>
          <a:xfrm>
            <a:off x="358067" y="1047227"/>
            <a:ext cx="10884023" cy="1107996"/>
          </a:xfrm>
          <a:prstGeom prst="rect">
            <a:avLst/>
          </a:prstGeom>
          <a:noFill/>
        </p:spPr>
        <p:txBody>
          <a:bodyPr wrap="square">
            <a:spAutoFit/>
          </a:bodyPr>
          <a:lstStyle/>
          <a:p>
            <a:pPr algn="ctr"/>
            <a:r>
              <a:rPr lang="ru-RU" sz="2400" b="1" dirty="0">
                <a:ln>
                  <a:solidFill>
                    <a:schemeClr val="accent6">
                      <a:lumMod val="75000"/>
                    </a:schemeClr>
                  </a:solidFill>
                </a:ln>
                <a:solidFill>
                  <a:srgbClr val="FF0000"/>
                </a:solidFill>
              </a:rPr>
              <a:t>Архив документальных фильмов и кинохроники</a:t>
            </a:r>
          </a:p>
          <a:p>
            <a:pPr algn="just"/>
            <a:r>
              <a:rPr lang="ru-RU" sz="1400" dirty="0"/>
              <a:t>Электронный архив кинохроники и документальных фильмов. Содержит огромное количество киноматериалов, посвященных Второй Мировой и Великой Отечественной войне: кинохроника 1939-1945 гг., фильмы о величайших сражениях войны, военачальниках, подвигах солдат, работе тыла, действиях советской армии и проч.</a:t>
            </a:r>
          </a:p>
        </p:txBody>
      </p:sp>
      <p:pic>
        <p:nvPicPr>
          <p:cNvPr id="7" name="Рисунок 6">
            <a:extLst>
              <a:ext uri="{FF2B5EF4-FFF2-40B4-BE49-F238E27FC236}">
                <a16:creationId xmlns:a16="http://schemas.microsoft.com/office/drawing/2014/main" id="{A5B75288-4595-4EA4-84C1-0CBB3C62E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845" y="288773"/>
            <a:ext cx="7368466" cy="758454"/>
          </a:xfrm>
          <a:prstGeom prst="rect">
            <a:avLst/>
          </a:prstGeom>
        </p:spPr>
      </p:pic>
      <p:sp>
        <p:nvSpPr>
          <p:cNvPr id="9" name="TextBox 8">
            <a:extLst>
              <a:ext uri="{FF2B5EF4-FFF2-40B4-BE49-F238E27FC236}">
                <a16:creationId xmlns:a16="http://schemas.microsoft.com/office/drawing/2014/main" id="{8AE068D9-7787-41FF-BF7E-A2F7E7244E3C}"/>
              </a:ext>
            </a:extLst>
          </p:cNvPr>
          <p:cNvSpPr txBox="1"/>
          <p:nvPr/>
        </p:nvSpPr>
        <p:spPr>
          <a:xfrm>
            <a:off x="2352582" y="6191017"/>
            <a:ext cx="8791853" cy="461665"/>
          </a:xfrm>
          <a:prstGeom prst="rect">
            <a:avLst/>
          </a:prstGeom>
          <a:noFill/>
        </p:spPr>
        <p:txBody>
          <a:bodyPr wrap="square">
            <a:spAutoFit/>
          </a:bodyPr>
          <a:lstStyle/>
          <a:p>
            <a:r>
              <a:rPr lang="en-US" sz="2400" b="1" dirty="0">
                <a:ln w="22225">
                  <a:solidFill>
                    <a:schemeClr val="accent6">
                      <a:lumMod val="75000"/>
                    </a:schemeClr>
                  </a:solidFill>
                  <a:prstDash val="solid"/>
                </a:ln>
                <a:solidFill>
                  <a:srgbClr val="FF0000"/>
                </a:solidFill>
                <a:hlinkClick r:id="rId3"/>
              </a:rPr>
              <a:t>https://www.net-film.ru/catalog-world-war-ii-page-1/</a:t>
            </a:r>
            <a:r>
              <a:rPr lang="en-US" sz="2400" b="1" dirty="0">
                <a:ln w="22225">
                  <a:solidFill>
                    <a:schemeClr val="accent6">
                      <a:lumMod val="75000"/>
                    </a:schemeClr>
                  </a:solidFill>
                  <a:prstDash val="solid"/>
                </a:ln>
                <a:solidFill>
                  <a:srgbClr val="FF0000"/>
                </a:solidFill>
              </a:rPr>
              <a:t> </a:t>
            </a:r>
            <a:endParaRPr lang="ru-RU" sz="2400" b="1" dirty="0">
              <a:ln w="22225">
                <a:solidFill>
                  <a:schemeClr val="accent6">
                    <a:lumMod val="75000"/>
                  </a:schemeClr>
                </a:solidFill>
                <a:prstDash val="solid"/>
              </a:ln>
              <a:solidFill>
                <a:srgbClr val="FF0000"/>
              </a:solidFill>
            </a:endParaRPr>
          </a:p>
        </p:txBody>
      </p:sp>
    </p:spTree>
    <p:extLst>
      <p:ext uri="{BB962C8B-B14F-4D97-AF65-F5344CB8AC3E}">
        <p14:creationId xmlns:p14="http://schemas.microsoft.com/office/powerpoint/2010/main" val="3476359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52B943A-93EE-4678-BE44-6EB2659B79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62" y="1325147"/>
            <a:ext cx="11298721" cy="1535795"/>
          </a:xfrm>
          <a:prstGeom prst="rect">
            <a:avLst/>
          </a:prstGeom>
        </p:spPr>
      </p:pic>
      <p:sp>
        <p:nvSpPr>
          <p:cNvPr id="5" name="TextBox 4">
            <a:extLst>
              <a:ext uri="{FF2B5EF4-FFF2-40B4-BE49-F238E27FC236}">
                <a16:creationId xmlns:a16="http://schemas.microsoft.com/office/drawing/2014/main" id="{D9AEDB40-0BC9-43BB-AC7A-E4776895B402}"/>
              </a:ext>
            </a:extLst>
          </p:cNvPr>
          <p:cNvSpPr txBox="1"/>
          <p:nvPr/>
        </p:nvSpPr>
        <p:spPr>
          <a:xfrm>
            <a:off x="142044" y="178383"/>
            <a:ext cx="11745156" cy="923330"/>
          </a:xfrm>
          <a:prstGeom prst="rect">
            <a:avLst/>
          </a:prstGeom>
          <a:noFill/>
        </p:spPr>
        <p:txBody>
          <a:bodyPr wrap="square">
            <a:spAutoFit/>
          </a:bodyPr>
          <a:lstStyle/>
          <a:p>
            <a:pPr algn="just"/>
            <a:r>
              <a:rPr lang="ru-RU" b="1" dirty="0"/>
              <a:t>Представлено более 2000 фотографий 1939–1940, 1941–1945 годов о войне.</a:t>
            </a:r>
            <a:r>
              <a:rPr lang="en-US" b="1" dirty="0"/>
              <a:t> </a:t>
            </a:r>
            <a:r>
              <a:rPr lang="ru-RU" b="1" dirty="0"/>
              <a:t>Хронология Второй мировой войны в фотографиях. Все кампании и сражения</a:t>
            </a:r>
            <a:r>
              <a:rPr lang="en-US" b="1" dirty="0"/>
              <a:t> </a:t>
            </a:r>
            <a:r>
              <a:rPr lang="ru-RU" b="1" dirty="0"/>
              <a:t>войны с разбивкой по театрам военных действий: Восточный, Западный,</a:t>
            </a:r>
            <a:r>
              <a:rPr lang="en-US" b="1" dirty="0"/>
              <a:t> </a:t>
            </a:r>
            <a:r>
              <a:rPr lang="ru-RU" b="1" dirty="0"/>
              <a:t>Африканский, Тихоокеанский</a:t>
            </a:r>
            <a:r>
              <a:rPr lang="en-US" b="1" dirty="0"/>
              <a:t>.</a:t>
            </a:r>
            <a:endParaRPr lang="ru-RU" b="1" dirty="0"/>
          </a:p>
        </p:txBody>
      </p:sp>
      <p:sp>
        <p:nvSpPr>
          <p:cNvPr id="7" name="TextBox 6">
            <a:extLst>
              <a:ext uri="{FF2B5EF4-FFF2-40B4-BE49-F238E27FC236}">
                <a16:creationId xmlns:a16="http://schemas.microsoft.com/office/drawing/2014/main" id="{2C84A54B-E6D2-4162-B879-F1D107E2558E}"/>
              </a:ext>
            </a:extLst>
          </p:cNvPr>
          <p:cNvSpPr txBox="1"/>
          <p:nvPr/>
        </p:nvSpPr>
        <p:spPr>
          <a:xfrm>
            <a:off x="1352366" y="2296289"/>
            <a:ext cx="10839634" cy="369332"/>
          </a:xfrm>
          <a:prstGeom prst="rect">
            <a:avLst/>
          </a:prstGeom>
          <a:noFill/>
        </p:spPr>
        <p:txBody>
          <a:bodyPr wrap="square">
            <a:spAutoFit/>
          </a:bodyPr>
          <a:lstStyle/>
          <a:p>
            <a:r>
              <a:rPr lang="ru-RU" b="1" dirty="0">
                <a:ln w="0">
                  <a:solidFill>
                    <a:schemeClr val="accent6">
                      <a:lumMod val="75000"/>
                    </a:schemeClr>
                  </a:solidFill>
                </a:ln>
                <a:effectLst>
                  <a:outerShdw blurRad="38100" dist="19050" dir="2700000" algn="tl" rotWithShape="0">
                    <a:schemeClr val="dk1">
                      <a:alpha val="40000"/>
                    </a:schemeClr>
                  </a:outerShdw>
                </a:effectLst>
              </a:rPr>
              <a:t>Фотографии Второй мировой и Великой Отечественной войны (1939-1945)</a:t>
            </a:r>
          </a:p>
        </p:txBody>
      </p:sp>
      <p:sp>
        <p:nvSpPr>
          <p:cNvPr id="9" name="TextBox 8">
            <a:extLst>
              <a:ext uri="{FF2B5EF4-FFF2-40B4-BE49-F238E27FC236}">
                <a16:creationId xmlns:a16="http://schemas.microsoft.com/office/drawing/2014/main" id="{61CCA9A5-3127-4D72-9242-0DF136C6380F}"/>
              </a:ext>
            </a:extLst>
          </p:cNvPr>
          <p:cNvSpPr txBox="1"/>
          <p:nvPr/>
        </p:nvSpPr>
        <p:spPr>
          <a:xfrm>
            <a:off x="4279038" y="3041756"/>
            <a:ext cx="3870664" cy="461665"/>
          </a:xfrm>
          <a:prstGeom prst="rect">
            <a:avLst/>
          </a:prstGeom>
          <a:noFill/>
        </p:spPr>
        <p:txBody>
          <a:bodyPr wrap="square">
            <a:spAutoFit/>
          </a:bodyPr>
          <a:lstStyle/>
          <a:p>
            <a:r>
              <a:rPr lang="en-US" sz="2400" b="1" dirty="0">
                <a:ln w="22225">
                  <a:solidFill>
                    <a:schemeClr val="accent6">
                      <a:lumMod val="75000"/>
                    </a:schemeClr>
                  </a:solidFill>
                  <a:prstDash val="solid"/>
                </a:ln>
                <a:solidFill>
                  <a:srgbClr val="0D2E46"/>
                </a:solidFill>
                <a:hlinkClick r:id="rId3">
                  <a:extLst>
                    <a:ext uri="{A12FA001-AC4F-418D-AE19-62706E023703}">
                      <ahyp:hlinkClr xmlns:ahyp="http://schemas.microsoft.com/office/drawing/2018/hyperlinkcolor" val="tx"/>
                    </a:ext>
                  </a:extLst>
                </a:hlinkClick>
              </a:rPr>
              <a:t>http://waralbum.ru</a:t>
            </a:r>
            <a:r>
              <a:rPr lang="en-US" sz="2400" b="1" dirty="0">
                <a:ln w="22225">
                  <a:solidFill>
                    <a:schemeClr val="accent6">
                      <a:lumMod val="75000"/>
                    </a:schemeClr>
                  </a:solidFill>
                  <a:prstDash val="solid"/>
                </a:ln>
                <a:solidFill>
                  <a:srgbClr val="FF0000"/>
                </a:solidFill>
                <a:hlinkClick r:id="rId3">
                  <a:extLst>
                    <a:ext uri="{A12FA001-AC4F-418D-AE19-62706E023703}">
                      <ahyp:hlinkClr xmlns:ahyp="http://schemas.microsoft.com/office/drawing/2018/hyperlinkcolor" val="tx"/>
                    </a:ext>
                  </a:extLst>
                </a:hlinkClick>
              </a:rPr>
              <a:t>/</a:t>
            </a:r>
            <a:r>
              <a:rPr lang="en-US" sz="2400" b="1" dirty="0">
                <a:ln w="22225">
                  <a:solidFill>
                    <a:schemeClr val="accent6">
                      <a:lumMod val="75000"/>
                    </a:schemeClr>
                  </a:solidFill>
                  <a:prstDash val="solid"/>
                </a:ln>
                <a:solidFill>
                  <a:srgbClr val="FF0000"/>
                </a:solidFill>
              </a:rPr>
              <a:t> </a:t>
            </a:r>
            <a:endParaRPr lang="ru-RU" sz="2400" b="1" dirty="0">
              <a:ln w="22225">
                <a:solidFill>
                  <a:schemeClr val="accent6">
                    <a:lumMod val="75000"/>
                  </a:schemeClr>
                </a:solidFill>
                <a:prstDash val="solid"/>
              </a:ln>
              <a:solidFill>
                <a:srgbClr val="FF0000"/>
              </a:solidFill>
            </a:endParaRPr>
          </a:p>
        </p:txBody>
      </p:sp>
      <p:sp>
        <p:nvSpPr>
          <p:cNvPr id="11" name="TextBox 10">
            <a:extLst>
              <a:ext uri="{FF2B5EF4-FFF2-40B4-BE49-F238E27FC236}">
                <a16:creationId xmlns:a16="http://schemas.microsoft.com/office/drawing/2014/main" id="{819CC85B-F35C-4700-925A-38120E39B94F}"/>
              </a:ext>
            </a:extLst>
          </p:cNvPr>
          <p:cNvSpPr txBox="1"/>
          <p:nvPr/>
        </p:nvSpPr>
        <p:spPr>
          <a:xfrm>
            <a:off x="208626" y="3613212"/>
            <a:ext cx="11745156" cy="2677656"/>
          </a:xfrm>
          <a:prstGeom prst="rect">
            <a:avLst/>
          </a:prstGeom>
          <a:noFill/>
        </p:spPr>
        <p:txBody>
          <a:bodyPr wrap="square">
            <a:spAutoFit/>
          </a:bodyPr>
          <a:lstStyle/>
          <a:p>
            <a:r>
              <a:rPr lang="ru-RU" sz="1400" b="1" dirty="0">
                <a:solidFill>
                  <a:srgbClr val="FF0000"/>
                </a:solidFill>
              </a:rPr>
              <a:t>Каталог фотографий</a:t>
            </a:r>
          </a:p>
          <a:p>
            <a:r>
              <a:rPr lang="ru-RU" sz="1400" b="1" dirty="0">
                <a:solidFill>
                  <a:srgbClr val="FF0000"/>
                </a:solidFill>
              </a:rPr>
              <a:t>Лучшее</a:t>
            </a:r>
            <a:r>
              <a:rPr lang="en-US" sz="1400" b="1" dirty="0">
                <a:solidFill>
                  <a:srgbClr val="FF0000"/>
                </a:solidFill>
              </a:rPr>
              <a:t> - </a:t>
            </a:r>
            <a:r>
              <a:rPr lang="ru-RU" sz="1400" dirty="0"/>
              <a:t>Лучшие фотографии коллекции – самые известные, самые выразительные, самые эмоциональные. Некоторые из них сопровождаются интересными историями и подробностями.</a:t>
            </a:r>
          </a:p>
          <a:p>
            <a:r>
              <a:rPr lang="ru-RU" sz="1400" b="1" dirty="0">
                <a:solidFill>
                  <a:srgbClr val="FF0000"/>
                </a:solidFill>
              </a:rPr>
              <a:t>Музей</a:t>
            </a:r>
            <a:r>
              <a:rPr lang="en-US" sz="1400" b="1" dirty="0">
                <a:solidFill>
                  <a:srgbClr val="FF0000"/>
                </a:solidFill>
              </a:rPr>
              <a:t>  - </a:t>
            </a:r>
            <a:r>
              <a:rPr lang="ru-RU" sz="1400" dirty="0"/>
              <a:t>Фотографии из фронтовых фотоальбомов, предоставленные владельцами специально для «Военного альбома».</a:t>
            </a:r>
          </a:p>
          <a:p>
            <a:r>
              <a:rPr lang="ru-RU" sz="1400" b="1" dirty="0">
                <a:solidFill>
                  <a:srgbClr val="FF0000"/>
                </a:solidFill>
              </a:rPr>
              <a:t>Война</a:t>
            </a:r>
            <a:r>
              <a:rPr lang="en-US" sz="1400" b="1" dirty="0">
                <a:solidFill>
                  <a:srgbClr val="FF0000"/>
                </a:solidFill>
              </a:rPr>
              <a:t>  - </a:t>
            </a:r>
            <a:r>
              <a:rPr lang="ru-RU" sz="1400" dirty="0"/>
              <a:t>Хронология Второй мировой войны и Великой Отечественной войны в фотографиях. Все кампании и сражения с разбивкой по театрам военных действий.</a:t>
            </a:r>
          </a:p>
          <a:p>
            <a:r>
              <a:rPr lang="ru-RU" sz="1400" b="1" dirty="0">
                <a:solidFill>
                  <a:srgbClr val="FF0000"/>
                </a:solidFill>
              </a:rPr>
              <a:t>Сюжеты</a:t>
            </a:r>
            <a:r>
              <a:rPr lang="en-US" sz="1400" b="1" dirty="0">
                <a:solidFill>
                  <a:srgbClr val="FF0000"/>
                </a:solidFill>
              </a:rPr>
              <a:t> - </a:t>
            </a:r>
            <a:r>
              <a:rPr lang="ru-RU" sz="1400" dirty="0"/>
              <a:t>Тематические снимки: военнопленные, жизнь в тылу и в оккупации, сцены из фронтовой жизни солдат и офицеров, военные пейзажи и т.п.</a:t>
            </a:r>
          </a:p>
          <a:p>
            <a:r>
              <a:rPr lang="ru-RU" sz="1400" b="1" dirty="0">
                <a:solidFill>
                  <a:srgbClr val="FF0000"/>
                </a:solidFill>
              </a:rPr>
              <a:t>Люди</a:t>
            </a:r>
            <a:r>
              <a:rPr lang="en-US" sz="1400" b="1" dirty="0">
                <a:solidFill>
                  <a:srgbClr val="FF0000"/>
                </a:solidFill>
              </a:rPr>
              <a:t> -  </a:t>
            </a:r>
            <a:r>
              <a:rPr lang="ru-RU" sz="1400" dirty="0"/>
              <a:t>Фотографии, где главными героями являются люди. Одиночные и групповые портреты, изображения известных персон и неизвестных солдат.</a:t>
            </a:r>
          </a:p>
          <a:p>
            <a:r>
              <a:rPr lang="ru-RU" sz="1400" b="1" dirty="0">
                <a:solidFill>
                  <a:srgbClr val="FF0000"/>
                </a:solidFill>
              </a:rPr>
              <a:t>Техника</a:t>
            </a:r>
            <a:r>
              <a:rPr lang="en-US" sz="1400" b="1" dirty="0">
                <a:solidFill>
                  <a:srgbClr val="FF0000"/>
                </a:solidFill>
              </a:rPr>
              <a:t> -  </a:t>
            </a:r>
            <a:r>
              <a:rPr lang="ru-RU" sz="1400" dirty="0"/>
              <a:t>Техника СССР, Германии и их союзников: танки и другая бронетехника, автомобили, артиллерия, самолеты, корабли. В самом разном состоянии: в боевой готовности, трофейная, брошенная или разбитая.</a:t>
            </a:r>
          </a:p>
        </p:txBody>
      </p:sp>
    </p:spTree>
    <p:extLst>
      <p:ext uri="{BB962C8B-B14F-4D97-AF65-F5344CB8AC3E}">
        <p14:creationId xmlns:p14="http://schemas.microsoft.com/office/powerpoint/2010/main" val="396542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233982C-2290-45D5-8AA1-2F1DD50FA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59" y="166178"/>
            <a:ext cx="3414944" cy="3262822"/>
          </a:xfrm>
          <a:prstGeom prst="rect">
            <a:avLst/>
          </a:prstGeom>
        </p:spPr>
      </p:pic>
      <p:sp>
        <p:nvSpPr>
          <p:cNvPr id="5" name="TextBox 4">
            <a:extLst>
              <a:ext uri="{FF2B5EF4-FFF2-40B4-BE49-F238E27FC236}">
                <a16:creationId xmlns:a16="http://schemas.microsoft.com/office/drawing/2014/main" id="{67469DD4-4F56-4F0A-B17A-E526446DF560}"/>
              </a:ext>
            </a:extLst>
          </p:cNvPr>
          <p:cNvSpPr txBox="1"/>
          <p:nvPr/>
        </p:nvSpPr>
        <p:spPr>
          <a:xfrm>
            <a:off x="3713826" y="767634"/>
            <a:ext cx="8478174" cy="584775"/>
          </a:xfrm>
          <a:prstGeom prst="rect">
            <a:avLst/>
          </a:prstGeom>
          <a:noFill/>
        </p:spPr>
        <p:txBody>
          <a:bodyPr wrap="square">
            <a:spAutoFit/>
          </a:bodyPr>
          <a:lstStyle/>
          <a:p>
            <a:pPr algn="ctr"/>
            <a:r>
              <a:rPr lang="ru-RU" sz="1600" b="1" dirty="0"/>
              <a:t>Информация по государственным архивам РФ, хранящим фотодокументы</a:t>
            </a:r>
            <a:r>
              <a:rPr lang="en-US" sz="1600" b="1" dirty="0"/>
              <a:t> </a:t>
            </a:r>
            <a:r>
              <a:rPr lang="ru-RU" sz="1600" b="1" dirty="0"/>
              <a:t>периода Великой Отечественной войны 1941-1945 гг. Архивные фотографии.</a:t>
            </a:r>
          </a:p>
        </p:txBody>
      </p:sp>
      <p:sp>
        <p:nvSpPr>
          <p:cNvPr id="8" name="TextBox 7">
            <a:extLst>
              <a:ext uri="{FF2B5EF4-FFF2-40B4-BE49-F238E27FC236}">
                <a16:creationId xmlns:a16="http://schemas.microsoft.com/office/drawing/2014/main" id="{FB3B60EE-957D-4477-AC34-325467604265}"/>
              </a:ext>
            </a:extLst>
          </p:cNvPr>
          <p:cNvSpPr txBox="1"/>
          <p:nvPr/>
        </p:nvSpPr>
        <p:spPr>
          <a:xfrm>
            <a:off x="4332304" y="166178"/>
            <a:ext cx="6107836" cy="646331"/>
          </a:xfrm>
          <a:prstGeom prst="rect">
            <a:avLst/>
          </a:prstGeom>
          <a:noFill/>
        </p:spPr>
        <p:txBody>
          <a:bodyPr wrap="square">
            <a:spAutoFit/>
          </a:bodyPr>
          <a:lstStyle/>
          <a:p>
            <a:pPr algn="ctr"/>
            <a:r>
              <a:rPr lang="ru-RU"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Сайт «ПОБЕДА»</a:t>
            </a:r>
          </a:p>
        </p:txBody>
      </p:sp>
      <p:sp>
        <p:nvSpPr>
          <p:cNvPr id="10" name="TextBox 9">
            <a:extLst>
              <a:ext uri="{FF2B5EF4-FFF2-40B4-BE49-F238E27FC236}">
                <a16:creationId xmlns:a16="http://schemas.microsoft.com/office/drawing/2014/main" id="{A765D3E1-DCEB-4716-97A9-EDCB41190E5E}"/>
              </a:ext>
            </a:extLst>
          </p:cNvPr>
          <p:cNvSpPr txBox="1"/>
          <p:nvPr/>
        </p:nvSpPr>
        <p:spPr>
          <a:xfrm>
            <a:off x="3568823" y="1413965"/>
            <a:ext cx="8416032" cy="203132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ru-RU" sz="1400" b="1" dirty="0"/>
              <a:t>Сайт «Победа. 1941–1945», размещенный на общероссийском портале «Архивы России», создан в соответствии с решением третьего заседания Российского организационного комитета «Победа» от 14 марта 2001 г., он входил в перечень мероприятий государственной программы «Патриотическое воспитание граждан Российской Федерации на 2006–2010 годы», утвержденной Постановлением Правительства Российской Федерации от 11 июля 2005 года № 422 и включен в перечень мероприятий государственной программы «Патриотическое воспитание граждан Российской Федерации на 2011–2015 годы», утвержденной Постановлением Правительства Российской Федерации от 5 октября 2010 г. № 795.</a:t>
            </a:r>
          </a:p>
        </p:txBody>
      </p:sp>
      <p:sp>
        <p:nvSpPr>
          <p:cNvPr id="12" name="TextBox 11">
            <a:extLst>
              <a:ext uri="{FF2B5EF4-FFF2-40B4-BE49-F238E27FC236}">
                <a16:creationId xmlns:a16="http://schemas.microsoft.com/office/drawing/2014/main" id="{A407BE33-EC58-4738-96B0-7EFF3CC9B028}"/>
              </a:ext>
            </a:extLst>
          </p:cNvPr>
          <p:cNvSpPr txBox="1"/>
          <p:nvPr/>
        </p:nvSpPr>
        <p:spPr>
          <a:xfrm>
            <a:off x="165718" y="3576662"/>
            <a:ext cx="11819136" cy="2585323"/>
          </a:xfrm>
          <a:prstGeom prst="rect">
            <a:avLst/>
          </a:prstGeom>
          <a:noFill/>
        </p:spPr>
        <p:txBody>
          <a:bodyPr wrap="square">
            <a:spAutoFit/>
          </a:bodyPr>
          <a:lstStyle/>
          <a:p>
            <a:pPr algn="just"/>
            <a:r>
              <a:rPr lang="ru-RU" dirty="0"/>
              <a:t>Сайт направлен также на повышение эффективности использования архивных фотодокументов по истории Великой Отечественной войны в культурно-просветительских, научно-педагогических целях, в информационных мероприятиях и в работе по патриотическому воспитанию граждан Российской Федерации на примерах героизма и беззаветного служения Отечеству представителей военного поколения.</a:t>
            </a:r>
          </a:p>
          <a:p>
            <a:pPr algn="just"/>
            <a:r>
              <a:rPr lang="ru-RU" dirty="0"/>
              <a:t>Сайт «Победа. 1941–1945» включает экспозицию наиболее ярких архивных фотодокументов, раскрывающих величие и историческую значимость подвига советского народа в Великой Отечественной войне, и информацию о составе и объемах фотодокументов военного периода, хранящихся в государственных архивах Российской Федерации.</a:t>
            </a:r>
          </a:p>
        </p:txBody>
      </p:sp>
      <p:sp>
        <p:nvSpPr>
          <p:cNvPr id="14" name="TextBox 13">
            <a:extLst>
              <a:ext uri="{FF2B5EF4-FFF2-40B4-BE49-F238E27FC236}">
                <a16:creationId xmlns:a16="http://schemas.microsoft.com/office/drawing/2014/main" id="{29DD8F58-DDCE-49FF-96E7-4DAEC0224E12}"/>
              </a:ext>
            </a:extLst>
          </p:cNvPr>
          <p:cNvSpPr txBox="1"/>
          <p:nvPr/>
        </p:nvSpPr>
        <p:spPr>
          <a:xfrm>
            <a:off x="3089428" y="6309647"/>
            <a:ext cx="6649375" cy="369332"/>
          </a:xfrm>
          <a:prstGeom prst="rect">
            <a:avLst/>
          </a:prstGeom>
          <a:noFill/>
        </p:spPr>
        <p:txBody>
          <a:bodyPr wrap="square">
            <a:spAutoFit/>
          </a:bodyPr>
          <a:lstStyle/>
          <a:p>
            <a:r>
              <a:rPr lang="en-US" b="1" dirty="0">
                <a:ln w="9525">
                  <a:solidFill>
                    <a:schemeClr val="accent5">
                      <a:lumMod val="60000"/>
                      <a:lumOff val="40000"/>
                    </a:schemeClr>
                  </a:solidFill>
                  <a:prstDash val="solid"/>
                </a:ln>
                <a:solidFill>
                  <a:srgbClr val="0D2E46"/>
                </a:solidFill>
                <a:effectLst>
                  <a:outerShdw blurRad="12700" dist="38100" dir="2700000" algn="tl" rotWithShape="0">
                    <a:schemeClr val="accent5">
                      <a:lumMod val="60000"/>
                      <a:lumOff val="40000"/>
                    </a:schemeClr>
                  </a:outerShdw>
                </a:effectLst>
                <a:hlinkClick r:id="rId3">
                  <a:extLst>
                    <a:ext uri="{A12FA001-AC4F-418D-AE19-62706E023703}">
                      <ahyp:hlinkClr xmlns:ahyp="http://schemas.microsoft.com/office/drawing/2018/hyperlinkcolor" val="tx"/>
                    </a:ext>
                  </a:extLst>
                </a:hlinkClick>
              </a:rPr>
              <a:t>http://victory.rusarchives.ru/</a:t>
            </a:r>
            <a:r>
              <a:rPr lang="en-US" b="1" dirty="0">
                <a:ln w="9525">
                  <a:solidFill>
                    <a:schemeClr val="accent5">
                      <a:lumMod val="60000"/>
                      <a:lumOff val="40000"/>
                    </a:schemeClr>
                  </a:solidFill>
                  <a:prstDash val="solid"/>
                </a:ln>
                <a:solidFill>
                  <a:srgbClr val="FF0000"/>
                </a:solidFill>
                <a:effectLst>
                  <a:outerShdw blurRad="12700" dist="38100" dir="2700000" algn="tl" rotWithShape="0">
                    <a:schemeClr val="accent5">
                      <a:lumMod val="60000"/>
                      <a:lumOff val="40000"/>
                    </a:schemeClr>
                  </a:outerShdw>
                </a:effectLst>
                <a:hlinkClick r:id="rId3">
                  <a:extLst>
                    <a:ext uri="{A12FA001-AC4F-418D-AE19-62706E023703}">
                      <ahyp:hlinkClr xmlns:ahyp="http://schemas.microsoft.com/office/drawing/2018/hyperlinkcolor" val="tx"/>
                    </a:ext>
                  </a:extLst>
                </a:hlinkClick>
              </a:rPr>
              <a:t>o-sayte</a:t>
            </a:r>
            <a:r>
              <a:rPr lang="ru-RU" b="1" dirty="0">
                <a:ln w="9525">
                  <a:solidFill>
                    <a:schemeClr val="accent5">
                      <a:lumMod val="60000"/>
                      <a:lumOff val="40000"/>
                    </a:schemeClr>
                  </a:solidFill>
                  <a:prstDash val="solid"/>
                </a:ln>
                <a:solidFill>
                  <a:srgbClr val="FF0000"/>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3740538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81D148-32D0-43A7-B0F4-4FBF52C230DD}"/>
              </a:ext>
            </a:extLst>
          </p:cNvPr>
          <p:cNvSpPr txBox="1"/>
          <p:nvPr/>
        </p:nvSpPr>
        <p:spPr>
          <a:xfrm>
            <a:off x="804909" y="2255304"/>
            <a:ext cx="10582182" cy="830997"/>
          </a:xfrm>
          <a:prstGeom prst="rect">
            <a:avLst/>
          </a:prstGeom>
          <a:noFill/>
        </p:spPr>
        <p:txBody>
          <a:bodyPr wrap="square">
            <a:spAutoFit/>
          </a:bodyPr>
          <a:lstStyle/>
          <a:p>
            <a:pPr algn="ctr"/>
            <a:r>
              <a:rPr lang="ru-RU" sz="2400" b="1" dirty="0">
                <a:ln w="0">
                  <a:solidFill>
                    <a:schemeClr val="accent6">
                      <a:lumMod val="50000"/>
                    </a:schemeClr>
                  </a:solidFill>
                </a:ln>
                <a:solidFill>
                  <a:schemeClr val="accent5">
                    <a:lumMod val="40000"/>
                    <a:lumOff val="60000"/>
                  </a:schemeClr>
                </a:solidFill>
                <a:effectLst>
                  <a:outerShdw blurRad="38100" dist="19050" dir="2700000" algn="tl" rotWithShape="0">
                    <a:schemeClr val="dk1">
                      <a:alpha val="40000"/>
                    </a:schemeClr>
                  </a:outerShdw>
                </a:effectLst>
              </a:rPr>
              <a:t>ОНИ ДОЛЖНЫ ИДТИ ПОБЕДНЫМ СТРОЕМ В ЛЮБЫЕ ВРЕМЕНА</a:t>
            </a:r>
          </a:p>
          <a:p>
            <a:pPr algn="ctr"/>
            <a:r>
              <a:rPr lang="ru-RU" sz="2400" b="1" dirty="0">
                <a:ln w="0">
                  <a:solidFill>
                    <a:schemeClr val="accent6">
                      <a:lumMod val="50000"/>
                    </a:schemeClr>
                  </a:solidFill>
                </a:ln>
                <a:solidFill>
                  <a:schemeClr val="accent5">
                    <a:lumMod val="40000"/>
                    <a:lumOff val="60000"/>
                  </a:schemeClr>
                </a:solidFill>
                <a:effectLst>
                  <a:outerShdw blurRad="38100" dist="19050" dir="2700000" algn="tl" rotWithShape="0">
                    <a:schemeClr val="dk1">
                      <a:alpha val="40000"/>
                    </a:schemeClr>
                  </a:outerShdw>
                </a:effectLst>
              </a:rPr>
              <a:t>ИМЁН В ЛЕТОПИСИ - 761189</a:t>
            </a:r>
          </a:p>
        </p:txBody>
      </p:sp>
      <p:sp>
        <p:nvSpPr>
          <p:cNvPr id="7" name="TextBox 6">
            <a:extLst>
              <a:ext uri="{FF2B5EF4-FFF2-40B4-BE49-F238E27FC236}">
                <a16:creationId xmlns:a16="http://schemas.microsoft.com/office/drawing/2014/main" id="{F836D7CB-E3B9-4637-A624-7EBB6FE1728F}"/>
              </a:ext>
            </a:extLst>
          </p:cNvPr>
          <p:cNvSpPr txBox="1"/>
          <p:nvPr/>
        </p:nvSpPr>
        <p:spPr>
          <a:xfrm>
            <a:off x="301841" y="3529834"/>
            <a:ext cx="11771790" cy="2031325"/>
          </a:xfrm>
          <a:prstGeom prst="rect">
            <a:avLst/>
          </a:prstGeom>
          <a:noFill/>
        </p:spPr>
        <p:txBody>
          <a:bodyPr wrap="square">
            <a:spAutoFit/>
          </a:bodyPr>
          <a:lstStyle/>
          <a:p>
            <a:r>
              <a:rPr lang="ru-RU" dirty="0"/>
              <a:t>Идея создания «Бессмертного полка» принадлежит томским журналистам. «Запиши деда в полк» — так называется специальный раздел на сайте «Бессмертного полка». Здесь можно рассказать о своем герое, разместить фотографию воевавшего деда или прадеда, его биографию и боевой путь. Участие в Бессмертном полку подразумевает, что каждый, кто помнит и чтит своего ветерана армии и флота, партизана, подпольщика, бойца Сопротивления, труженика тыла, узника концлагеря, 9 Мая выходит на улицы города с фотографией солдата.</a:t>
            </a:r>
          </a:p>
          <a:p>
            <a:endParaRPr lang="ru-RU" dirty="0"/>
          </a:p>
        </p:txBody>
      </p:sp>
      <p:pic>
        <p:nvPicPr>
          <p:cNvPr id="9" name="Рисунок 8">
            <a:extLst>
              <a:ext uri="{FF2B5EF4-FFF2-40B4-BE49-F238E27FC236}">
                <a16:creationId xmlns:a16="http://schemas.microsoft.com/office/drawing/2014/main" id="{65B72C13-311C-47D1-87BB-33386E3CDF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36" y="121380"/>
            <a:ext cx="11981895" cy="2031326"/>
          </a:xfrm>
          <a:prstGeom prst="rect">
            <a:avLst/>
          </a:prstGeom>
        </p:spPr>
      </p:pic>
      <p:sp>
        <p:nvSpPr>
          <p:cNvPr id="11" name="TextBox 10">
            <a:extLst>
              <a:ext uri="{FF2B5EF4-FFF2-40B4-BE49-F238E27FC236}">
                <a16:creationId xmlns:a16="http://schemas.microsoft.com/office/drawing/2014/main" id="{14E07F4E-A322-46BB-A036-B5AB736C089D}"/>
              </a:ext>
            </a:extLst>
          </p:cNvPr>
          <p:cNvSpPr txBox="1"/>
          <p:nvPr/>
        </p:nvSpPr>
        <p:spPr>
          <a:xfrm>
            <a:off x="3701989" y="5714545"/>
            <a:ext cx="6107836" cy="523220"/>
          </a:xfrm>
          <a:prstGeom prst="rect">
            <a:avLst/>
          </a:prstGeom>
          <a:noFill/>
        </p:spPr>
        <p:txBody>
          <a:bodyPr wrap="square">
            <a:spAutoFit/>
          </a:bodyPr>
          <a:lstStyle/>
          <a:p>
            <a:r>
              <a:rPr lang="en-US" sz="2800" b="1" dirty="0">
                <a:ln w="9525">
                  <a:solidFill>
                    <a:schemeClr val="bg1"/>
                  </a:solidFill>
                  <a:prstDash val="solid"/>
                </a:ln>
                <a:solidFill>
                  <a:srgbClr val="0D2E46"/>
                </a:solidFill>
                <a:effectLst>
                  <a:outerShdw blurRad="12700" dist="38100" dir="2700000" algn="tl" rotWithShape="0">
                    <a:schemeClr val="accent5">
                      <a:lumMod val="60000"/>
                      <a:lumOff val="40000"/>
                    </a:schemeClr>
                  </a:outerShdw>
                </a:effectLst>
                <a:hlinkClick r:id="rId3">
                  <a:extLst>
                    <a:ext uri="{A12FA001-AC4F-418D-AE19-62706E023703}">
                      <ahyp:hlinkClr xmlns:ahyp="http://schemas.microsoft.com/office/drawing/2018/hyperlinkcolor" val="tx"/>
                    </a:ext>
                  </a:extLst>
                </a:hlinkClick>
              </a:rPr>
              <a:t>https://www.moypolk.ru</a:t>
            </a:r>
            <a:r>
              <a:rPr lang="en-US" sz="2800" b="1" dirty="0">
                <a:ln w="9525">
                  <a:solidFill>
                    <a:schemeClr val="bg1"/>
                  </a:solidFill>
                  <a:prstDash val="solid"/>
                </a:ln>
                <a:solidFill>
                  <a:schemeClr val="accent5">
                    <a:lumMod val="40000"/>
                    <a:lumOff val="60000"/>
                  </a:schemeClr>
                </a:solidFill>
                <a:effectLst>
                  <a:outerShdw blurRad="12700" dist="38100" dir="2700000" algn="tl" rotWithShape="0">
                    <a:schemeClr val="accent5">
                      <a:lumMod val="60000"/>
                      <a:lumOff val="40000"/>
                    </a:schemeClr>
                  </a:outerShdw>
                </a:effectLst>
                <a:hlinkClick r:id="rId3">
                  <a:extLst>
                    <a:ext uri="{A12FA001-AC4F-418D-AE19-62706E023703}">
                      <ahyp:hlinkClr xmlns:ahyp="http://schemas.microsoft.com/office/drawing/2018/hyperlinkcolor" val="tx"/>
                    </a:ext>
                  </a:extLst>
                </a:hlinkClick>
              </a:rPr>
              <a:t>/</a:t>
            </a:r>
            <a:r>
              <a:rPr lang="ru-RU" sz="2800" b="1" dirty="0">
                <a:ln w="9525">
                  <a:solidFill>
                    <a:schemeClr val="bg1"/>
                  </a:solidFill>
                  <a:prstDash val="solid"/>
                </a:ln>
                <a:solidFill>
                  <a:schemeClr val="accent5">
                    <a:lumMod val="40000"/>
                    <a:lumOff val="60000"/>
                  </a:schemeClr>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1483411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F771C0B-0AC6-4140-890A-A5DE6E40B7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964" y="266330"/>
            <a:ext cx="5237824" cy="1908699"/>
          </a:xfrm>
          <a:prstGeom prst="rect">
            <a:avLst/>
          </a:prstGeom>
        </p:spPr>
      </p:pic>
      <p:sp>
        <p:nvSpPr>
          <p:cNvPr id="5" name="TextBox 4">
            <a:extLst>
              <a:ext uri="{FF2B5EF4-FFF2-40B4-BE49-F238E27FC236}">
                <a16:creationId xmlns:a16="http://schemas.microsoft.com/office/drawing/2014/main" id="{42593BF2-6C85-45BC-B411-187AB5CB8CA2}"/>
              </a:ext>
            </a:extLst>
          </p:cNvPr>
          <p:cNvSpPr txBox="1"/>
          <p:nvPr/>
        </p:nvSpPr>
        <p:spPr>
          <a:xfrm>
            <a:off x="5805996" y="156618"/>
            <a:ext cx="6196614" cy="206210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600" b="1" dirty="0"/>
              <a:t>Ваши истории о защитниках Отечества объединятся в масштабное полотно Победы - интерактивную мозаику, где среди миллионов вы сможете отыскать лица героев, которых мы чтим и славим за нашу мирную жизнь. Память о героях и Великой Победе - это наше патриотическое наследие, которому мы обязаны мирным небом над головой . Сохранение истории о наших героях - будущее нашей Родины.</a:t>
            </a:r>
          </a:p>
        </p:txBody>
      </p:sp>
      <p:sp>
        <p:nvSpPr>
          <p:cNvPr id="7" name="TextBox 6">
            <a:extLst>
              <a:ext uri="{FF2B5EF4-FFF2-40B4-BE49-F238E27FC236}">
                <a16:creationId xmlns:a16="http://schemas.microsoft.com/office/drawing/2014/main" id="{62403BD9-A512-4865-87D1-FDFD46A6715F}"/>
              </a:ext>
            </a:extLst>
          </p:cNvPr>
          <p:cNvSpPr txBox="1"/>
          <p:nvPr/>
        </p:nvSpPr>
        <p:spPr>
          <a:xfrm>
            <a:off x="292964" y="2370467"/>
            <a:ext cx="3240348"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b="1" dirty="0"/>
              <a:t>Памяти героев</a:t>
            </a:r>
          </a:p>
          <a:p>
            <a:pPr algn="ctr"/>
            <a:endParaRPr lang="ru-RU" b="1" dirty="0"/>
          </a:p>
          <a:p>
            <a:pPr algn="ctr"/>
            <a:r>
              <a:rPr lang="ru-RU" b="1" dirty="0"/>
              <a:t>Социальная сеть посвящается памяти героев Великой Отечественной войны. Участники сети - потомки защитников Отечества.</a:t>
            </a:r>
          </a:p>
        </p:txBody>
      </p:sp>
      <p:sp>
        <p:nvSpPr>
          <p:cNvPr id="9" name="TextBox 8">
            <a:extLst>
              <a:ext uri="{FF2B5EF4-FFF2-40B4-BE49-F238E27FC236}">
                <a16:creationId xmlns:a16="http://schemas.microsoft.com/office/drawing/2014/main" id="{8F4E38B0-30BF-45B7-AD65-2053C3820334}"/>
              </a:ext>
            </a:extLst>
          </p:cNvPr>
          <p:cNvSpPr txBox="1"/>
          <p:nvPr/>
        </p:nvSpPr>
        <p:spPr>
          <a:xfrm>
            <a:off x="3737499" y="2551837"/>
            <a:ext cx="4136993"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b="1" dirty="0"/>
              <a:t>Ход истории</a:t>
            </a:r>
          </a:p>
          <a:p>
            <a:pPr algn="ctr"/>
            <a:endParaRPr lang="ru-RU" b="1" dirty="0"/>
          </a:p>
          <a:p>
            <a:pPr algn="ctr"/>
            <a:r>
              <a:rPr lang="ru-RU" b="1" dirty="0"/>
              <a:t>Именно вам предстоит наполнить страницы историями о подвигах, мужестве, героизме и борьбе за нашу мирную жизнь.</a:t>
            </a:r>
          </a:p>
        </p:txBody>
      </p:sp>
      <p:sp>
        <p:nvSpPr>
          <p:cNvPr id="11" name="TextBox 10">
            <a:extLst>
              <a:ext uri="{FF2B5EF4-FFF2-40B4-BE49-F238E27FC236}">
                <a16:creationId xmlns:a16="http://schemas.microsoft.com/office/drawing/2014/main" id="{D8F06BF1-998E-485D-B6D4-188037E7EE45}"/>
              </a:ext>
            </a:extLst>
          </p:cNvPr>
          <p:cNvSpPr txBox="1"/>
          <p:nvPr/>
        </p:nvSpPr>
        <p:spPr>
          <a:xfrm>
            <a:off x="8176334" y="2423216"/>
            <a:ext cx="3684233"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b="1" dirty="0"/>
              <a:t>Под общими знаменами</a:t>
            </a:r>
          </a:p>
          <a:p>
            <a:pPr algn="ctr"/>
            <a:endParaRPr lang="ru-RU" b="1" dirty="0"/>
          </a:p>
          <a:p>
            <a:pPr algn="ctr"/>
            <a:r>
              <a:rPr lang="ru-RU" b="1" dirty="0"/>
              <a:t>Создавайте свои сообщества, ищите и помогайте восстановить память о героях, однополчанах и родственниках.</a:t>
            </a:r>
          </a:p>
        </p:txBody>
      </p:sp>
      <p:sp>
        <p:nvSpPr>
          <p:cNvPr id="13" name="TextBox 12">
            <a:extLst>
              <a:ext uri="{FF2B5EF4-FFF2-40B4-BE49-F238E27FC236}">
                <a16:creationId xmlns:a16="http://schemas.microsoft.com/office/drawing/2014/main" id="{8531B5BE-2A3C-4BF6-83B9-90EF7AF16164}"/>
              </a:ext>
            </a:extLst>
          </p:cNvPr>
          <p:cNvSpPr txBox="1"/>
          <p:nvPr/>
        </p:nvSpPr>
        <p:spPr>
          <a:xfrm>
            <a:off x="159798" y="4926978"/>
            <a:ext cx="11949343" cy="923330"/>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ru-RU" b="1" dirty="0"/>
              <a:t>Организация и помощь</a:t>
            </a:r>
          </a:p>
          <a:p>
            <a:pPr algn="ctr"/>
            <a:r>
              <a:rPr lang="ru-RU" b="1" dirty="0"/>
              <a:t>В социальной сети вы можете планировать и проводить мероприятия, собирать средства для помощи ветеранам, на реставрацию мемориалов и памятников.</a:t>
            </a:r>
          </a:p>
        </p:txBody>
      </p:sp>
      <p:sp>
        <p:nvSpPr>
          <p:cNvPr id="15" name="TextBox 14">
            <a:extLst>
              <a:ext uri="{FF2B5EF4-FFF2-40B4-BE49-F238E27FC236}">
                <a16:creationId xmlns:a16="http://schemas.microsoft.com/office/drawing/2014/main" id="{7D6A61CC-D773-41BF-ADA7-748259BCAD9F}"/>
              </a:ext>
            </a:extLst>
          </p:cNvPr>
          <p:cNvSpPr txBox="1"/>
          <p:nvPr/>
        </p:nvSpPr>
        <p:spPr>
          <a:xfrm>
            <a:off x="4163626" y="6045746"/>
            <a:ext cx="3941685" cy="461665"/>
          </a:xfrm>
          <a:prstGeom prst="rect">
            <a:avLst/>
          </a:prstGeom>
          <a:noFill/>
        </p:spPr>
        <p:txBody>
          <a:bodyPr wrap="square">
            <a:spAutoFit/>
          </a:bodyPr>
          <a:lstStyle/>
          <a:p>
            <a:r>
              <a:rPr lang="en-US"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3"/>
              </a:rPr>
              <a:t>https://obrazpobeda.ru/</a:t>
            </a:r>
            <a:r>
              <a:rPr lang="ru-RU" sz="2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Tree>
    <p:extLst>
      <p:ext uri="{BB962C8B-B14F-4D97-AF65-F5344CB8AC3E}">
        <p14:creationId xmlns:p14="http://schemas.microsoft.com/office/powerpoint/2010/main" val="3345233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46A436C-3412-4C5A-BB87-32CE38A3B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031" y="224161"/>
            <a:ext cx="4839119" cy="2434401"/>
          </a:xfrm>
          <a:prstGeom prst="rect">
            <a:avLst/>
          </a:prstGeom>
        </p:spPr>
      </p:pic>
      <p:pic>
        <p:nvPicPr>
          <p:cNvPr id="8" name="Рисунок 7">
            <a:extLst>
              <a:ext uri="{FF2B5EF4-FFF2-40B4-BE49-F238E27FC236}">
                <a16:creationId xmlns:a16="http://schemas.microsoft.com/office/drawing/2014/main" id="{1D0E4A4C-DF12-46F1-B8B9-B052258CF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730" y="2104008"/>
            <a:ext cx="4654420" cy="461638"/>
          </a:xfrm>
          <a:prstGeom prst="rect">
            <a:avLst/>
          </a:prstGeom>
        </p:spPr>
      </p:pic>
      <p:sp>
        <p:nvSpPr>
          <p:cNvPr id="10" name="TextBox 9">
            <a:extLst>
              <a:ext uri="{FF2B5EF4-FFF2-40B4-BE49-F238E27FC236}">
                <a16:creationId xmlns:a16="http://schemas.microsoft.com/office/drawing/2014/main" id="{5A887FEF-67C0-42A5-981D-2B37BD427CA2}"/>
              </a:ext>
            </a:extLst>
          </p:cNvPr>
          <p:cNvSpPr txBox="1"/>
          <p:nvPr/>
        </p:nvSpPr>
        <p:spPr>
          <a:xfrm>
            <a:off x="5264459" y="224161"/>
            <a:ext cx="6800294" cy="2554545"/>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algn="just"/>
            <a:r>
              <a:rPr lang="ru-RU" sz="1600" b="1" dirty="0"/>
              <a:t>Солдат.ru — российский сайт, посвящённый военной истории, преимущественно периоду Великой Отечественной войны. Большое внимание на сайте и форуме, действующем при нём, уделяется поисковой работе и увековечению памяти погибших и пропавших без вести в годы войны.</a:t>
            </a:r>
          </a:p>
          <a:p>
            <a:pPr algn="just"/>
            <a:r>
              <a:rPr lang="ru-RU" sz="1600" b="1" dirty="0"/>
              <a:t>Действует с 2000 года. Создателем и главным администратором сайта является Игорь Иванович Ивлев — директор Архангельского государственного социально-мемориального центра «Поиск» и руководитель множества поисковых экспедиций. </a:t>
            </a:r>
          </a:p>
        </p:txBody>
      </p:sp>
      <p:sp>
        <p:nvSpPr>
          <p:cNvPr id="12" name="TextBox 11">
            <a:extLst>
              <a:ext uri="{FF2B5EF4-FFF2-40B4-BE49-F238E27FC236}">
                <a16:creationId xmlns:a16="http://schemas.microsoft.com/office/drawing/2014/main" id="{06A9C791-359D-43E2-8486-7E69189D6959}"/>
              </a:ext>
            </a:extLst>
          </p:cNvPr>
          <p:cNvSpPr txBox="1"/>
          <p:nvPr/>
        </p:nvSpPr>
        <p:spPr>
          <a:xfrm>
            <a:off x="127247" y="2689334"/>
            <a:ext cx="11745157" cy="4016484"/>
          </a:xfrm>
          <a:prstGeom prst="rect">
            <a:avLst/>
          </a:prstGeom>
          <a:noFill/>
        </p:spPr>
        <p:txBody>
          <a:bodyPr wrap="square">
            <a:spAutoFit/>
          </a:bodyPr>
          <a:lstStyle/>
          <a:p>
            <a:pPr algn="just"/>
            <a:r>
              <a:rPr lang="ru-RU" sz="1500" b="1" u="sng" dirty="0">
                <a:ln>
                  <a:solidFill>
                    <a:srgbClr val="C00000"/>
                  </a:solidFill>
                </a:ln>
              </a:rPr>
              <a:t>Основные разделы сайта на начало 2011 года включали следующую информацию</a:t>
            </a:r>
            <a:r>
              <a:rPr lang="ru-RU" sz="1500" dirty="0"/>
              <a:t>: </a:t>
            </a:r>
          </a:p>
          <a:p>
            <a:pPr marL="285750" indent="-285750" algn="just">
              <a:buFont typeface="Arial" panose="020B0604020202020204" pitchFamily="34" charset="0"/>
              <a:buChar char="•"/>
            </a:pPr>
            <a:r>
              <a:rPr lang="ru-RU" sz="1500" dirty="0"/>
              <a:t>Сведения о вооружённых силах различных стран (СССР, Россия, Украина, Белоруссия, Германия): состав, символика;</a:t>
            </a:r>
          </a:p>
          <a:p>
            <a:pPr marL="285750" indent="-285750" algn="just">
              <a:buFont typeface="Arial" panose="020B0604020202020204" pitchFamily="34" charset="0"/>
              <a:buChar char="•"/>
            </a:pPr>
            <a:r>
              <a:rPr lang="ru-RU" sz="1500" dirty="0"/>
              <a:t>Военные и исторические справочники о периоде Великой Отечественной войны: командный состав РККА и РКВМФ, войсковые части и полевые почты, дислокация госпиталей, награды, административное деление, карты, содержание номеров «Военно-исторического журнала» и др.;</a:t>
            </a:r>
          </a:p>
          <a:p>
            <a:pPr marL="285750" indent="-285750" algn="just">
              <a:buFont typeface="Arial" panose="020B0604020202020204" pitchFamily="34" charset="0"/>
              <a:buChar char="•"/>
            </a:pPr>
            <a:r>
              <a:rPr lang="ru-RU" sz="1500" dirty="0"/>
              <a:t>Различные документы периода Великой Отечественной войны (приказы, сводки и пр.);</a:t>
            </a:r>
          </a:p>
          <a:p>
            <a:pPr algn="just"/>
            <a:r>
              <a:rPr lang="ru-RU" sz="1500" b="1" dirty="0">
                <a:ln>
                  <a:solidFill>
                    <a:srgbClr val="C00000"/>
                  </a:solidFill>
                </a:ln>
              </a:rPr>
              <a:t>Мемориальные материалы: </a:t>
            </a:r>
          </a:p>
          <a:p>
            <a:pPr marL="285750" indent="-285750" algn="just">
              <a:buFont typeface="Arial" panose="020B0604020202020204" pitchFamily="34" charset="0"/>
              <a:buChar char="•"/>
            </a:pPr>
            <a:r>
              <a:rPr lang="ru-RU" sz="1500" dirty="0"/>
              <a:t>списки погибших в финском плену, погибших в </a:t>
            </a:r>
            <a:r>
              <a:rPr lang="ru-RU" sz="1500" dirty="0" err="1"/>
              <a:t>Шталаге</a:t>
            </a:r>
            <a:r>
              <a:rPr lang="ru-RU" sz="1500" dirty="0"/>
              <a:t> 326, похороненных на Советском Поле Славы в </a:t>
            </a:r>
            <a:r>
              <a:rPr lang="ru-RU" sz="1500" dirty="0" err="1"/>
              <a:t>Амерсфорте</a:t>
            </a:r>
            <a:r>
              <a:rPr lang="ru-RU" sz="1500" dirty="0"/>
              <a:t>, книги памяти погибших уроженцев Архангельской области и др.;</a:t>
            </a:r>
          </a:p>
          <a:p>
            <a:pPr marL="285750" indent="-285750" algn="just">
              <a:buFont typeface="Arial" panose="020B0604020202020204" pitchFamily="34" charset="0"/>
              <a:buChar char="•"/>
            </a:pPr>
            <a:r>
              <a:rPr lang="ru-RU" sz="1500" dirty="0"/>
              <a:t>материалы по работе поисковых отрядов и по поиску сведений о погибших и пропавших без вести родственниках в архивах;</a:t>
            </a:r>
          </a:p>
          <a:p>
            <a:pPr marL="285750" indent="-285750" algn="just">
              <a:buFont typeface="Arial" panose="020B0604020202020204" pitchFamily="34" charset="0"/>
              <a:buChar char="•"/>
            </a:pPr>
            <a:r>
              <a:rPr lang="ru-RU" sz="1500" dirty="0"/>
              <a:t>подборки фотографий, аудио- и видеоматериалов по военной тематике.</a:t>
            </a:r>
          </a:p>
          <a:p>
            <a:pPr algn="just"/>
            <a:r>
              <a:rPr lang="ru-RU" sz="1500" b="1" dirty="0">
                <a:ln>
                  <a:solidFill>
                    <a:srgbClr val="C00000"/>
                  </a:solidFill>
                </a:ln>
              </a:rPr>
              <a:t>Основные разделы форума посвящены:</a:t>
            </a:r>
          </a:p>
          <a:p>
            <a:pPr marL="285750" indent="-285750" algn="just">
              <a:buFont typeface="Arial" panose="020B0604020202020204" pitchFamily="34" charset="0"/>
              <a:buChar char="•"/>
            </a:pPr>
            <a:r>
              <a:rPr lang="ru-RU" sz="1500" dirty="0"/>
              <a:t>поиску сведений о погибших и пропавших без вести участниках войн;</a:t>
            </a:r>
          </a:p>
          <a:p>
            <a:pPr marL="285750" indent="-285750" algn="just">
              <a:buFont typeface="Arial" panose="020B0604020202020204" pitchFamily="34" charset="0"/>
              <a:buChar char="•"/>
            </a:pPr>
            <a:r>
              <a:rPr lang="ru-RU" sz="1500" dirty="0"/>
              <a:t>расшифровке найденных медальонов и другим аспектам поисковой работы;</a:t>
            </a:r>
          </a:p>
          <a:p>
            <a:pPr marL="285750" indent="-285750" algn="just">
              <a:buFont typeface="Arial" panose="020B0604020202020204" pitchFamily="34" charset="0"/>
              <a:buChar char="•"/>
            </a:pPr>
            <a:r>
              <a:rPr lang="ru-RU" sz="1500" dirty="0"/>
              <a:t>истории вооружённых сил СССР и постсоветского периода;</a:t>
            </a:r>
          </a:p>
        </p:txBody>
      </p:sp>
      <p:sp>
        <p:nvSpPr>
          <p:cNvPr id="14" name="TextBox 13">
            <a:extLst>
              <a:ext uri="{FF2B5EF4-FFF2-40B4-BE49-F238E27FC236}">
                <a16:creationId xmlns:a16="http://schemas.microsoft.com/office/drawing/2014/main" id="{0E896E60-A2AD-4387-946D-93001ED5189C}"/>
              </a:ext>
            </a:extLst>
          </p:cNvPr>
          <p:cNvSpPr txBox="1"/>
          <p:nvPr/>
        </p:nvSpPr>
        <p:spPr>
          <a:xfrm>
            <a:off x="349191" y="317424"/>
            <a:ext cx="3157489" cy="36933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b="1" dirty="0">
                <a:ln w="22225">
                  <a:solidFill>
                    <a:srgbClr val="C00000"/>
                  </a:solidFill>
                  <a:prstDash val="solid"/>
                </a:ln>
                <a:solidFill>
                  <a:srgbClr val="0D2E46"/>
                </a:solidFill>
                <a:hlinkClick r:id="rId4">
                  <a:extLst>
                    <a:ext uri="{A12FA001-AC4F-418D-AE19-62706E023703}">
                      <ahyp:hlinkClr xmlns:ahyp="http://schemas.microsoft.com/office/drawing/2018/hyperlinkcolor" val="tx"/>
                    </a:ext>
                  </a:extLst>
                </a:hlinkClick>
              </a:rPr>
              <a:t>https://www.soldat.ru/</a:t>
            </a:r>
            <a:r>
              <a:rPr lang="ru-RU" b="1" dirty="0">
                <a:ln w="22225">
                  <a:solidFill>
                    <a:srgbClr val="C00000"/>
                  </a:solidFill>
                  <a:prstDash val="solid"/>
                </a:ln>
                <a:solidFill>
                  <a:schemeClr val="accent2">
                    <a:lumMod val="40000"/>
                    <a:lumOff val="60000"/>
                  </a:schemeClr>
                </a:solidFill>
              </a:rPr>
              <a:t> </a:t>
            </a:r>
          </a:p>
        </p:txBody>
      </p:sp>
    </p:spTree>
    <p:extLst>
      <p:ext uri="{BB962C8B-B14F-4D97-AF65-F5344CB8AC3E}">
        <p14:creationId xmlns:p14="http://schemas.microsoft.com/office/powerpoint/2010/main" val="2112329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79B41A1B-B703-4F3C-8030-DB66CD6B2F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7" name="TextBox 6">
            <a:extLst>
              <a:ext uri="{FF2B5EF4-FFF2-40B4-BE49-F238E27FC236}">
                <a16:creationId xmlns:a16="http://schemas.microsoft.com/office/drawing/2014/main" id="{2BC42924-1608-4997-B0D5-053BC8D0AF69}"/>
              </a:ext>
            </a:extLst>
          </p:cNvPr>
          <p:cNvSpPr txBox="1"/>
          <p:nvPr/>
        </p:nvSpPr>
        <p:spPr>
          <a:xfrm>
            <a:off x="7976587" y="66530"/>
            <a:ext cx="4554245" cy="369332"/>
          </a:xfrm>
          <a:prstGeom prst="rect">
            <a:avLst/>
          </a:prstGeom>
          <a:noFill/>
        </p:spPr>
        <p:txBody>
          <a:bodyPr wrap="square">
            <a:spAutoFit/>
          </a:bodyPr>
          <a:lstStyle/>
          <a:p>
            <a:r>
              <a:rPr lang="en-US" b="1" spc="50" dirty="0">
                <a:ln w="9525" cmpd="sng">
                  <a:solidFill>
                    <a:schemeClr val="accent1"/>
                  </a:solidFill>
                  <a:prstDash val="solid"/>
                </a:ln>
                <a:solidFill>
                  <a:srgbClr val="70AD47">
                    <a:tint val="1000"/>
                  </a:srgbClr>
                </a:solidFill>
                <a:effectLst>
                  <a:glow rad="38100">
                    <a:schemeClr val="accent1">
                      <a:alpha val="40000"/>
                    </a:schemeClr>
                  </a:glow>
                </a:effectLst>
                <a:hlinkClick r:id="rId3"/>
              </a:rPr>
              <a:t>https://historydepositarium.ru/</a:t>
            </a:r>
            <a:r>
              <a:rPr lang="ru-RU" b="1" spc="50" dirty="0">
                <a:ln w="9525" cmpd="sng">
                  <a:solidFill>
                    <a:schemeClr val="accent1"/>
                  </a:solidFill>
                  <a:prstDash val="solid"/>
                </a:ln>
                <a:solidFill>
                  <a:srgbClr val="70AD47">
                    <a:tint val="1000"/>
                  </a:srgbClr>
                </a:solidFill>
                <a:effectLst>
                  <a:glow rad="38100">
                    <a:schemeClr val="accent1">
                      <a:alpha val="40000"/>
                    </a:schemeClr>
                  </a:glow>
                </a:effectLst>
              </a:rPr>
              <a:t> </a:t>
            </a:r>
          </a:p>
        </p:txBody>
      </p:sp>
      <p:sp>
        <p:nvSpPr>
          <p:cNvPr id="9" name="TextBox 8">
            <a:extLst>
              <a:ext uri="{FF2B5EF4-FFF2-40B4-BE49-F238E27FC236}">
                <a16:creationId xmlns:a16="http://schemas.microsoft.com/office/drawing/2014/main" id="{E1F0FD03-831D-4668-B658-D2354FFE6DB2}"/>
              </a:ext>
            </a:extLst>
          </p:cNvPr>
          <p:cNvSpPr txBox="1"/>
          <p:nvPr/>
        </p:nvSpPr>
        <p:spPr>
          <a:xfrm>
            <a:off x="654728" y="251196"/>
            <a:ext cx="10859610" cy="1200329"/>
          </a:xfrm>
          <a:prstGeom prst="rect">
            <a:avLst/>
          </a:prstGeom>
          <a:noFill/>
        </p:spPr>
        <p:txBody>
          <a:bodyPr wrap="square">
            <a:spAutoFit/>
          </a:bodyPr>
          <a:lstStyle/>
          <a:p>
            <a:r>
              <a:rPr lang="ru-RU" b="1" dirty="0">
                <a:ln w="0"/>
                <a:solidFill>
                  <a:schemeClr val="accent1"/>
                </a:solidFill>
                <a:effectLst>
                  <a:outerShdw blurRad="38100" dist="25400" dir="5400000" algn="ctr" rotWithShape="0">
                    <a:srgbClr val="6E747A">
                      <a:alpha val="43000"/>
                    </a:srgbClr>
                  </a:outerShdw>
                </a:effectLst>
              </a:rPr>
              <a:t>Сохрани память семьи</a:t>
            </a:r>
          </a:p>
          <a:p>
            <a:r>
              <a:rPr lang="ru-RU" b="1" dirty="0">
                <a:ln w="0"/>
                <a:solidFill>
                  <a:schemeClr val="accent1"/>
                </a:solidFill>
                <a:effectLst>
                  <a:outerShdw blurRad="38100" dist="25400" dir="5400000" algn="ctr" rotWithShape="0">
                    <a:srgbClr val="6E747A">
                      <a:alpha val="43000"/>
                    </a:srgbClr>
                  </a:outerShdw>
                </a:effectLst>
              </a:rPr>
              <a:t>в истории Великой Победы</a:t>
            </a:r>
          </a:p>
          <a:p>
            <a:r>
              <a:rPr lang="ru-RU" b="1" dirty="0">
                <a:ln w="0"/>
                <a:solidFill>
                  <a:schemeClr val="accent1"/>
                </a:solidFill>
                <a:effectLst>
                  <a:outerShdw blurRad="38100" dist="25400" dir="5400000" algn="ctr" rotWithShape="0">
                    <a:srgbClr val="6E747A">
                      <a:alpha val="43000"/>
                    </a:srgbClr>
                  </a:outerShdw>
                </a:effectLst>
              </a:rPr>
              <a:t>Фотографии и воспоминания о людях фронтового поколения, которые в годы Великой Отечественной войны внесли свой вклад в Победу</a:t>
            </a:r>
          </a:p>
        </p:txBody>
      </p:sp>
      <p:sp>
        <p:nvSpPr>
          <p:cNvPr id="11" name="TextBox 10">
            <a:extLst>
              <a:ext uri="{FF2B5EF4-FFF2-40B4-BE49-F238E27FC236}">
                <a16:creationId xmlns:a16="http://schemas.microsoft.com/office/drawing/2014/main" id="{BEC07B13-E147-4DCF-B09F-3D6C7B1AA3F1}"/>
              </a:ext>
            </a:extLst>
          </p:cNvPr>
          <p:cNvSpPr txBox="1"/>
          <p:nvPr/>
        </p:nvSpPr>
        <p:spPr>
          <a:xfrm>
            <a:off x="53266" y="5037144"/>
            <a:ext cx="12085467" cy="1754326"/>
          </a:xfrm>
          <a:prstGeom prst="rect">
            <a:avLst/>
          </a:prstGeom>
          <a:noFill/>
        </p:spPr>
        <p:txBody>
          <a:bodyPr wrap="square">
            <a:spAutoFit/>
          </a:bodyPr>
          <a:lstStyle/>
          <a:p>
            <a:pPr algn="just"/>
            <a:r>
              <a:rPr lang="ru-RU" dirty="0">
                <a:ln w="0"/>
                <a:solidFill>
                  <a:schemeClr val="accent1"/>
                </a:solidFill>
                <a:effectLst>
                  <a:outerShdw blurRad="38100" dist="25400" dir="5400000" algn="ctr" rotWithShape="0">
                    <a:srgbClr val="6E747A">
                      <a:alpha val="43000"/>
                    </a:srgbClr>
                  </a:outerShdw>
                </a:effectLst>
              </a:rPr>
              <a:t>Всенародный исторический депозитарий – это более 150 миллионов фото и текстовых документов, более 150 миллионов судеб. В Музее Победы создана "народная экспозиция", в которой участники проекта "Лица Победы" могут найти портрет своего предка и показать его своим детям и внукам.</a:t>
            </a:r>
          </a:p>
          <a:p>
            <a:pPr algn="just"/>
            <a:r>
              <a:rPr lang="ru-RU" dirty="0">
                <a:ln w="0"/>
                <a:solidFill>
                  <a:schemeClr val="accent1"/>
                </a:solidFill>
                <a:effectLst>
                  <a:outerShdw blurRad="38100" dist="25400" dir="5400000" algn="ctr" rotWithShape="0">
                    <a:srgbClr val="6E747A">
                      <a:alpha val="43000"/>
                    </a:srgbClr>
                  </a:outerShdw>
                </a:effectLst>
              </a:rPr>
              <a:t>Проект "Лица Победы" имеет международный статус, граждане любой страны могут внести сведения о своих близких в исторический депозитарий в Музее Победы и увековечить подвиг поколения, победившего нацизм.</a:t>
            </a:r>
          </a:p>
        </p:txBody>
      </p:sp>
    </p:spTree>
    <p:extLst>
      <p:ext uri="{BB962C8B-B14F-4D97-AF65-F5344CB8AC3E}">
        <p14:creationId xmlns:p14="http://schemas.microsoft.com/office/powerpoint/2010/main" val="2467998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5F0A91-5563-4D85-BF94-833006AE4E05}"/>
              </a:ext>
            </a:extLst>
          </p:cNvPr>
          <p:cNvSpPr txBox="1"/>
          <p:nvPr/>
        </p:nvSpPr>
        <p:spPr>
          <a:xfrm>
            <a:off x="227860" y="213064"/>
            <a:ext cx="11736280" cy="4524315"/>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ru-RU" sz="3600" dirty="0"/>
              <a:t>Общее количество проведенных в учреждениях культуры муниципального образования Северский район мероприятий по военно-патриотическому направлению за  2020года составляет 828 мероприятия с общим охватом аудитории 61852 человека в режиме офлайн и 2101 публикаций с количеством просмотров 907285 в режиме онлайн.</a:t>
            </a:r>
          </a:p>
        </p:txBody>
      </p:sp>
      <p:sp>
        <p:nvSpPr>
          <p:cNvPr id="5" name="TextBox 4">
            <a:extLst>
              <a:ext uri="{FF2B5EF4-FFF2-40B4-BE49-F238E27FC236}">
                <a16:creationId xmlns:a16="http://schemas.microsoft.com/office/drawing/2014/main" id="{12E68334-9D83-4D50-90CD-47BF2FB8561A}"/>
              </a:ext>
            </a:extLst>
          </p:cNvPr>
          <p:cNvSpPr txBox="1"/>
          <p:nvPr/>
        </p:nvSpPr>
        <p:spPr>
          <a:xfrm>
            <a:off x="325514" y="5213813"/>
            <a:ext cx="11540971"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ru-RU" dirty="0"/>
              <a:t>Всего по МБУК МО СР  «РОМЦ» было проведено за 2020 год  в режиме  офлайн 10 мероприятий с обхватом зрителей 1550 человек. И в режиме онлайн 376  мероприятий с количеством  просмотром в соц. сетях  28304 человек, </a:t>
            </a:r>
          </a:p>
        </p:txBody>
      </p:sp>
    </p:spTree>
    <p:extLst>
      <p:ext uri="{BB962C8B-B14F-4D97-AF65-F5344CB8AC3E}">
        <p14:creationId xmlns:p14="http://schemas.microsoft.com/office/powerpoint/2010/main" val="32425757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E29600BB-D7F2-46DF-9749-C946DCEDA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a:ln>
            <a:noFill/>
          </a:ln>
          <a:effectLst>
            <a:softEdge rad="112500"/>
          </a:effectLst>
        </p:spPr>
      </p:pic>
    </p:spTree>
    <p:extLst>
      <p:ext uri="{BB962C8B-B14F-4D97-AF65-F5344CB8AC3E}">
        <p14:creationId xmlns:p14="http://schemas.microsoft.com/office/powerpoint/2010/main" val="3199139968"/>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615</TotalTime>
  <Words>4947</Words>
  <Application>Microsoft Office PowerPoint</Application>
  <PresentationFormat>Широкоэкранный</PresentationFormat>
  <Paragraphs>275</Paragraphs>
  <Slides>37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37</vt:i4>
      </vt:variant>
    </vt:vector>
  </HeadingPairs>
  <TitlesOfParts>
    <vt:vector size="46" baseType="lpstr">
      <vt:lpstr>Arial</vt:lpstr>
      <vt:lpstr>Arial Black</vt:lpstr>
      <vt:lpstr>Calibri</vt:lpstr>
      <vt:lpstr>Century Gothic</vt:lpstr>
      <vt:lpstr>ITCFranklinGothicW10-Bk 862339</vt:lpstr>
      <vt:lpstr>ITCFranklinGothicW10-Md 862390</vt:lpstr>
      <vt:lpstr>Times New Roman</vt:lpstr>
      <vt:lpstr>Wingdings 3</vt:lpstr>
      <vt:lpstr>Сектор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Людмила Викторовна Фоломеева</dc:creator>
  <cp:lastModifiedBy>Людмила Викторовна Фоломеева</cp:lastModifiedBy>
  <cp:revision>54</cp:revision>
  <dcterms:created xsi:type="dcterms:W3CDTF">2021-02-02T13:01:50Z</dcterms:created>
  <dcterms:modified xsi:type="dcterms:W3CDTF">2021-02-05T07:43:28Z</dcterms:modified>
</cp:coreProperties>
</file>