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6" r:id="rId4"/>
    <p:sldId id="28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96" r:id="rId14"/>
    <p:sldId id="297" r:id="rId15"/>
    <p:sldId id="289" r:id="rId16"/>
    <p:sldId id="290" r:id="rId17"/>
    <p:sldId id="291" r:id="rId18"/>
    <p:sldId id="292" r:id="rId19"/>
    <p:sldId id="288" r:id="rId20"/>
    <p:sldId id="293" r:id="rId21"/>
    <p:sldId id="294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040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109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064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686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141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102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019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805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821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872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0185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98071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6600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935437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9111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7492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506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15052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="" xmlns:a16="http://schemas.microsoft.com/office/drawing/2014/main" id="{4609862E-48F9-45AC-8D44-67A0268A79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93" y="2"/>
            <a:ext cx="9144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Snip Diagonal Corner Rectangle 6">
            <a:extLst>
              <a:ext uri="{FF2B5EF4-FFF2-40B4-BE49-F238E27FC236}">
                <a16:creationId xmlns="" xmlns:a16="http://schemas.microsoft.com/office/drawing/2014/main" id="{2D5EEA8B-2D86-4D1D-96B3-6B82903037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93" y="2"/>
            <a:ext cx="9143307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4E413E-1FA4-4118-941F-338B7A274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640" y="1700808"/>
            <a:ext cx="6198644" cy="230425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Основы  финансовой безопасности</a:t>
            </a:r>
            <a:endParaRPr lang="ru-RU" sz="4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43125D-966C-41A9-B58B-B87993CF9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96" y="443880"/>
            <a:ext cx="6198645" cy="85003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GB" cap="all" dirty="0" err="1">
                <a:solidFill>
                  <a:schemeClr val="tx1"/>
                </a:solidFill>
              </a:rPr>
              <a:t>Проект</a:t>
            </a:r>
            <a:r>
              <a:rPr lang="en-GB" cap="all" dirty="0">
                <a:solidFill>
                  <a:schemeClr val="tx1"/>
                </a:solidFill>
              </a:rPr>
              <a:t> «СОДЕЙСТВИЕ ПОВЫШЕНИЮ УРОВНЯ ФИНАНСОВОЙ ГРАМОТНОСТИ НАСЕЛЕНИЯ И РАЗВИТИЮ ФИНАНСОВОГО ОБРАЗОВАНИЯ В </a:t>
            </a:r>
            <a:r>
              <a:rPr lang="en-GB" cap="all" dirty="0" err="1">
                <a:solidFill>
                  <a:schemeClr val="tx1"/>
                </a:solidFill>
              </a:rPr>
              <a:t>рОССИЙСКОЙ</a:t>
            </a:r>
            <a:r>
              <a:rPr lang="en-GB" cap="all" dirty="0">
                <a:solidFill>
                  <a:schemeClr val="tx1"/>
                </a:solidFill>
              </a:rPr>
              <a:t> ФЕДЕРАЦИИ»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1" name="Picture 2" descr="http://krasnodar.spravka.city/public_files/company/logo/1880/logo-1271884-krasnodar.png">
            <a:extLst>
              <a:ext uri="{FF2B5EF4-FFF2-40B4-BE49-F238E27FC236}">
                <a16:creationId xmlns="" xmlns:a16="http://schemas.microsoft.com/office/drawing/2014/main" id="{21B6FAEC-E050-4E90-AFE4-FFA1644F0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8927" y="443881"/>
            <a:ext cx="2532522" cy="608855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8A1FA5E-E8CC-4379-A03F-ADAD57490B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14" y="4138972"/>
            <a:ext cx="1905000" cy="1905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912524F1-3F4F-43A2-9FE6-44B2861DE3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40" y="5143488"/>
            <a:ext cx="933948" cy="502497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="" xmlns:a16="http://schemas.microsoft.com/office/drawing/2014/main" id="{E534D479-DA3A-44FF-B37E-76B2CE74996D}"/>
              </a:ext>
            </a:extLst>
          </p:cNvPr>
          <p:cNvSpPr txBox="1">
            <a:spLocks/>
          </p:cNvSpPr>
          <p:nvPr/>
        </p:nvSpPr>
        <p:spPr>
          <a:xfrm>
            <a:off x="2195736" y="4103447"/>
            <a:ext cx="6198645" cy="850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cap="all" dirty="0" smtClean="0">
                <a:solidFill>
                  <a:schemeClr val="tx1"/>
                </a:solidFill>
              </a:rPr>
              <a:t>Интерактивный семинар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одзаголовок 2">
            <a:extLst>
              <a:ext uri="{FF2B5EF4-FFF2-40B4-BE49-F238E27FC236}">
                <a16:creationId xmlns="" xmlns:a16="http://schemas.microsoft.com/office/drawing/2014/main" id="{A5A160BD-CDEF-443B-9CF6-7B68DC98A52E}"/>
              </a:ext>
            </a:extLst>
          </p:cNvPr>
          <p:cNvSpPr txBox="1">
            <a:spLocks/>
          </p:cNvSpPr>
          <p:nvPr/>
        </p:nvSpPr>
        <p:spPr>
          <a:xfrm>
            <a:off x="21496" y="6237326"/>
            <a:ext cx="6198645" cy="850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cap="all" dirty="0">
                <a:solidFill>
                  <a:schemeClr val="tx1"/>
                </a:solidFill>
              </a:rPr>
              <a:t>КРАСНОДАР, 2019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Picture 4" descr="http://скажифинансы.рф/upload/medialibrary/60f/Logo_2.png">
            <a:extLst>
              <a:ext uri="{FF2B5EF4-FFF2-40B4-BE49-F238E27FC236}">
                <a16:creationId xmlns="" xmlns:a16="http://schemas.microsoft.com/office/drawing/2014/main" id="{42281ED1-499F-4E31-AE9C-7960DAEDF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124744"/>
            <a:ext cx="2482991" cy="1059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486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A49C589-5D05-4F17-B67E-2B62A3142056}"/>
              </a:ext>
            </a:extLst>
          </p:cNvPr>
          <p:cNvSpPr txBox="1"/>
          <p:nvPr/>
        </p:nvSpPr>
        <p:spPr>
          <a:xfrm>
            <a:off x="1403648" y="404664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Небольшой </a:t>
            </a:r>
            <a:r>
              <a:rPr lang="ru-RU" sz="3200" b="1" dirty="0" err="1" smtClean="0"/>
              <a:t>финансо-психологический</a:t>
            </a:r>
            <a:r>
              <a:rPr lang="ru-RU" sz="3200" b="1" dirty="0" smtClean="0"/>
              <a:t> тест</a:t>
            </a:r>
            <a:endParaRPr lang="ru-RU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DBE9EB6-0ACA-4DCB-BC4D-34A46ACF7523}"/>
              </a:ext>
            </a:extLst>
          </p:cNvPr>
          <p:cNvSpPr txBox="1"/>
          <p:nvPr/>
        </p:nvSpPr>
        <p:spPr>
          <a:xfrm>
            <a:off x="611560" y="1844824"/>
            <a:ext cx="74888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</a:t>
            </a:r>
            <a:r>
              <a:rPr lang="ru-RU" sz="2000" dirty="0" smtClean="0"/>
              <a:t>легко тратите деньги, это доставляет Вам удовольствие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 отказываетесь от вознаграждения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занижаете стоимость результатов своего труда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легко  даете деньги в заем и не можете отказать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не можете дать деньги в заем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Вам  хватает денег только от  зарплаты до зарплаты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Вам не хватает денег  от зарплаты до зарплаты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легко  вкладываете деньги в финансовые организации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 отказываете  себе в развлечениях и  тратах на </a:t>
            </a:r>
            <a:r>
              <a:rPr lang="ru-RU" sz="2000" dirty="0" smtClean="0"/>
              <a:t>отдых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 испытываете сильные эмоциональные чувства когда у Вас в руках крупная сумм</a:t>
            </a:r>
            <a:r>
              <a:rPr lang="ru-RU" sz="2000" dirty="0" smtClean="0"/>
              <a:t>а денег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761235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287072" cy="167146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Практически всегда любая «Финансовая пирамида» (финансовые мошенники) маскируется под добропорядочную финансовую организацию</a:t>
            </a:r>
            <a:endParaRPr lang="ru-RU" sz="2800" dirty="0"/>
          </a:p>
        </p:txBody>
      </p:sp>
      <p:pic>
        <p:nvPicPr>
          <p:cNvPr id="5" name="Рисунок 4" descr="imgpreview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204864"/>
            <a:ext cx="3888432" cy="2613536"/>
          </a:xfrm>
          <a:prstGeom prst="rect">
            <a:avLst/>
          </a:prstGeom>
        </p:spPr>
      </p:pic>
      <p:pic>
        <p:nvPicPr>
          <p:cNvPr id="6" name="Рисунок 5" descr="14040337_3c3c10f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068960"/>
            <a:ext cx="4286250" cy="3590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06E2A7C-7098-4A46-8F44-49D35833E30F}"/>
              </a:ext>
            </a:extLst>
          </p:cNvPr>
          <p:cNvSpPr/>
          <p:nvPr/>
        </p:nvSpPr>
        <p:spPr>
          <a:xfrm>
            <a:off x="251520" y="286772"/>
            <a:ext cx="864096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ru-RU" sz="3600" dirty="0" smtClean="0"/>
              <a:t>Финансовые организации</a:t>
            </a:r>
            <a:r>
              <a:rPr lang="ru-RU" sz="3600" dirty="0" smtClean="0"/>
              <a:t>:</a:t>
            </a:r>
          </a:p>
          <a:p>
            <a:pPr lvl="0" defTabSz="914400">
              <a:spcBef>
                <a:spcPct val="0"/>
              </a:spcBef>
              <a:defRPr/>
            </a:pPr>
            <a:endParaRPr lang="ru-RU" sz="3600" dirty="0" smtClean="0"/>
          </a:p>
          <a:p>
            <a:pPr lvl="0" defTabSz="914400">
              <a:spcBef>
                <a:spcPct val="0"/>
              </a:spcBef>
              <a:buFontTx/>
              <a:buChar char="-"/>
              <a:defRPr/>
            </a:pPr>
            <a:r>
              <a:rPr lang="ru-RU" sz="3200" dirty="0" smtClean="0"/>
              <a:t> </a:t>
            </a:r>
            <a:r>
              <a:rPr lang="ru-RU" sz="3000" dirty="0" smtClean="0"/>
              <a:t>банки;</a:t>
            </a:r>
          </a:p>
          <a:p>
            <a:pPr lvl="0" defTabSz="914400">
              <a:spcBef>
                <a:spcPct val="0"/>
              </a:spcBef>
              <a:defRPr/>
            </a:pPr>
            <a:r>
              <a:rPr lang="ru-RU" sz="3000" dirty="0" smtClean="0"/>
              <a:t>- биржи (фондовая, валютная);</a:t>
            </a:r>
          </a:p>
          <a:p>
            <a:pPr lvl="0" defTabSz="914400">
              <a:spcBef>
                <a:spcPct val="0"/>
              </a:spcBef>
              <a:buFontTx/>
              <a:buChar char="-"/>
              <a:defRPr/>
            </a:pPr>
            <a:r>
              <a:rPr lang="ru-RU" sz="3000" dirty="0" smtClean="0"/>
              <a:t> страховые организации;</a:t>
            </a:r>
          </a:p>
          <a:p>
            <a:pPr lvl="0" defTabSz="914400">
              <a:spcBef>
                <a:spcPct val="0"/>
              </a:spcBef>
              <a:buFontTx/>
              <a:buChar char="-"/>
              <a:defRPr/>
            </a:pPr>
            <a:r>
              <a:rPr lang="ru-RU" sz="3000" dirty="0" smtClean="0"/>
              <a:t> негосударственные пенсионные фонды;</a:t>
            </a:r>
          </a:p>
          <a:p>
            <a:pPr lvl="0" defTabSz="914400">
              <a:spcBef>
                <a:spcPct val="0"/>
              </a:spcBef>
              <a:buFontTx/>
              <a:buChar char="-"/>
              <a:defRPr/>
            </a:pPr>
            <a:r>
              <a:rPr lang="ru-RU" sz="3000" dirty="0" smtClean="0"/>
              <a:t> </a:t>
            </a:r>
            <a:r>
              <a:rPr lang="ru-RU" sz="3000" dirty="0" smtClean="0"/>
              <a:t>кредитные потребительские кооперативы;</a:t>
            </a:r>
          </a:p>
          <a:p>
            <a:pPr lvl="0" defTabSz="914400">
              <a:spcBef>
                <a:spcPct val="0"/>
              </a:spcBef>
              <a:buFontTx/>
              <a:buChar char="-"/>
              <a:defRPr/>
            </a:pPr>
            <a:r>
              <a:rPr lang="ru-RU" sz="3000" dirty="0" smtClean="0"/>
              <a:t> </a:t>
            </a:r>
            <a:r>
              <a:rPr lang="ru-RU" sz="3000" dirty="0" err="1" smtClean="0"/>
              <a:t>микрофинансовые</a:t>
            </a:r>
            <a:r>
              <a:rPr lang="ru-RU" sz="3000" dirty="0" smtClean="0"/>
              <a:t> организации</a:t>
            </a:r>
            <a:r>
              <a:rPr lang="ru-RU" sz="3000" dirty="0" smtClean="0"/>
              <a:t>; </a:t>
            </a:r>
          </a:p>
          <a:p>
            <a:pPr lvl="0" defTabSz="914400">
              <a:spcBef>
                <a:spcPct val="0"/>
              </a:spcBef>
              <a:defRPr/>
            </a:pPr>
            <a:endParaRPr lang="ru-RU" sz="3000" dirty="0" smtClean="0"/>
          </a:p>
          <a:p>
            <a:pPr lvl="0" defTabSz="914400">
              <a:spcBef>
                <a:spcPct val="0"/>
              </a:spcBef>
              <a:buFontTx/>
              <a:buChar char="-"/>
              <a:defRPr/>
            </a:pPr>
            <a:endParaRPr lang="ru-RU" sz="3000" dirty="0" smtClean="0"/>
          </a:p>
          <a:p>
            <a:pPr lvl="0" defTabSz="914400">
              <a:spcBef>
                <a:spcPct val="0"/>
              </a:spcBef>
              <a:defRPr/>
            </a:pPr>
            <a:endParaRPr lang="ru-RU" sz="3200" dirty="0"/>
          </a:p>
        </p:txBody>
      </p:sp>
      <p:pic>
        <p:nvPicPr>
          <p:cNvPr id="4" name="Рисунок 3" descr="evolution-finance-520x2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4449574"/>
            <a:ext cx="4498214" cy="211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0289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lnrub.ru/wp-content/uploads/2015/04/ban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509120"/>
            <a:ext cx="2592288" cy="2073831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33400" y="332657"/>
            <a:ext cx="6774904" cy="7200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+mn-lt"/>
                <a:ea typeface="+mn-ea"/>
                <a:cs typeface="+mn-cs"/>
              </a:rPr>
              <a:t>Что такое Банк?</a:t>
            </a:r>
            <a:endParaRPr lang="ru-RU" sz="3200" b="1" dirty="0">
              <a:latin typeface="+mn-lt"/>
              <a:ea typeface="+mn-ea"/>
              <a:cs typeface="+mn-cs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33400" y="1340768"/>
            <a:ext cx="8143056" cy="367240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500" dirty="0" smtClean="0">
                <a:solidFill>
                  <a:schemeClr val="tx1"/>
                </a:solidFill>
              </a:rPr>
              <a:t>Банк — это коммерческое юридическое лицо, которое создано в целях извлечения прибыли.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2300" dirty="0" smtClean="0">
              <a:solidFill>
                <a:schemeClr val="tx1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 smtClean="0">
                <a:solidFill>
                  <a:schemeClr val="tx1"/>
                </a:solidFill>
              </a:rPr>
              <a:t>- </a:t>
            </a:r>
            <a:r>
              <a:rPr lang="ru-RU" sz="2600" dirty="0" smtClean="0">
                <a:solidFill>
                  <a:schemeClr val="tx1"/>
                </a:solidFill>
              </a:rPr>
              <a:t>имеет право осуществлять банковские операции,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</a:rPr>
              <a:t> имеет </a:t>
            </a:r>
            <a:r>
              <a:rPr lang="ru-RU" sz="2600" i="1" dirty="0" smtClean="0">
                <a:solidFill>
                  <a:schemeClr val="tx1"/>
                </a:solidFill>
              </a:rPr>
              <a:t>исключительное</a:t>
            </a:r>
            <a:r>
              <a:rPr lang="ru-RU" sz="2600" dirty="0" smtClean="0">
                <a:solidFill>
                  <a:schemeClr val="tx1"/>
                </a:solidFill>
              </a:rPr>
              <a:t> право на привлечение денежных средств юридических и физических лиц с целью их последующего размещения от своего имени, 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600" dirty="0" smtClean="0">
                <a:solidFill>
                  <a:schemeClr val="tx1"/>
                </a:solidFill>
              </a:rPr>
              <a:t> имеет право на открытие и ведение банковских счетов юридических и физических лиц,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schemeClr val="tx1"/>
                </a:solidFill>
              </a:rPr>
              <a:t>- действует на основании     специального разрешения (лицензии) полномочных государственных органов,</a:t>
            </a: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schemeClr val="tx1"/>
                </a:solidFill>
              </a:rPr>
              <a:t>- не имеет права осуществлять производственную, торговую и страховую деятельность.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 smtClean="0"/>
              <a:t> 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251520" y="5127355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Федеральный закон от 02.12.1990 N 395-1 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"О банках и банковской деятельности" 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1865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D:\ФИНАНСОВАЯ ГРАМОТНОСТЬ\ФРП\Материалы к выступлениям\167_bankrotstvo-banka-do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3340" y="2348880"/>
            <a:ext cx="4439111" cy="29653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58772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Федеральный закон от 23.12.2003 N 177-ФЗ "О страховании вкладов в банках Российской Федерации"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04664"/>
            <a:ext cx="37444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2800" dirty="0" smtClean="0">
                <a:solidFill>
                  <a:srgbClr val="7030A0"/>
                </a:solidFill>
              </a:rPr>
              <a:t>Максимальная сумма возмещения составляет 1,4 миллиона рублей. </a:t>
            </a:r>
          </a:p>
          <a:p>
            <a:endParaRPr lang="ru-RU" dirty="0" smtClean="0"/>
          </a:p>
          <a:p>
            <a:r>
              <a:rPr lang="ru-RU" dirty="0" smtClean="0"/>
              <a:t>Вкладчик, сумма депозита которого составляет меньше этого значения, получит свои деньги в полном объеме. Если же сумма сбережений превышает установленное законом ограничение, компенсируется только 1,4 миллиона руб.</a:t>
            </a:r>
            <a:endParaRPr lang="ru-RU" dirty="0"/>
          </a:p>
        </p:txBody>
      </p:sp>
      <p:pic>
        <p:nvPicPr>
          <p:cNvPr id="2050" name="Picture 2" descr="http://znatokdeneg.ru/wp-content/uploads/2016/10/reestr-bankov-uchastnikov-sistemy-obyazatelnogo-strahovaniya-vkladov.1jpg-e1476630655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6632"/>
            <a:ext cx="3424315" cy="19261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881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https://pravdoryb.info/upload/editor/image/traid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6" name="AutoShape 4" descr="https://pravdoryb.info/upload/editor/image/traid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8" name="AutoShape 6" descr="https://pravdoryb.info/upload/editor/image/traid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80526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Федеральный закон "О рынке ценных бумаг" от 22.04.1996 N 39-ФЗ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8864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/>
              <a:t>Что такое биржа?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98072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/>
              <a:t>Би́ржа</a:t>
            </a:r>
            <a:r>
              <a:rPr lang="ru-RU" sz="2400" dirty="0" smtClean="0"/>
              <a:t>  — юридическое лицо, обеспечивающее регулярное функционирование организованного рынка биржевых товаров, валют, ценных бумаг и производных финансовых инструментов.</a:t>
            </a:r>
            <a:endParaRPr lang="ru-RU" sz="2400" dirty="0"/>
          </a:p>
        </p:txBody>
      </p:sp>
      <p:sp>
        <p:nvSpPr>
          <p:cNvPr id="28680" name="AutoShape 8" descr="&amp;Rcy;&amp;acy;&amp;tcy;&amp;ucy;&amp;shcy;&amp;acy; &amp;Bcy;&amp;rcy;&amp;yucy;&amp;gcy;&amp;gcy;&amp;iecy; (&amp;Bcy;&amp;iecy;&amp;lcy;&amp;softcy;&amp;gcy;&amp;icy;&amp;yacy;)"/>
          <p:cNvSpPr>
            <a:spLocks noChangeAspect="1" noChangeArrowheads="1"/>
          </p:cNvSpPr>
          <p:nvPr/>
        </p:nvSpPr>
        <p:spPr bwMode="auto">
          <a:xfrm>
            <a:off x="155575" y="-1919288"/>
            <a:ext cx="7820025" cy="4000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carousel-slide-1-2_fs-1-1900x700_c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708920"/>
            <a:ext cx="8136904" cy="29978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215064" cy="735359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Биржевые  услуги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611560" y="1268760"/>
            <a:ext cx="8064896" cy="1584176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sz="2400" b="1" dirty="0" smtClean="0">
                <a:solidFill>
                  <a:schemeClr val="tx1"/>
                </a:solidFill>
              </a:rPr>
              <a:t>Брокерские услуги</a:t>
            </a:r>
            <a:r>
              <a:rPr lang="ru-RU" sz="2400" dirty="0" smtClean="0">
                <a:solidFill>
                  <a:schemeClr val="tx1"/>
                </a:solidFill>
              </a:rPr>
              <a:t> — покупка или продажа ценных бумаг по поручениям клиентов. Для предоставления таких услуг участнику рынка необходима лицензия на осуществление брокерской деятельности.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3573016"/>
            <a:ext cx="2664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Доверительное управление</a:t>
            </a:r>
            <a:r>
              <a:rPr lang="ru-RU" sz="2400" dirty="0" smtClean="0"/>
              <a:t> — </a:t>
            </a:r>
            <a:r>
              <a:rPr lang="ru-RU" sz="2400" dirty="0" err="1" smtClean="0"/>
              <a:t>управление</a:t>
            </a:r>
            <a:r>
              <a:rPr lang="ru-RU" sz="2400" dirty="0" smtClean="0"/>
              <a:t> денежными средствами и имуществом. </a:t>
            </a:r>
            <a:endParaRPr lang="ru-RU" sz="2400" dirty="0"/>
          </a:p>
        </p:txBody>
      </p:sp>
      <p:pic>
        <p:nvPicPr>
          <p:cNvPr id="7" name="Рисунок 6" descr="bitcom-slide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3501008"/>
            <a:ext cx="4645650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143056" cy="159945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Игра на бирже без специальных знаний и ясной стратегии подобен игре в рулетку</a:t>
            </a:r>
            <a:endParaRPr lang="ru-RU" sz="3200" dirty="0"/>
          </a:p>
        </p:txBody>
      </p:sp>
      <p:pic>
        <p:nvPicPr>
          <p:cNvPr id="1026" name="Picture 2" descr="J:\Материалы к выступлениям\7adf9b2e5b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276872"/>
            <a:ext cx="6125740" cy="40647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15064" cy="116740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Что такое кредитный потребительский кооператив?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1556792"/>
            <a:ext cx="8431088" cy="446449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Кредитный потребительский кооператив (кредитный союз или кооперативный банк) — </a:t>
            </a:r>
            <a:r>
              <a:rPr lang="ru-RU" sz="2400" dirty="0" smtClean="0">
                <a:solidFill>
                  <a:schemeClr val="tx1"/>
                </a:solidFill>
              </a:rPr>
              <a:t>некоммерческая финансовая организация, специализирующаяся на финансовой взаимопомощи путём предоставления ссудо-сберегательных услуг своим членам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237312"/>
            <a:ext cx="8604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Федеральный закон "О кредитной кооперации" от 18.07.2009 N 190-ФЗ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" name="Рисунок 9" descr="1500624565-3108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957314"/>
            <a:ext cx="4395217" cy="21554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610600" cy="122413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Услуги Кредитного потребительского кооператива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2132856"/>
            <a:ext cx="3462536" cy="3912510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объединение паев и привлечение денежных средств членов кредитного кооператива (пайщиков) и иных денежных средств;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- предоставление займов членам кредитного кооператива (пайщикам) для удовлетворения их финансовых потребностей.</a:t>
            </a:r>
          </a:p>
        </p:txBody>
      </p:sp>
      <p:pic>
        <p:nvPicPr>
          <p:cNvPr id="6" name="Рисунок 5" descr="kooperativ-kredit-300x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2060848"/>
            <a:ext cx="5148064" cy="41764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107504" y="6350168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Картинка неправильная –  по сути это незаконная банковская деятельность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7999040" cy="807368"/>
          </a:xfrm>
        </p:spPr>
        <p:txBody>
          <a:bodyPr>
            <a:normAutofit/>
          </a:bodyPr>
          <a:lstStyle/>
          <a:p>
            <a:r>
              <a:rPr lang="ru-RU" dirty="0" smtClean="0"/>
              <a:t>Обратите внимание !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1484784"/>
            <a:ext cx="4954250" cy="511256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ГК РФ Статья 123.3. Обязанность членов потребительского кооператива по внесению дополнительных взносов</a:t>
            </a:r>
          </a:p>
          <a:p>
            <a:r>
              <a:rPr lang="ru-RU" b="1" dirty="0" smtClean="0"/>
              <a:t> 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1. В течение трех месяцев после утверждения ежегодного баланса члены потребительского кооператива обязаны покрыть образовавшиеся убытки путем внесения дополнительных взносов. В случае невыполнения этой обязанности кооператив может быть ликвидирован в судебном порядке по требованию кредиторов.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2. Члены потребительского кооператива солидарно несут субсидиарную ответственность по его обязательствам в пределах невнесенной части дополнительного взноса каждого из членов кооператива.</a:t>
            </a:r>
          </a:p>
          <a:p>
            <a:endParaRPr lang="ru-RU" dirty="0"/>
          </a:p>
        </p:txBody>
      </p:sp>
      <p:pic>
        <p:nvPicPr>
          <p:cNvPr id="6" name="Рисунок 5" descr="Payschi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060848"/>
            <a:ext cx="3658614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359080" cy="87937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+mn-lt"/>
                <a:ea typeface="+mn-ea"/>
                <a:cs typeface="+mn-cs"/>
              </a:rPr>
              <a:t>Что такое Негосударственный пенсионный фонд (НПФ)?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4470648" cy="48486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b="1" dirty="0" smtClean="0">
                <a:solidFill>
                  <a:schemeClr val="tx1"/>
                </a:solidFill>
              </a:rPr>
              <a:t>Негосударственный пенсионный фонд  </a:t>
            </a:r>
            <a:r>
              <a:rPr lang="ru-RU" dirty="0" smtClean="0">
                <a:solidFill>
                  <a:schemeClr val="tx1"/>
                </a:solidFill>
              </a:rPr>
              <a:t>- организация, исключительной деятельностью которой является негосударственное пенсионное обеспечение.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tx1"/>
                </a:solidFill>
              </a:rPr>
              <a:t>Деятельность осуществляется фондом на основании лицензии на осуществление деятельности по пенсионному обеспечению и пенсионному страхованию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566124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dirty="0" smtClean="0">
                <a:solidFill>
                  <a:srgbClr val="FFFF00"/>
                </a:solidFill>
              </a:rPr>
              <a:t>Федеральный закон от 07.05.1998 N 75-ФЗ  "О негосударственных пенсионных фондах"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" name="Рисунок 7" descr="pensiya_ch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700808"/>
            <a:ext cx="3995936" cy="34563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215064" cy="1167407"/>
          </a:xfrm>
        </p:spPr>
        <p:txBody>
          <a:bodyPr>
            <a:noAutofit/>
          </a:bodyPr>
          <a:lstStyle/>
          <a:p>
            <a:r>
              <a:rPr lang="ru-RU" sz="3200" dirty="0" smtClean="0"/>
              <a:t>Услуги Негосударственных пенсионных фондов (НПФ)  </a:t>
            </a:r>
            <a:endParaRPr lang="ru-RU" sz="32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33400" y="1844824"/>
            <a:ext cx="3678560" cy="44644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- формирование негосударственных (дополнительных) пенсий 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формирование досрочного негосударственного пенсионного обеспечения;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обязательное пенсионное страхование (управление накопительной частью трудовых пенсий граждан)</a:t>
            </a:r>
            <a:endParaRPr lang="ru-RU" dirty="0"/>
          </a:p>
        </p:txBody>
      </p:sp>
      <p:pic>
        <p:nvPicPr>
          <p:cNvPr id="7" name="Рисунок 6" descr="78660_8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132856"/>
            <a:ext cx="4818868" cy="34394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79512" y="836712"/>
            <a:ext cx="8712968" cy="2304256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Что такое страхование ?</a:t>
            </a: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Страхование </a:t>
            </a:r>
            <a:r>
              <a:rPr lang="ru-RU" sz="1800" dirty="0" smtClean="0"/>
              <a:t>— отношения между страхователем </a:t>
            </a:r>
            <a:br>
              <a:rPr lang="ru-RU" sz="1800" dirty="0" smtClean="0"/>
            </a:br>
            <a:r>
              <a:rPr lang="ru-RU" sz="1800" dirty="0" smtClean="0"/>
              <a:t>и страховщиком) по защите имущественных интересов физических и юридических лиц (страхователей) при наступлении определённых событий (страховых случаев) за счёт денежных фондов (страховых фондов), формируемых из уплачиваемых ими страховых взносов (страховой премии).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Закон РФ от 27.11.1992 N 4015-1 "Об организации страхового дела в Российской Федерации</a:t>
            </a:r>
            <a:r>
              <a:rPr lang="en-US" sz="1600" b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”</a:t>
            </a:r>
            <a:endParaRPr lang="ru-RU" sz="1600" b="1" dirty="0"/>
          </a:p>
        </p:txBody>
      </p:sp>
      <p:pic>
        <p:nvPicPr>
          <p:cNvPr id="7" name="Рисунок 6" descr="burning-hous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56992"/>
            <a:ext cx="3816424" cy="3340220"/>
          </a:xfrm>
          <a:prstGeom prst="rect">
            <a:avLst/>
          </a:prstGeom>
        </p:spPr>
      </p:pic>
      <p:pic>
        <p:nvPicPr>
          <p:cNvPr id="6" name="Рисунок 5" descr="потоп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356992"/>
            <a:ext cx="4140460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287072" cy="5913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СТРАХОВЫЕ УСЛУГИ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424936" cy="1913466"/>
          </a:xfrm>
        </p:spPr>
        <p:txBody>
          <a:bodyPr>
            <a:normAutofit fontScale="25000" lnSpcReduction="20000"/>
          </a:bodyPr>
          <a:lstStyle/>
          <a:p>
            <a:r>
              <a:rPr lang="ru-RU" sz="12800" dirty="0" smtClean="0">
                <a:solidFill>
                  <a:schemeClr val="tx1"/>
                </a:solidFill>
              </a:rPr>
              <a:t>Виды страхования:</a:t>
            </a:r>
          </a:p>
          <a:p>
            <a:endParaRPr lang="ru-RU" sz="7200" dirty="0" smtClean="0">
              <a:solidFill>
                <a:schemeClr val="tx1"/>
              </a:solidFill>
            </a:endParaRPr>
          </a:p>
          <a:p>
            <a:r>
              <a:rPr lang="ru-RU" sz="7200" dirty="0" smtClean="0">
                <a:solidFill>
                  <a:schemeClr val="tx1"/>
                </a:solidFill>
              </a:rPr>
              <a:t>-  </a:t>
            </a:r>
            <a:r>
              <a:rPr lang="ru-RU" sz="7200" b="1" dirty="0" smtClean="0">
                <a:solidFill>
                  <a:schemeClr val="tx1"/>
                </a:solidFill>
              </a:rPr>
              <a:t>обязательное страхование:</a:t>
            </a:r>
          </a:p>
          <a:p>
            <a:r>
              <a:rPr lang="ru-RU" sz="7200" dirty="0" smtClean="0">
                <a:solidFill>
                  <a:schemeClr val="tx1"/>
                </a:solidFill>
              </a:rPr>
              <a:t>ОМС – обязательное медицинское страхование</a:t>
            </a:r>
          </a:p>
          <a:p>
            <a:r>
              <a:rPr lang="ru-RU" sz="7200" dirty="0" smtClean="0">
                <a:solidFill>
                  <a:schemeClr val="tx1"/>
                </a:solidFill>
              </a:rPr>
              <a:t>ОСАГО  - страхование гражданской ответственности</a:t>
            </a:r>
          </a:p>
          <a:p>
            <a:pPr marL="0" lvl="1" algn="l"/>
            <a:r>
              <a:rPr lang="ru-RU" sz="7200" dirty="0" smtClean="0">
                <a:solidFill>
                  <a:schemeClr val="tx1"/>
                </a:solidFill>
              </a:rPr>
              <a:t>владельцев транспортных средств </a:t>
            </a:r>
          </a:p>
          <a:p>
            <a:pPr marL="0" lvl="1" algn="l"/>
            <a:r>
              <a:rPr lang="ru-RU" sz="7200" dirty="0" smtClean="0">
                <a:solidFill>
                  <a:schemeClr val="tx1"/>
                </a:solidFill>
              </a:rPr>
              <a:t>ОПС – обязательное пенсионное страхование</a:t>
            </a:r>
          </a:p>
          <a:p>
            <a:pPr>
              <a:buFontTx/>
              <a:buChar char="-"/>
            </a:pPr>
            <a:endParaRPr lang="ru-RU" sz="7200" dirty="0" smtClean="0">
              <a:solidFill>
                <a:schemeClr val="tx1"/>
              </a:solidFill>
            </a:endParaRPr>
          </a:p>
          <a:p>
            <a:r>
              <a:rPr lang="ru-RU" sz="7200" dirty="0" smtClean="0">
                <a:solidFill>
                  <a:schemeClr val="tx1"/>
                </a:solidFill>
              </a:rPr>
              <a:t>- </a:t>
            </a:r>
            <a:r>
              <a:rPr lang="ru-RU" sz="7200" b="1" dirty="0" smtClean="0">
                <a:solidFill>
                  <a:schemeClr val="tx1"/>
                </a:solidFill>
              </a:rPr>
              <a:t>добровольное страхование:</a:t>
            </a:r>
          </a:p>
          <a:p>
            <a:r>
              <a:rPr lang="ru-RU" sz="7200" dirty="0" smtClean="0">
                <a:solidFill>
                  <a:schemeClr val="tx1"/>
                </a:solidFill>
              </a:rPr>
              <a:t>страхование жизни</a:t>
            </a:r>
          </a:p>
          <a:p>
            <a:pPr marL="0" lvl="1" algn="l"/>
            <a:r>
              <a:rPr lang="ru-RU" sz="7200" dirty="0" smtClean="0">
                <a:solidFill>
                  <a:schemeClr val="tx1"/>
                </a:solidFill>
              </a:rPr>
              <a:t>личное страхование (кроме страхования жизни)</a:t>
            </a:r>
          </a:p>
          <a:p>
            <a:pPr marL="0" lvl="1" algn="l"/>
            <a:r>
              <a:rPr lang="ru-RU" sz="7200" dirty="0" smtClean="0">
                <a:solidFill>
                  <a:schemeClr val="tx1"/>
                </a:solidFill>
              </a:rPr>
              <a:t>имущественное страхование</a:t>
            </a:r>
          </a:p>
          <a:p>
            <a:pPr marL="0" lvl="2" algn="l"/>
            <a:r>
              <a:rPr lang="ru-RU" sz="7200" dirty="0" smtClean="0">
                <a:solidFill>
                  <a:schemeClr val="tx1"/>
                </a:solidFill>
              </a:rPr>
              <a:t>страхование гражданской ответственности</a:t>
            </a:r>
          </a:p>
          <a:p>
            <a:endParaRPr lang="ru-RU" cap="all" dirty="0" smtClean="0">
              <a:ln w="3175" cmpd="sng">
                <a:noFill/>
              </a:ln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 descr="Strahovoj-polis-OSAGO-bolshe-ne-nuzhen_c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429000"/>
            <a:ext cx="3048982" cy="32699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908720"/>
            <a:ext cx="3600400" cy="4104456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/>
              <a:t>микрофинансовая</a:t>
            </a:r>
            <a:r>
              <a:rPr lang="ru-RU" sz="2000" b="1" dirty="0" smtClean="0"/>
              <a:t> организация </a:t>
            </a:r>
            <a:r>
              <a:rPr lang="ru-RU" sz="2000" dirty="0" smtClean="0"/>
              <a:t>- </a:t>
            </a:r>
            <a:r>
              <a:rPr lang="ru-RU" sz="2000" cap="none" dirty="0" smtClean="0"/>
              <a:t>юридическое лицо, которое осуществляет </a:t>
            </a:r>
            <a:r>
              <a:rPr lang="ru-RU" sz="2000" cap="none" dirty="0" err="1" smtClean="0"/>
              <a:t>микрофинансовую</a:t>
            </a:r>
            <a:r>
              <a:rPr lang="ru-RU" sz="2000" cap="none" dirty="0" smtClean="0"/>
              <a:t> деятельность и сведения о котором внесены в государственный реестр </a:t>
            </a:r>
            <a:r>
              <a:rPr lang="ru-RU" sz="2000" cap="none" dirty="0" err="1" smtClean="0"/>
              <a:t>микрофинансовых</a:t>
            </a:r>
            <a:r>
              <a:rPr lang="ru-RU" sz="2000" cap="none" dirty="0" smtClean="0"/>
              <a:t> организаций в порядке, предусмотренном настоящим федеральным законом.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9552" y="5733256"/>
            <a:ext cx="8431088" cy="80926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00"/>
                </a:solidFill>
              </a:rPr>
              <a:t>Федеральный закон "О </a:t>
            </a:r>
            <a:r>
              <a:rPr lang="ru-RU" sz="1800" b="1" dirty="0" err="1" smtClean="0">
                <a:solidFill>
                  <a:srgbClr val="FFFF00"/>
                </a:solidFill>
              </a:rPr>
              <a:t>микрофинансовой</a:t>
            </a:r>
            <a:r>
              <a:rPr lang="ru-RU" sz="1800" b="1" dirty="0" smtClean="0">
                <a:solidFill>
                  <a:srgbClr val="FFFF00"/>
                </a:solidFill>
              </a:rPr>
              <a:t> деятельности и </a:t>
            </a:r>
            <a:r>
              <a:rPr lang="ru-RU" sz="1800" b="1" dirty="0" err="1" smtClean="0">
                <a:solidFill>
                  <a:srgbClr val="FFFF00"/>
                </a:solidFill>
              </a:rPr>
              <a:t>микрофинансовых</a:t>
            </a:r>
            <a:r>
              <a:rPr lang="ru-RU" sz="1800" b="1" dirty="0" smtClean="0">
                <a:solidFill>
                  <a:srgbClr val="FFFF00"/>
                </a:solidFill>
              </a:rPr>
              <a:t> организациях" от 02.07.2010 N 151-ФЗ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60648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Что такое </a:t>
            </a:r>
            <a:r>
              <a:rPr lang="ru-RU" sz="2800" b="1" dirty="0" err="1" smtClean="0"/>
              <a:t>микрофинансовая</a:t>
            </a:r>
            <a:r>
              <a:rPr lang="ru-RU" sz="2800" b="1" dirty="0" smtClean="0"/>
              <a:t> организация?</a:t>
            </a:r>
            <a:endParaRPr lang="ru-RU" sz="2800" b="1" dirty="0"/>
          </a:p>
        </p:txBody>
      </p:sp>
      <p:pic>
        <p:nvPicPr>
          <p:cNvPr id="8" name="Рисунок 7" descr="top-mf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1423556"/>
            <a:ext cx="5148064" cy="30135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23528" y="4797152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Микрофинансовые</a:t>
            </a:r>
            <a:r>
              <a:rPr lang="ru-RU" dirty="0" smtClean="0"/>
              <a:t> организации могут осуществлять свою деятельность в виде </a:t>
            </a:r>
            <a:r>
              <a:rPr lang="ru-RU" dirty="0" err="1" smtClean="0"/>
              <a:t>микрофинансовой</a:t>
            </a:r>
            <a:r>
              <a:rPr lang="ru-RU" dirty="0" smtClean="0"/>
              <a:t> компании или </a:t>
            </a:r>
            <a:r>
              <a:rPr lang="ru-RU" dirty="0" err="1" smtClean="0"/>
              <a:t>микрокредитной</a:t>
            </a:r>
            <a:r>
              <a:rPr lang="ru-RU" dirty="0" smtClean="0"/>
              <a:t> компании;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575104" cy="1167408"/>
          </a:xfrm>
        </p:spPr>
        <p:txBody>
          <a:bodyPr>
            <a:noAutofit/>
          </a:bodyPr>
          <a:lstStyle/>
          <a:p>
            <a:r>
              <a:rPr lang="ru-RU" sz="3600" dirty="0" smtClean="0"/>
              <a:t>Услуги </a:t>
            </a:r>
            <a:r>
              <a:rPr lang="ru-RU" sz="3600" dirty="0" err="1" smtClean="0"/>
              <a:t>микрофинансовых</a:t>
            </a:r>
            <a:r>
              <a:rPr lang="ru-RU" sz="3600" dirty="0" smtClean="0"/>
              <a:t> организаций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4536504" cy="496855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Микрофинансовая</a:t>
            </a:r>
            <a:r>
              <a:rPr lang="ru-RU" dirty="0" smtClean="0">
                <a:solidFill>
                  <a:schemeClr val="tx1"/>
                </a:solidFill>
              </a:rPr>
              <a:t> компания: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привлечение денежных средств физических лиц, в том числе индивидуальных предпринимателей, если сумма займа превышает 1,5 миллиона рублей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- выдача займов физическому лицу до 1 миллиона рублей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Микрокредитная</a:t>
            </a:r>
            <a:r>
              <a:rPr lang="ru-RU" dirty="0" smtClean="0">
                <a:solidFill>
                  <a:schemeClr val="tx1"/>
                </a:solidFill>
              </a:rPr>
              <a:t> компания: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привлечение денежных средств физических лиц, в том числе индивидуальных предпринимателей, только учредителей.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выдача займов физическому лицу до 500 тысяч рублей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bystrye-zajmy_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340768"/>
            <a:ext cx="4680520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359080" cy="138343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Центральный банк сформулировал «признаки финансовых пирамид».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type="subTitle" idx="1"/>
          </p:nvPr>
        </p:nvSpPr>
        <p:spPr>
          <a:xfrm>
            <a:off x="179512" y="1196752"/>
            <a:ext cx="8784976" cy="3384376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выплата денежных средств участникам из денежных средств, внесённых другими вкладчиками;</a:t>
            </a:r>
          </a:p>
          <a:p>
            <a:pPr lvl="0"/>
            <a:r>
              <a:rPr lang="ru-RU" sz="1600" dirty="0" smtClean="0">
                <a:solidFill>
                  <a:schemeClr val="tx1"/>
                </a:solidFill>
              </a:rPr>
              <a:t>отсутствие лицензии ФСФР России (ФКЦБ России) или Банка России на осуществление деятельности по привлечению денежных средств;</a:t>
            </a:r>
          </a:p>
          <a:p>
            <a:pPr lvl="0"/>
            <a:r>
              <a:rPr lang="ru-RU" sz="1600" dirty="0" smtClean="0">
                <a:solidFill>
                  <a:schemeClr val="tx1"/>
                </a:solidFill>
              </a:rPr>
              <a:t>обещание высокой доходности, в несколько раз превышающей рыночный уровень;</a:t>
            </a:r>
          </a:p>
          <a:p>
            <a:pPr lvl="0"/>
            <a:r>
              <a:rPr lang="ru-RU" sz="1600" dirty="0" smtClean="0">
                <a:solidFill>
                  <a:schemeClr val="tx1"/>
                </a:solidFill>
              </a:rPr>
              <a:t>гарантирование доходности (что запрещено на рынке ценных бумаг);</a:t>
            </a:r>
          </a:p>
          <a:p>
            <a:pPr lvl="0"/>
            <a:r>
              <a:rPr lang="ru-RU" sz="1600" dirty="0" smtClean="0">
                <a:solidFill>
                  <a:schemeClr val="tx1"/>
                </a:solidFill>
              </a:rPr>
              <a:t>массированная реклама в СМИ, </a:t>
            </a:r>
            <a:r>
              <a:rPr lang="ru-RU" sz="1600" dirty="0" smtClean="0">
                <a:solidFill>
                  <a:schemeClr val="tx1"/>
                </a:solidFill>
              </a:rPr>
              <a:t>интернете </a:t>
            </a:r>
            <a:r>
              <a:rPr lang="ru-RU" sz="1600" dirty="0" smtClean="0">
                <a:solidFill>
                  <a:schemeClr val="tx1"/>
                </a:solidFill>
              </a:rPr>
              <a:t>с обещанием высокой доходности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AB9D-74A7-4F73-AA62-51AC81533497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12" name="Рисунок 11" descr="Центробанк-фото-АБ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813092"/>
            <a:ext cx="4319633" cy="287674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79512" y="3861048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dirty="0" smtClean="0"/>
              <a:t>отсутствие какой-либо информации о финансовом положении организации</a:t>
            </a:r>
            <a:r>
              <a:rPr lang="ru-RU" sz="1600" dirty="0" smtClean="0"/>
              <a:t>;</a:t>
            </a:r>
          </a:p>
          <a:p>
            <a:pPr lvl="0"/>
            <a:endParaRPr lang="ru-RU" sz="1600" dirty="0" smtClean="0"/>
          </a:p>
          <a:p>
            <a:pPr lvl="0"/>
            <a:r>
              <a:rPr lang="ru-RU" sz="1600" dirty="0" smtClean="0"/>
              <a:t>отсутствие собственных основных средств, других дорогостоящих активов</a:t>
            </a:r>
            <a:r>
              <a:rPr lang="ru-RU" sz="1600" dirty="0" smtClean="0"/>
              <a:t>;</a:t>
            </a:r>
          </a:p>
          <a:p>
            <a:pPr lvl="0"/>
            <a:endParaRPr lang="ru-RU" sz="1600" dirty="0" smtClean="0"/>
          </a:p>
          <a:p>
            <a:pPr lvl="0"/>
            <a:r>
              <a:rPr lang="ru-RU" sz="1600" dirty="0" smtClean="0"/>
              <a:t>отсутствие точного определения деятельности организации.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934821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4398640" cy="318363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 финансах действует  такое же правило, как и в электричестве: </a:t>
            </a:r>
            <a:br>
              <a:rPr lang="ru-RU" sz="3600" dirty="0" smtClean="0"/>
            </a:br>
            <a:r>
              <a:rPr lang="ru-RU" sz="3600" dirty="0" smtClean="0"/>
              <a:t>Не знаешь как работает……</a:t>
            </a:r>
            <a:endParaRPr lang="ru-RU" sz="3600" dirty="0"/>
          </a:p>
        </p:txBody>
      </p:sp>
      <p:pic>
        <p:nvPicPr>
          <p:cNvPr id="6" name="Рисунок 5" descr="nevlezaj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48886"/>
            <a:ext cx="4155263" cy="6033050"/>
          </a:xfrm>
          <a:prstGeom prst="rect">
            <a:avLst/>
          </a:prstGeom>
        </p:spPr>
      </p:pic>
      <p:pic>
        <p:nvPicPr>
          <p:cNvPr id="7" name="Рисунок 6" descr="1434132706_foreks-ob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717032"/>
            <a:ext cx="4248472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DB7D337-2CFE-4B51-8EF4-B434BBD243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Следите за нашими мероприятиями в разделе «</a:t>
            </a:r>
            <a:r>
              <a:rPr lang="ru-RU" dirty="0" err="1">
                <a:solidFill>
                  <a:schemeClr val="tx1"/>
                </a:solidFill>
              </a:rPr>
              <a:t>ФинГрам</a:t>
            </a:r>
            <a:r>
              <a:rPr lang="ru-RU" dirty="0">
                <a:solidFill>
                  <a:schemeClr val="tx1"/>
                </a:solidFill>
              </a:rPr>
              <a:t>» на сайте краевой политической газеты «Кубань Сегодня»</a:t>
            </a:r>
          </a:p>
        </p:txBody>
      </p:sp>
      <p:pic>
        <p:nvPicPr>
          <p:cNvPr id="8" name="Рисунок 7" descr="56ec151100439cc20f8b457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24744"/>
            <a:ext cx="7524328" cy="80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6611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12776"/>
            <a:ext cx="8610600" cy="3124201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rgbClr val="FFFF00"/>
                </a:solidFill>
              </a:rPr>
              <a:t>Спасибо за внимание!</a:t>
            </a:r>
            <a:endParaRPr lang="ru-RU" sz="8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282</TotalTime>
  <Words>725</Words>
  <Application>Microsoft Office PowerPoint</Application>
  <PresentationFormat>Экран (4:3)</PresentationFormat>
  <Paragraphs>109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Сектор</vt:lpstr>
      <vt:lpstr>Основы  финансовой безопасности</vt:lpstr>
      <vt:lpstr>Слайд 2</vt:lpstr>
      <vt:lpstr>Практически всегда любая «Финансовая пирамида» (финансовые мошенники) маскируется под добропорядочную финансовую организацию</vt:lpstr>
      <vt:lpstr>Слайд 4</vt:lpstr>
      <vt:lpstr>Что такое Банк?</vt:lpstr>
      <vt:lpstr>Слайд 6</vt:lpstr>
      <vt:lpstr>Слайд 7</vt:lpstr>
      <vt:lpstr>Биржевые  услуги</vt:lpstr>
      <vt:lpstr>Игра на бирже без специальных знаний и ясной стратегии подобен игре в рулетку</vt:lpstr>
      <vt:lpstr>Что такое кредитный потребительский кооператив?</vt:lpstr>
      <vt:lpstr>Услуги Кредитного потребительского кооператива</vt:lpstr>
      <vt:lpstr>Обратите внимание !</vt:lpstr>
      <vt:lpstr>Что такое Негосударственный пенсионный фонд (НПФ)?</vt:lpstr>
      <vt:lpstr>Услуги Негосударственных пенсионных фондов (НПФ)  </vt:lpstr>
      <vt:lpstr>       Что такое страхование ?   Страхование — отношения между страхователем  и страховщиком) по защите имущественных интересов физических и юридических лиц (страхователей) при наступлении определённых событий (страховых случаев) за счёт денежных фондов (страховых фондов), формируемых из уплачиваемых ими страховых взносов (страховой премии).  Закон РФ от 27.11.1992 N 4015-1 "Об организации страхового дела в Российской Федерации”</vt:lpstr>
      <vt:lpstr>СТРАХОВЫЕ УСЛУГИ</vt:lpstr>
      <vt:lpstr>микрофинансовая организация - юридическое лицо, которое осуществляет микрофинансовую деятельность и сведения о котором внесены в государственный реестр микрофинансовых организаций в порядке, предусмотренном настоящим федеральным законом.   </vt:lpstr>
      <vt:lpstr>Услуги микрофинансовых организаций</vt:lpstr>
      <vt:lpstr>Центральный банк сформулировал «признаки финансовых пирамид». </vt:lpstr>
      <vt:lpstr>В финансах действует  такое же правило, как и в электричестве:  Не знаешь как работает……</vt:lpstr>
      <vt:lpstr>Слайд 21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 финансовый план</dc:title>
  <dc:creator>User</dc:creator>
  <cp:lastModifiedBy>Журналист</cp:lastModifiedBy>
  <cp:revision>40</cp:revision>
  <dcterms:created xsi:type="dcterms:W3CDTF">2019-01-21T00:46:15Z</dcterms:created>
  <dcterms:modified xsi:type="dcterms:W3CDTF">2019-02-06T10:05:21Z</dcterms:modified>
</cp:coreProperties>
</file>