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6409" r:id="rId2"/>
    <p:sldId id="6781" r:id="rId3"/>
    <p:sldId id="10248" r:id="rId4"/>
    <p:sldId id="10260" r:id="rId5"/>
    <p:sldId id="6406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orient="horz" pos="3022" userDrawn="1">
          <p15:clr>
            <a:srgbClr val="A4A3A4"/>
          </p15:clr>
        </p15:guide>
        <p15:guide id="4" pos="7265" userDrawn="1">
          <p15:clr>
            <a:srgbClr val="A4A3A4"/>
          </p15:clr>
        </p15:guide>
        <p15:guide id="5" orient="horz" pos="4201" userDrawn="1">
          <p15:clr>
            <a:srgbClr val="A4A3A4"/>
          </p15:clr>
        </p15:guide>
        <p15:guide id="6" orient="horz" pos="754" userDrawn="1">
          <p15:clr>
            <a:srgbClr val="A4A3A4"/>
          </p15:clr>
        </p15:guide>
        <p15:guide id="7" pos="80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ntin Shatalov" initials="VS" lastIdx="1" clrIdx="0">
    <p:extLst>
      <p:ext uri="{19B8F6BF-5375-455C-9EA6-DF929625EA0E}">
        <p15:presenceInfo xmlns:p15="http://schemas.microsoft.com/office/powerpoint/2012/main" userId="S::valentin_shatalov@bat.com::a7ac45a2-72d3-4586-a424-38855509ce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2060"/>
    <a:srgbClr val="5ED6BA"/>
    <a:srgbClr val="88A3D1"/>
    <a:srgbClr val="405888"/>
    <a:srgbClr val="BFBFBF"/>
    <a:srgbClr val="B2E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69E73B-2EDF-4B1E-BD61-65B3C4198A51}" v="4" dt="2021-04-22T06:32:08.0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5226" autoAdjust="0"/>
  </p:normalViewPr>
  <p:slideViewPr>
    <p:cSldViewPr snapToGrid="0">
      <p:cViewPr varScale="1">
        <p:scale>
          <a:sx n="72" d="100"/>
          <a:sy n="72" d="100"/>
        </p:scale>
        <p:origin x="552" y="78"/>
      </p:cViewPr>
      <p:guideLst>
        <p:guide orient="horz" pos="346"/>
        <p:guide pos="257"/>
        <p:guide orient="horz" pos="3022"/>
        <p:guide pos="7265"/>
        <p:guide orient="horz" pos="4201"/>
        <p:guide orient="horz" pos="754"/>
        <p:guide pos="8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F20B0-4C50-4869-B639-8C449BAD207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DB471-F66D-4C16-A918-EC7BF32543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85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87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C6FF4-F9EF-4FE6-B878-8F7404DBB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FC74F-DA6A-42EF-85AA-BF6310A4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076BF-9563-428C-9ED0-A9611834E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9A279-A3EE-4339-84A8-2B3DD4590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F8FC2-F3F1-4C55-AB25-356071FF6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436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785FA-C399-4A13-99BE-8C7E29B3A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A64A8-E4E7-4F92-8F9B-A50FA9EBF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F9834-DFFA-4531-94C2-C513151C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AEC2A-F8AA-4974-A865-6B16C82F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30F17-D8F5-48B2-A1E6-92BE4133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04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33F7B-A7E4-4FD9-9E5E-2E53BFD06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6A432-710E-4D6A-8BB4-0DF2B471E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BA0F2-3503-4B63-8575-673123E17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CB03B-1229-4217-81FB-7C65C2EE2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8E492-0A6B-4B36-8D44-87CD2D52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397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D26DE-69FB-4CB8-943D-370599F32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BF114-79B5-4EF1-965A-D60654EC9B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86E6C-F1E0-4F70-8030-5A3382D4A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5BB34-8747-4A88-A611-EE7834E66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76BA3-CB2B-4931-B2A5-69A691B22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D0A59-46D1-4358-A998-AADD8CE6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26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59822-C86F-4600-BE38-93B7E1848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19439-9F07-436D-B564-C71A6BF63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AC903-CDB7-4DB5-B051-F9718D35B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F3EAAD-D23A-44C8-ABA8-0D2D8DA202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9F64E-57F7-46D5-AEEC-F3C829E42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AFD592-5671-46DE-866C-5CA31625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2222D9-5F04-4E69-A985-94EC75BF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4CDE80-5532-4172-8627-6FF8D2E1F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02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E4C5E-40A5-4F76-815C-923A7087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44633-B2F2-4765-944D-B58240FDD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F83E3E-C0B5-4DAF-A046-52695A29A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35E66-F069-47FB-96A0-717B65F62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220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AE4ADE-37E4-4F3E-8C7B-AA299C17E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375CE9-491F-484F-9767-AE5777836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A8B3D-4F9A-4492-A3F2-85DC6A00F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9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45DEA-15A7-48D6-B1E3-F7FDF1B7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6C5F0-5B18-4A24-BB2B-6177FD8A4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E5E6A-A2B3-4476-A2A4-85D1A143E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01107-A362-466B-908C-1A2D0390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CA23E4-CB90-4E80-A7F8-CCFEC162B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B000CC-8CC5-4EC7-ADFE-4907F166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8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764CA-47D8-4F90-B9C1-3587F047F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6CD74B-E0F8-449A-BB3E-828175830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9C950-9ECD-4BD6-BBC0-D53FBF0F2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19A80-E3AF-4FCC-BFB3-F44628D6F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5BE73-958E-4DCD-89E8-AECCA3725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406EB-8CD7-49E0-9B1B-CD36F4C2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06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74770-5D04-4A9A-B30B-7E500BAFA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97E00-A4CF-42B9-9E4C-4C71305B7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9A9CD-83C3-4DD5-B126-EE02EA766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0658A-A233-4F90-BEC0-27EC78F49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3EDBF-C6E5-4ED6-B006-E60833AF2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455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2FDCF1-CDB1-450F-8FF5-AC01B1352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539E55-0309-4F87-B2BC-59A7D2FD5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EC43F-F509-4BA2-ACE9-FFBD4B1BB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48144-9EE1-4891-854F-6360793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89FF9-F112-459E-99C8-B1B67A8F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52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 + 2 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304801" y="-13915"/>
            <a:ext cx="10972420" cy="6885849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43" name="Google Shape;43;p8"/>
          <p:cNvSpPr/>
          <p:nvPr/>
        </p:nvSpPr>
        <p:spPr>
          <a:xfrm>
            <a:off x="1" y="-13915"/>
            <a:ext cx="10972420" cy="6885849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1121333" y="1292933"/>
            <a:ext cx="6402000" cy="546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1"/>
          </p:nvPr>
        </p:nvSpPr>
        <p:spPr>
          <a:xfrm>
            <a:off x="1121335" y="2104033"/>
            <a:ext cx="3562400" cy="324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▸"/>
              <a:defRPr/>
            </a:lvl1pPr>
            <a:lvl2pPr marL="1219170" lvl="1" indent="-474121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marL="1828754" lvl="2" indent="-474121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marL="2438339" lvl="3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3047924" lvl="4" indent="-474121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3657509" lvl="5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4267093" lvl="6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4876678" lvl="7" indent="-474121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5486263" lvl="8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2"/>
          </p:nvPr>
        </p:nvSpPr>
        <p:spPr>
          <a:xfrm>
            <a:off x="4898456" y="2104033"/>
            <a:ext cx="3562400" cy="324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▸"/>
              <a:defRPr/>
            </a:lvl1pPr>
            <a:lvl2pPr marL="1219170" lvl="1" indent="-474121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marL="1828754" lvl="2" indent="-474121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marL="2438339" lvl="3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3047924" lvl="4" indent="-474121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3657509" lvl="5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4267093" lvl="6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4876678" lvl="7" indent="-474121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5486263" lvl="8" indent="-474121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11390969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49613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FBE728E-1A29-4EE1-8055-5105BC999276}"/>
              </a:ext>
            </a:extLst>
          </p:cNvPr>
          <p:cNvCxnSpPr>
            <a:cxnSpLocks/>
          </p:cNvCxnSpPr>
          <p:nvPr/>
        </p:nvCxnSpPr>
        <p:spPr>
          <a:xfrm flipV="1">
            <a:off x="180107" y="880869"/>
            <a:ext cx="8729717" cy="1410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187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1Co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/>
            </a:lvl1pPr>
          </a:lstStyle>
          <a:p>
            <a:r>
              <a:rPr lang="en-GB" dirty="0"/>
              <a:t>Place headline here</a:t>
            </a:r>
            <a:endParaRPr lang="en-US" dirty="0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/>
          <a:p>
            <a:pPr lvl="0"/>
            <a:r>
              <a:rPr lang="en-GB" dirty="0"/>
              <a:t>Place text here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grpSp>
        <p:nvGrpSpPr>
          <p:cNvPr id="20" name="Graphic 29">
            <a:extLst>
              <a:ext uri="{FF2B5EF4-FFF2-40B4-BE49-F238E27FC236}">
                <a16:creationId xmlns:a16="http://schemas.microsoft.com/office/drawing/2014/main" id="{594A2571-2F4F-4538-9E5B-4367EF9DD9DB}"/>
              </a:ext>
            </a:extLst>
          </p:cNvPr>
          <p:cNvGrpSpPr/>
          <p:nvPr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EB8E1E6-B54B-4797-B158-EBF6A7CB1DB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EDF4309-25A4-4153-9FD1-38A662C9A85E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67B8954-7051-4F28-8DFF-1F744200A478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31D6201-8C1C-44E9-AF2C-905F25058FE6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1C4AA48-DFE0-4EAF-9A14-C5478DCB153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A1702B-9A26-44EB-B815-46E920BB3115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1110A1-B087-491A-B2F4-3321BBF04F6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CA0AACA-51B3-4EAE-8872-51B37996E4A9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458CBD6-E8EC-42AD-9D62-2F814C136295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6DABB23E-C33A-4CF0-8BB4-574A3E00D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74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Image L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472ACB-CD3C-5C4D-9F8B-32DDBA84D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3" y="1289729"/>
            <a:ext cx="4287219" cy="852728"/>
          </a:xfrm>
        </p:spPr>
        <p:txBody>
          <a:bodyPr/>
          <a:lstStyle>
            <a:lvl1pPr>
              <a:defRPr sz="2800" b="1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Place headline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FAC4116-58BA-4F40-9AE9-8129068E98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7" y="2147458"/>
            <a:ext cx="4287217" cy="3738543"/>
          </a:xfrm>
        </p:spPr>
        <p:txBody>
          <a:bodyPr anchor="t"/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BE1EF4-16FE-4221-BB59-18129244B05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1"/>
            <a:ext cx="6368808" cy="63396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Add image here</a:t>
            </a:r>
          </a:p>
        </p:txBody>
      </p:sp>
      <p:grpSp>
        <p:nvGrpSpPr>
          <p:cNvPr id="24" name="Graphic 29">
            <a:extLst>
              <a:ext uri="{FF2B5EF4-FFF2-40B4-BE49-F238E27FC236}">
                <a16:creationId xmlns:a16="http://schemas.microsoft.com/office/drawing/2014/main" id="{8AB19E78-9B50-4310-A188-915704513881}"/>
              </a:ext>
            </a:extLst>
          </p:cNvPr>
          <p:cNvGrpSpPr/>
          <p:nvPr userDrawn="1"/>
        </p:nvGrpSpPr>
        <p:grpSpPr>
          <a:xfrm>
            <a:off x="-600" y="6688801"/>
            <a:ext cx="12184309" cy="159239"/>
            <a:chOff x="-600" y="6685200"/>
            <a:chExt cx="12184309" cy="16045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2B1BA6B-21A2-4917-91C0-176A7C62881E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38ED39-7638-427F-8F13-BEE5C8C057E2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7E38D95-4A74-437B-AB53-3EF5A9719912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034F776-B8EB-4980-B595-2DED60B943E9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E27B3FD-870E-4EE5-8160-063F7D2FAD5E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E4E449A-A069-46BE-BAC6-BD7232EE7F0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62DED21-0451-4D01-BE92-D7395316005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4FB572-CE76-422A-8E8D-BB54F238D75E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F3D18-E80F-430A-B525-265F7064FF7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BB3AA11E-F280-4F03-894D-90E0BFBA5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15595" y="282610"/>
            <a:ext cx="1440255" cy="60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64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1_Geometry Global Presentation Template_v1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0" y="793742"/>
            <a:ext cx="11947061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4BACC6">
                    <a:lumMod val="75000"/>
                  </a:srgbClr>
                </a:gs>
                <a:gs pos="43000">
                  <a:srgbClr val="4BACC6">
                    <a:lumMod val="75000"/>
                  </a:srgbClr>
                </a:gs>
                <a:gs pos="80995">
                  <a:srgbClr val="4BACC6">
                    <a:lumMod val="75000"/>
                    <a:alpha val="0"/>
                  </a:srgbClr>
                </a:gs>
                <a:gs pos="94000">
                  <a:srgbClr val="4F81BD">
                    <a:tint val="23500"/>
                    <a:satMod val="160000"/>
                    <a:alpha val="0"/>
                  </a:srgbClr>
                </a:gs>
              </a:gsLst>
              <a:lin ang="0" scaled="1"/>
              <a:tileRect/>
            </a:gra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3924192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9E1C1-D009-4E0D-A5E7-5AAE029B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04D91-6F32-4FC8-A875-32384C03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5BAC6-EB94-4089-838B-06287E8998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DBCF-6CAF-4CC0-94F8-33E41183C94C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EB0D8-E9C0-48CD-AF2F-28145B67C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A8722-7D71-4CED-B013-AB90E5C7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9E35C-C1B1-4101-9B36-EC4B66BF72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41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8" r:id="rId15"/>
    <p:sldLayoutId id="214748367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42C481-9E70-41D2-AABE-DF168276D002}"/>
              </a:ext>
            </a:extLst>
          </p:cNvPr>
          <p:cNvSpPr/>
          <p:nvPr/>
        </p:nvSpPr>
        <p:spPr>
          <a:xfrm>
            <a:off x="8618992" y="4687493"/>
            <a:ext cx="1290719" cy="363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884D312B-75EE-4BC1-A6B6-3A8B8366BE94}"/>
              </a:ext>
            </a:extLst>
          </p:cNvPr>
          <p:cNvGrpSpPr/>
          <p:nvPr/>
        </p:nvGrpSpPr>
        <p:grpSpPr>
          <a:xfrm>
            <a:off x="6665876" y="737654"/>
            <a:ext cx="3322337" cy="1569660"/>
            <a:chOff x="4482838" y="402825"/>
            <a:chExt cx="2491754" cy="1177245"/>
          </a:xfrm>
        </p:grpSpPr>
        <p:sp>
          <p:nvSpPr>
            <p:cNvPr id="3082" name="Rectangle 3081">
              <a:extLst>
                <a:ext uri="{FF2B5EF4-FFF2-40B4-BE49-F238E27FC236}">
                  <a16:creationId xmlns:a16="http://schemas.microsoft.com/office/drawing/2014/main" id="{F8742A6A-5169-4E79-9873-A27BCE4D1482}"/>
                </a:ext>
              </a:extLst>
            </p:cNvPr>
            <p:cNvSpPr/>
            <p:nvPr/>
          </p:nvSpPr>
          <p:spPr>
            <a:xfrm>
              <a:off x="4482838" y="510436"/>
              <a:ext cx="2491754" cy="7617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>
                <a:defRPr/>
              </a:pPr>
              <a:r>
                <a:rPr lang="ru-RU" sz="2000" dirty="0">
                  <a:solidFill>
                    <a:srgbClr val="002060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Цена </a:t>
              </a:r>
            </a:p>
            <a:p>
              <a:pPr algn="ctr" defTabSz="609585">
                <a:defRPr/>
              </a:pPr>
              <a:r>
                <a:rPr lang="ru-RU" sz="2000" dirty="0">
                  <a:solidFill>
                    <a:srgbClr val="002060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Дата производства</a:t>
              </a:r>
            </a:p>
            <a:p>
              <a:pPr algn="ctr" defTabSz="609585">
                <a:spcAft>
                  <a:spcPts val="1067"/>
                </a:spcAft>
                <a:defRPr/>
              </a:pPr>
              <a:r>
                <a:rPr lang="en-US" sz="2000" dirty="0">
                  <a:solidFill>
                    <a:srgbClr val="002060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Data Matrix </a:t>
              </a:r>
              <a:r>
                <a:rPr lang="ru-RU" sz="2000" dirty="0">
                  <a:solidFill>
                    <a:srgbClr val="002060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код</a:t>
              </a:r>
              <a:endParaRPr lang="en-US" sz="2000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2C2397A-7D83-438F-8FF8-C7F95300482E}"/>
                </a:ext>
              </a:extLst>
            </p:cNvPr>
            <p:cNvSpPr/>
            <p:nvPr/>
          </p:nvSpPr>
          <p:spPr>
            <a:xfrm>
              <a:off x="4744762" y="402825"/>
              <a:ext cx="1967907" cy="117724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>
                <a:solidFill>
                  <a:srgbClr val="002060"/>
                </a:solidFill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F3856E8C-65C5-4468-9306-1AC83BB1CF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562" y="4821468"/>
            <a:ext cx="1146564" cy="867313"/>
          </a:xfrm>
          <a:prstGeom prst="rect">
            <a:avLst/>
          </a:prstGeom>
        </p:spPr>
      </p:pic>
      <p:grpSp>
        <p:nvGrpSpPr>
          <p:cNvPr id="3086" name="Group 3085">
            <a:extLst>
              <a:ext uri="{FF2B5EF4-FFF2-40B4-BE49-F238E27FC236}">
                <a16:creationId xmlns:a16="http://schemas.microsoft.com/office/drawing/2014/main" id="{31E62601-5A30-4DDA-9A3F-902E173A380F}"/>
              </a:ext>
            </a:extLst>
          </p:cNvPr>
          <p:cNvGrpSpPr/>
          <p:nvPr/>
        </p:nvGrpSpPr>
        <p:grpSpPr>
          <a:xfrm>
            <a:off x="8092970" y="2194295"/>
            <a:ext cx="2324100" cy="4597651"/>
            <a:chOff x="5517587" y="1384958"/>
            <a:chExt cx="1743075" cy="3448238"/>
          </a:xfrm>
        </p:grpSpPr>
        <p:pic>
          <p:nvPicPr>
            <p:cNvPr id="3080" name="Picture 3079">
              <a:extLst>
                <a:ext uri="{FF2B5EF4-FFF2-40B4-BE49-F238E27FC236}">
                  <a16:creationId xmlns:a16="http://schemas.microsoft.com/office/drawing/2014/main" id="{75BD78AE-637F-4ECB-8EAE-A699276E4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200000">
              <a:off x="4665006" y="2237539"/>
              <a:ext cx="3448238" cy="1743075"/>
            </a:xfrm>
            <a:prstGeom prst="rect">
              <a:avLst/>
            </a:prstGeom>
          </p:spPr>
        </p:pic>
        <p:pic>
          <p:nvPicPr>
            <p:cNvPr id="3083" name="Picture 3082">
              <a:extLst>
                <a:ext uri="{FF2B5EF4-FFF2-40B4-BE49-F238E27FC236}">
                  <a16:creationId xmlns:a16="http://schemas.microsoft.com/office/drawing/2014/main" id="{52039733-04D2-4D8F-9661-6843F2BAA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96122" y="1561997"/>
              <a:ext cx="735408" cy="685143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6096796-2FE0-4768-B254-B385A42ABE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77232" y="2838109"/>
            <a:ext cx="4400445" cy="288715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821B31A-4A40-4EC4-8998-6C831A8EC344}"/>
              </a:ext>
            </a:extLst>
          </p:cNvPr>
          <p:cNvSpPr/>
          <p:nvPr/>
        </p:nvSpPr>
        <p:spPr>
          <a:xfrm>
            <a:off x="2290238" y="1914651"/>
            <a:ext cx="1652900" cy="12674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E873E9-11D3-4DAD-B835-778D003FC118}"/>
              </a:ext>
            </a:extLst>
          </p:cNvPr>
          <p:cNvGrpSpPr/>
          <p:nvPr/>
        </p:nvGrpSpPr>
        <p:grpSpPr>
          <a:xfrm>
            <a:off x="2571328" y="846973"/>
            <a:ext cx="3695733" cy="2155323"/>
            <a:chOff x="1566568" y="324245"/>
            <a:chExt cx="2771800" cy="131811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440D4C-97B4-4435-B966-D246EDD4EB59}"/>
                </a:ext>
              </a:extLst>
            </p:cNvPr>
            <p:cNvSpPr/>
            <p:nvPr/>
          </p:nvSpPr>
          <p:spPr>
            <a:xfrm>
              <a:off x="1566568" y="324245"/>
              <a:ext cx="2771800" cy="5309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2060"/>
                  </a:solidFill>
                  <a:latin typeface="Century Gothic" panose="020B0502020202020204" pitchFamily="34" charset="0"/>
                  <a:cs typeface="Calibri" panose="020F0502020204030204" pitchFamily="34" charset="0"/>
                </a:rPr>
                <a:t>Присутствует акцизная марка РФ</a:t>
              </a:r>
              <a:endParaRPr lang="ru-RU" sz="2000" dirty="0">
                <a:solidFill>
                  <a:srgbClr val="002060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957DBE8C-1EC9-47A1-86A1-5C1CAE487FE7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077162" y="957629"/>
              <a:ext cx="736919" cy="63255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254FA45-E894-415F-9778-42AE6A7D0EB2}"/>
                </a:ext>
              </a:extLst>
            </p:cNvPr>
            <p:cNvSpPr/>
            <p:nvPr/>
          </p:nvSpPr>
          <p:spPr>
            <a:xfrm>
              <a:off x="1566568" y="385769"/>
              <a:ext cx="2735796" cy="499169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A9F36C5C-B7CE-46E2-8068-1B730C66DEF1}"/>
              </a:ext>
            </a:extLst>
          </p:cNvPr>
          <p:cNvSpPr/>
          <p:nvPr/>
        </p:nvSpPr>
        <p:spPr>
          <a:xfrm>
            <a:off x="1236019" y="4374134"/>
            <a:ext cx="2497107" cy="1771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F27333-230A-4250-9AEB-77842A41E9B8}"/>
              </a:ext>
            </a:extLst>
          </p:cNvPr>
          <p:cNvGrpSpPr/>
          <p:nvPr/>
        </p:nvGrpSpPr>
        <p:grpSpPr>
          <a:xfrm>
            <a:off x="3750362" y="4066061"/>
            <a:ext cx="3872661" cy="1212571"/>
            <a:chOff x="2284945" y="2424495"/>
            <a:chExt cx="2904496" cy="869103"/>
          </a:xfrm>
        </p:grpSpPr>
        <p:cxnSp>
          <p:nvCxnSpPr>
            <p:cNvPr id="11" name="Connector: Elbow 10">
              <a:extLst>
                <a:ext uri="{FF2B5EF4-FFF2-40B4-BE49-F238E27FC236}">
                  <a16:creationId xmlns:a16="http://schemas.microsoft.com/office/drawing/2014/main" id="{0BD1F934-3F62-4257-B936-CA8FFF84A8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4945" y="2713480"/>
              <a:ext cx="666647" cy="580118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81" name="Group 3080">
              <a:extLst>
                <a:ext uri="{FF2B5EF4-FFF2-40B4-BE49-F238E27FC236}">
                  <a16:creationId xmlns:a16="http://schemas.microsoft.com/office/drawing/2014/main" id="{DE213048-34AC-4191-9B30-9284CBEACFD1}"/>
                </a:ext>
              </a:extLst>
            </p:cNvPr>
            <p:cNvGrpSpPr/>
            <p:nvPr/>
          </p:nvGrpSpPr>
          <p:grpSpPr>
            <a:xfrm>
              <a:off x="2943921" y="2424495"/>
              <a:ext cx="2245520" cy="816964"/>
              <a:chOff x="3238634" y="2219571"/>
              <a:chExt cx="2245520" cy="77909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1A777F-9077-487A-8276-585318B731F0}"/>
                  </a:ext>
                </a:extLst>
              </p:cNvPr>
              <p:cNvSpPr txBox="1"/>
              <p:nvPr/>
            </p:nvSpPr>
            <p:spPr>
              <a:xfrm>
                <a:off x="3238634" y="2219571"/>
                <a:ext cx="2245520" cy="726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>
                    <a:solidFill>
                      <a:srgbClr val="002060"/>
                    </a:solidFill>
                    <a:latin typeface="Century Gothic" panose="020B0502020202020204" pitchFamily="34" charset="0"/>
                    <a:cs typeface="Calibri" panose="020F0502020204030204" pitchFamily="34" charset="0"/>
                  </a:rPr>
                  <a:t>Предупредительная надпись на русском языке</a:t>
                </a:r>
                <a:endParaRPr lang="ru-RU" sz="2000" dirty="0">
                  <a:solidFill>
                    <a:srgbClr val="00206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C79D55-1319-45F4-94F8-A8487CB8D93C}"/>
                  </a:ext>
                </a:extLst>
              </p:cNvPr>
              <p:cNvSpPr/>
              <p:nvPr/>
            </p:nvSpPr>
            <p:spPr>
              <a:xfrm>
                <a:off x="3246305" y="2252503"/>
                <a:ext cx="2232248" cy="74616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</p:grpSp>
      </p:grp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8378A78A-13E1-471D-8E49-F4F10515C22B}"/>
              </a:ext>
            </a:extLst>
          </p:cNvPr>
          <p:cNvSpPr txBox="1">
            <a:spLocks/>
          </p:cNvSpPr>
          <p:nvPr/>
        </p:nvSpPr>
        <p:spPr>
          <a:xfrm>
            <a:off x="401761" y="244617"/>
            <a:ext cx="10306417" cy="3595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9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91441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37162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1828837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286046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55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64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7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711182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b="1" kern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Century Gothic" panose="020B0502020202020204" pitchFamily="34" charset="0"/>
                <a:cs typeface="Raleway" panose="020B0604020202020204" charset="0"/>
              </a:rPr>
              <a:t>ПРИЗНАКИ ЛЕГАЛЬНЫХ СИГАРЕТ</a:t>
            </a:r>
          </a:p>
        </p:txBody>
      </p:sp>
    </p:spTree>
    <p:extLst>
      <p:ext uri="{BB962C8B-B14F-4D97-AF65-F5344CB8AC3E}">
        <p14:creationId xmlns:p14="http://schemas.microsoft.com/office/powerpoint/2010/main" val="1439948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18223B50-9B69-41F7-8D32-673D4BB55B6F}"/>
              </a:ext>
            </a:extLst>
          </p:cNvPr>
          <p:cNvSpPr/>
          <p:nvPr/>
        </p:nvSpPr>
        <p:spPr>
          <a:xfrm>
            <a:off x="4467338" y="1060314"/>
            <a:ext cx="7494507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 нижней поверхности пачки </a:t>
            </a:r>
            <a:r>
              <a:rPr kumimoji="0" lang="ru-RU" sz="20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не указаны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just" defTabSz="457200">
              <a:defRPr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Matrix 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код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Цена (МРЦ)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Дата производства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lvl="0" indent="-285750" algn="just" defTabSz="457200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ru-RU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Минимальная цена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108 рублей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реализация возможна до 31.03.22 г.</a:t>
            </a:r>
          </a:p>
          <a:p>
            <a:pPr lvl="3" algn="just" defTabSz="457200">
              <a:spcAft>
                <a:spcPts val="800"/>
              </a:spcAft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112 рублей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 с 01.04.22 г. 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lvl="0" indent="-285750" algn="just" defTabSz="457200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Предупредительная надпись </a:t>
            </a:r>
            <a:r>
              <a:rPr lang="ru-RU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иностранном языке или отсутствует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 defTabSz="457200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пачке </a:t>
            </a:r>
            <a:r>
              <a:rPr lang="ru-RU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отсутствует акцизная марка Российской Федерации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поддельная акцизная марка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A9689477-BF81-4EEE-BCB9-7554E2F6CB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372" y="1493256"/>
            <a:ext cx="2498090" cy="1901702"/>
          </a:xfrm>
          <a:prstGeom prst="rect">
            <a:avLst/>
          </a:prstGeom>
        </p:spPr>
      </p:pic>
      <p:sp>
        <p:nvSpPr>
          <p:cNvPr id="57" name="Oval 56">
            <a:extLst>
              <a:ext uri="{FF2B5EF4-FFF2-40B4-BE49-F238E27FC236}">
                <a16:creationId xmlns:a16="http://schemas.microsoft.com/office/drawing/2014/main" id="{E2ABC5F9-86EE-45AF-8762-7E9F8405A32B}"/>
              </a:ext>
            </a:extLst>
          </p:cNvPr>
          <p:cNvSpPr/>
          <p:nvPr/>
        </p:nvSpPr>
        <p:spPr>
          <a:xfrm>
            <a:off x="914938" y="1644343"/>
            <a:ext cx="784962" cy="74601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TSansTT" panose="02000503050000020004" pitchFamily="2" charset="-52"/>
              <a:ea typeface="+mn-ea"/>
              <a:cs typeface="+mn-cs"/>
            </a:endParaRPr>
          </a:p>
        </p:txBody>
      </p:sp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4BE36AC6-2DB9-4D81-A4FA-C91FD7D41A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4511" y="2825188"/>
            <a:ext cx="4000968" cy="1809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793F1E-8A39-4F9D-A8CD-701C0B2006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708" y="3783399"/>
            <a:ext cx="1590327" cy="238747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3C55616-03C0-4FAA-BFF0-0D8DAA449AE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834" y="3780287"/>
            <a:ext cx="1596280" cy="2392400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A71ABCE6-BF4C-45E5-A66C-9FFDA744B114}"/>
              </a:ext>
            </a:extLst>
          </p:cNvPr>
          <p:cNvSpPr/>
          <p:nvPr/>
        </p:nvSpPr>
        <p:spPr>
          <a:xfrm>
            <a:off x="2221771" y="4870929"/>
            <a:ext cx="1314691" cy="124092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TSansTT" panose="02000503050000020004" pitchFamily="2" charset="-52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0DA907C-19DB-4979-B3B3-AF4AC309E1F5}"/>
              </a:ext>
            </a:extLst>
          </p:cNvPr>
          <p:cNvSpPr/>
          <p:nvPr/>
        </p:nvSpPr>
        <p:spPr>
          <a:xfrm>
            <a:off x="2512425" y="4041745"/>
            <a:ext cx="899775" cy="84953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TSansTT" panose="02000503050000020004" pitchFamily="2" charset="-52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137B66-10F9-4CD1-B8AC-86A0EE92B4CF}"/>
              </a:ext>
            </a:extLst>
          </p:cNvPr>
          <p:cNvSpPr/>
          <p:nvPr/>
        </p:nvSpPr>
        <p:spPr>
          <a:xfrm>
            <a:off x="969762" y="4032205"/>
            <a:ext cx="1227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TSansTT" panose="02000503050000020004" pitchFamily="2" charset="-52"/>
                <a:ea typeface="+mn-ea"/>
                <a:cs typeface="+mn-cs"/>
              </a:rPr>
              <a:t>&lt;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TSansTT" panose="02000503050000020004" pitchFamily="2" charset="-52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TSansTT" panose="02000503050000020004" pitchFamily="2" charset="-52"/>
                <a:ea typeface="+mn-ea"/>
                <a:cs typeface="+mn-cs"/>
              </a:rPr>
              <a:t>108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TSansTT" panose="02000503050000020004" pitchFamily="2" charset="-52"/>
              <a:ea typeface="+mn-ea"/>
              <a:cs typeface="+mn-cs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TSansTT" panose="02000503050000020004" pitchFamily="2" charset="-52"/>
                <a:ea typeface="+mn-ea"/>
                <a:cs typeface="+mn-cs"/>
              </a:rPr>
              <a:t>рублей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TSansTT" panose="02000503050000020004" pitchFamily="2" charset="-52"/>
              <a:ea typeface="+mn-ea"/>
              <a:cs typeface="+mn-cs"/>
            </a:endParaRPr>
          </a:p>
        </p:txBody>
      </p:sp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2EB78BC-98A5-4EFC-9AE0-D6168D2180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221" y="2734459"/>
            <a:ext cx="316395" cy="3163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94633288-4E00-445D-A374-3E5F270E9ED1}"/>
              </a:ext>
            </a:extLst>
          </p:cNvPr>
          <p:cNvSpPr/>
          <p:nvPr/>
        </p:nvSpPr>
        <p:spPr>
          <a:xfrm>
            <a:off x="918884" y="2541443"/>
            <a:ext cx="784962" cy="74601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TSansTT" panose="02000503050000020004" pitchFamily="2" charset="-52"/>
              <a:ea typeface="+mn-ea"/>
              <a:cs typeface="+mn-cs"/>
            </a:endParaRP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2A9B9AB4-8AED-4797-836F-5069065C99EF}"/>
              </a:ext>
            </a:extLst>
          </p:cNvPr>
          <p:cNvSpPr txBox="1">
            <a:spLocks/>
          </p:cNvSpPr>
          <p:nvPr/>
        </p:nvSpPr>
        <p:spPr>
          <a:xfrm>
            <a:off x="401761" y="244617"/>
            <a:ext cx="10306417" cy="3595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9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91441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37162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1828837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286046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55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64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7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38596">
              <a:lnSpc>
                <a:spcPct val="100000"/>
              </a:lnSpc>
              <a:spcBef>
                <a:spcPct val="0"/>
              </a:spcBef>
              <a:defRPr/>
            </a:pPr>
            <a:r>
              <a:rPr lang="en-US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DATA MATRIX </a:t>
            </a:r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КОД – ЭФФЕКТИВНЫЙ СПОСОБ ВЫЯВЛЕНИЯ НЕЛЕГАЛЬНЫХ СИГАРЕТ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1E7350-8C91-47E1-BDEE-F4229519ACF5}"/>
              </a:ext>
            </a:extLst>
          </p:cNvPr>
          <p:cNvSpPr/>
          <p:nvPr/>
        </p:nvSpPr>
        <p:spPr>
          <a:xfrm>
            <a:off x="317787" y="6351264"/>
            <a:ext cx="38827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1219170">
              <a:buClr>
                <a:srgbClr val="000000"/>
              </a:buClr>
              <a:defRPr/>
            </a:pPr>
            <a:r>
              <a:rPr lang="ru-RU" sz="1100" kern="0" dirty="0">
                <a:solidFill>
                  <a:srgbClr val="002060"/>
                </a:solidFill>
                <a:latin typeface="Century Gothic" panose="020B0502020202020204" pitchFamily="34" charset="0"/>
                <a:cs typeface="Arial"/>
                <a:sym typeface="Arial"/>
              </a:rPr>
              <a:t>* Для сигарет, произведенных после 01.07.2019 года</a:t>
            </a:r>
          </a:p>
        </p:txBody>
      </p:sp>
    </p:spTree>
    <p:extLst>
      <p:ext uri="{BB962C8B-B14F-4D97-AF65-F5344CB8AC3E}">
        <p14:creationId xmlns:p14="http://schemas.microsoft.com/office/powerpoint/2010/main" val="3333309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7F0267-DE2F-4904-AAB5-0C9432AED2BF}"/>
              </a:ext>
            </a:extLst>
          </p:cNvPr>
          <p:cNvSpPr txBox="1"/>
          <p:nvPr/>
        </p:nvSpPr>
        <p:spPr>
          <a:xfrm>
            <a:off x="294334" y="1850898"/>
            <a:ext cx="25377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СИГАРЕТЫ, ПРЕДНАЗНАЧЕННЫЕ ДЛЯ РЕАЛИЗАЦИИ В СТРАНАХ-ПАРТНЕРАХ ПО ЕАЭС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CD13B7-19CC-4AFC-8580-E149669264D7}"/>
              </a:ext>
            </a:extLst>
          </p:cNvPr>
          <p:cNvSpPr/>
          <p:nvPr/>
        </p:nvSpPr>
        <p:spPr>
          <a:xfrm>
            <a:off x="294334" y="4805188"/>
            <a:ext cx="33036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НОВЫЙ ПРОДУКТ, СОЗДАННЫЙ НА ОСНОВЕ СУЩЕСТВУЮЩЕГО ОРИГИНАЛА С НАРУШЕНИЕМ ИНТЕЛЛЕКТУАЛЬНЫХ ПРАВ ПРАВООБЛАДАТЕЛЯ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921804-383C-442D-B5B9-188249F042E3}"/>
              </a:ext>
            </a:extLst>
          </p:cNvPr>
          <p:cNvSpPr/>
          <p:nvPr/>
        </p:nvSpPr>
        <p:spPr>
          <a:xfrm>
            <a:off x="6341435" y="1847882"/>
            <a:ext cx="27907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СИГАРЕТЫ, НЕЗАКОННО ВВЕЗЕННЫЕ НА ТЕРРИТОРИЮ ЕАЭС ИЗ ДАЛЬНЕГО ЗАРУБЕЖЬЯ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D5CBCB-F617-4527-9794-F776DA6539CC}"/>
              </a:ext>
            </a:extLst>
          </p:cNvPr>
          <p:cNvSpPr/>
          <p:nvPr/>
        </p:nvSpPr>
        <p:spPr>
          <a:xfrm>
            <a:off x="6310516" y="4641866"/>
            <a:ext cx="30921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РОССИЙСКАЯ ПРОДУКЦИЯ, ПРОИЗВОДИТЕЛЬ КОТОРОЙ НЕ УПЛАЧИВАЕТ В ПОЛНОМ ОБЪЕМЕ ОБЯЗАТЕЛЬНЫЕ ПЛАТЕЖИ В БЮДЖЕТ, ТЕМ САМЫМ ЗАНИЖАЯ ЕЕ ЦЕНУ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11F942-1009-45C8-B1A4-71847AC671A2}"/>
              </a:ext>
            </a:extLst>
          </p:cNvPr>
          <p:cNvGrpSpPr/>
          <p:nvPr/>
        </p:nvGrpSpPr>
        <p:grpSpPr>
          <a:xfrm>
            <a:off x="325253" y="1173123"/>
            <a:ext cx="5801666" cy="2489363"/>
            <a:chOff x="335359" y="2755256"/>
            <a:chExt cx="7026668" cy="670406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1CEBBE9-4310-4A1A-8E14-ABBC0EBB35E8}"/>
                </a:ext>
              </a:extLst>
            </p:cNvPr>
            <p:cNvSpPr/>
            <p:nvPr/>
          </p:nvSpPr>
          <p:spPr>
            <a:xfrm>
              <a:off x="335359" y="3399829"/>
              <a:ext cx="7026668" cy="6059489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857109-8EEF-4F20-BE1A-92A474D56B78}"/>
                </a:ext>
              </a:extLst>
            </p:cNvPr>
            <p:cNvSpPr/>
            <p:nvPr/>
          </p:nvSpPr>
          <p:spPr>
            <a:xfrm>
              <a:off x="2316144" y="2755256"/>
              <a:ext cx="3073582" cy="1393873"/>
            </a:xfrm>
            <a:prstGeom prst="rect">
              <a:avLst/>
            </a:prstGeom>
            <a:solidFill>
              <a:srgbClr val="FFC000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48CD85E-1D88-427D-8BB9-F161B8406DAD}"/>
              </a:ext>
            </a:extLst>
          </p:cNvPr>
          <p:cNvSpPr/>
          <p:nvPr/>
        </p:nvSpPr>
        <p:spPr>
          <a:xfrm>
            <a:off x="1980040" y="1256110"/>
            <a:ext cx="2492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НЕЗАКОННЫЙ ВВОЗ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00B790-0ED5-49AC-963D-68E80EFBD6D0}"/>
              </a:ext>
            </a:extLst>
          </p:cNvPr>
          <p:cNvSpPr/>
          <p:nvPr/>
        </p:nvSpPr>
        <p:spPr>
          <a:xfrm>
            <a:off x="294334" y="4377403"/>
            <a:ext cx="5801666" cy="2250019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4517E2-969A-4ECB-9E36-BBA9EDBC2E7E}"/>
              </a:ext>
            </a:extLst>
          </p:cNvPr>
          <p:cNvSpPr/>
          <p:nvPr/>
        </p:nvSpPr>
        <p:spPr>
          <a:xfrm>
            <a:off x="1929797" y="4150373"/>
            <a:ext cx="2537746" cy="5175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41CBE9-6D51-4743-81FE-546DF19DEAE9}"/>
              </a:ext>
            </a:extLst>
          </p:cNvPr>
          <p:cNvSpPr/>
          <p:nvPr/>
        </p:nvSpPr>
        <p:spPr>
          <a:xfrm>
            <a:off x="2354689" y="4208826"/>
            <a:ext cx="1687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КОНТРАФАКТ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8FF865F-367C-411E-BC09-12B2C913CAC6}"/>
              </a:ext>
            </a:extLst>
          </p:cNvPr>
          <p:cNvSpPr/>
          <p:nvPr/>
        </p:nvSpPr>
        <p:spPr>
          <a:xfrm>
            <a:off x="6341436" y="1433156"/>
            <a:ext cx="5218034" cy="222933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24897ED-513F-4CBD-BAF6-2F3DE8E45281}"/>
              </a:ext>
            </a:extLst>
          </p:cNvPr>
          <p:cNvSpPr/>
          <p:nvPr/>
        </p:nvSpPr>
        <p:spPr>
          <a:xfrm>
            <a:off x="7755376" y="1147395"/>
            <a:ext cx="2537746" cy="51757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5A46B4-9D65-4848-93EA-84166FCDC61A}"/>
              </a:ext>
            </a:extLst>
          </p:cNvPr>
          <p:cNvSpPr/>
          <p:nvPr/>
        </p:nvSpPr>
        <p:spPr>
          <a:xfrm>
            <a:off x="8086653" y="1221516"/>
            <a:ext cx="187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КОНТРАБАНДА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92F21EC-D115-4FA2-BF9D-975959D97630}"/>
              </a:ext>
            </a:extLst>
          </p:cNvPr>
          <p:cNvSpPr/>
          <p:nvPr/>
        </p:nvSpPr>
        <p:spPr>
          <a:xfrm>
            <a:off x="6310517" y="4415306"/>
            <a:ext cx="5218034" cy="221211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706883-2894-4D7E-A9C4-593F4F71611E}"/>
              </a:ext>
            </a:extLst>
          </p:cNvPr>
          <p:cNvSpPr/>
          <p:nvPr/>
        </p:nvSpPr>
        <p:spPr>
          <a:xfrm>
            <a:off x="7724457" y="4124291"/>
            <a:ext cx="2537746" cy="5175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3F7DFC-6F48-4947-BC87-2F4885C0BDEC}"/>
              </a:ext>
            </a:extLst>
          </p:cNvPr>
          <p:cNvSpPr/>
          <p:nvPr/>
        </p:nvSpPr>
        <p:spPr>
          <a:xfrm>
            <a:off x="7776193" y="4214081"/>
            <a:ext cx="2360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УХОД ОТ НАЛОГОВ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DB78C55-2AC3-4BE7-8173-E6E3F7DD5E38}"/>
              </a:ext>
            </a:extLst>
          </p:cNvPr>
          <p:cNvGrpSpPr/>
          <p:nvPr/>
        </p:nvGrpSpPr>
        <p:grpSpPr>
          <a:xfrm>
            <a:off x="2873841" y="1786371"/>
            <a:ext cx="919006" cy="1656125"/>
            <a:chOff x="550864" y="2078980"/>
            <a:chExt cx="919006" cy="1656125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4D8FF63-D92E-4A7E-A93F-DBF106DF3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864" y="2078980"/>
              <a:ext cx="919006" cy="1656125"/>
            </a:xfrm>
            <a:prstGeom prst="rect">
              <a:avLst/>
            </a:prstGeom>
          </p:spPr>
        </p:pic>
        <p:sp>
          <p:nvSpPr>
            <p:cNvPr id="49" name="Rounded Rectangle 13">
              <a:extLst>
                <a:ext uri="{FF2B5EF4-FFF2-40B4-BE49-F238E27FC236}">
                  <a16:creationId xmlns:a16="http://schemas.microsoft.com/office/drawing/2014/main" id="{3E2CB269-5243-4390-BE4C-4362C13E86D9}"/>
                </a:ext>
              </a:extLst>
            </p:cNvPr>
            <p:cNvSpPr/>
            <p:nvPr/>
          </p:nvSpPr>
          <p:spPr bwMode="auto">
            <a:xfrm>
              <a:off x="550864" y="2247140"/>
              <a:ext cx="900587" cy="49351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algn="l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tx2"/>
                </a:buClr>
                <a:buFont typeface="Wingdings" pitchFamily="2" charset="2"/>
                <a:buChar char="§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60957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endParaRPr kumimoji="0" lang="ru-RU" altLang="ru-RU" sz="2400" b="0" i="0" u="none" strike="noStrike" kern="1200" cap="none" spc="0" normalizeH="0" baseline="0" noProof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50" name="Picture 2" descr="http://myait.ru/img/collection/nz-1.jpg">
            <a:extLst>
              <a:ext uri="{FF2B5EF4-FFF2-40B4-BE49-F238E27FC236}">
                <a16:creationId xmlns:a16="http://schemas.microsoft.com/office/drawing/2014/main" id="{A21DCC0D-3491-4D3E-808A-437B59A7A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1996" y="1786371"/>
            <a:ext cx="1068387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http://myait.ru/img/collection/ashima.jpg">
            <a:extLst>
              <a:ext uri="{FF2B5EF4-FFF2-40B4-BE49-F238E27FC236}">
                <a16:creationId xmlns:a16="http://schemas.microsoft.com/office/drawing/2014/main" id="{9CAE6940-6674-44E5-B326-33A42F5B8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3001" y="1786371"/>
            <a:ext cx="924937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8" descr="http://myait.ru/img/collection/cavallo.jpg">
            <a:extLst>
              <a:ext uri="{FF2B5EF4-FFF2-40B4-BE49-F238E27FC236}">
                <a16:creationId xmlns:a16="http://schemas.microsoft.com/office/drawing/2014/main" id="{A7D8608A-561B-4B47-9EB6-FF397D915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8110" y="1786371"/>
            <a:ext cx="95051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Картинки по запросу купить сигареты космос">
            <a:extLst>
              <a:ext uri="{FF2B5EF4-FFF2-40B4-BE49-F238E27FC236}">
                <a16:creationId xmlns:a16="http://schemas.microsoft.com/office/drawing/2014/main" id="{411CFABF-A37C-42C0-A982-D87577079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9335" y="4869374"/>
            <a:ext cx="997647" cy="160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Картинки по запросу сигареты BT">
            <a:extLst>
              <a:ext uri="{FF2B5EF4-FFF2-40B4-BE49-F238E27FC236}">
                <a16:creationId xmlns:a16="http://schemas.microsoft.com/office/drawing/2014/main" id="{45C8434D-8437-4F30-80D0-3ADB8AEBD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82954" y="4881709"/>
            <a:ext cx="1024632" cy="160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9AB9986-FF41-4147-9F86-9544BC8C046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2703" y="4805188"/>
            <a:ext cx="1024488" cy="1579989"/>
          </a:xfrm>
          <a:prstGeom prst="rect">
            <a:avLst/>
          </a:prstGeom>
        </p:spPr>
      </p:pic>
      <p:pic>
        <p:nvPicPr>
          <p:cNvPr id="58" name="Picture 6" descr="Картинки по запросу сигареты кресты">
            <a:extLst>
              <a:ext uri="{FF2B5EF4-FFF2-40B4-BE49-F238E27FC236}">
                <a16:creationId xmlns:a16="http://schemas.microsoft.com/office/drawing/2014/main" id="{446E1A97-2843-4154-A5AF-27C6086724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92975" y="4805188"/>
            <a:ext cx="973636" cy="157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FF4F5E55-CDAC-4040-9207-9584CC069AFA}"/>
              </a:ext>
            </a:extLst>
          </p:cNvPr>
          <p:cNvSpPr txBox="1">
            <a:spLocks/>
          </p:cNvSpPr>
          <p:nvPr/>
        </p:nvSpPr>
        <p:spPr>
          <a:xfrm>
            <a:off x="401761" y="244617"/>
            <a:ext cx="10306417" cy="3595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9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91441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37162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1828837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286046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55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64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7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38596">
              <a:lnSpc>
                <a:spcPct val="10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ОСНОВНЫЕ ВИДЫ НЕЛЕГАЛЬНОЙ ПРОДУКЦИИ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E39BCE-2A5E-4A90-B56D-A0CE878215F1}"/>
              </a:ext>
            </a:extLst>
          </p:cNvPr>
          <p:cNvGrpSpPr/>
          <p:nvPr/>
        </p:nvGrpSpPr>
        <p:grpSpPr>
          <a:xfrm>
            <a:off x="3962537" y="1786496"/>
            <a:ext cx="963394" cy="1656000"/>
            <a:chOff x="3962537" y="1786496"/>
            <a:chExt cx="963394" cy="165600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62EAFDF-E418-4943-AA89-32F39F520CF3}"/>
                </a:ext>
              </a:extLst>
            </p:cNvPr>
            <p:cNvGrpSpPr/>
            <p:nvPr/>
          </p:nvGrpSpPr>
          <p:grpSpPr>
            <a:xfrm>
              <a:off x="3962537" y="1786496"/>
              <a:ext cx="963394" cy="1656000"/>
              <a:chOff x="3883818" y="2079043"/>
              <a:chExt cx="963394" cy="1656000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BA8D5C59-AC2B-41B5-86F0-9B08E95E6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83818" y="2079043"/>
                <a:ext cx="859769" cy="1656000"/>
              </a:xfrm>
              <a:prstGeom prst="rect">
                <a:avLst/>
              </a:prstGeom>
            </p:spPr>
          </p:pic>
          <p:sp>
            <p:nvSpPr>
              <p:cNvPr id="46" name="Rounded Rectangle 13">
                <a:extLst>
                  <a:ext uri="{FF2B5EF4-FFF2-40B4-BE49-F238E27FC236}">
                    <a16:creationId xmlns:a16="http://schemas.microsoft.com/office/drawing/2014/main" id="{540F453A-384B-4601-8855-C67A2DEDF99C}"/>
                  </a:ext>
                </a:extLst>
              </p:cNvPr>
              <p:cNvSpPr/>
              <p:nvPr/>
            </p:nvSpPr>
            <p:spPr bwMode="auto">
              <a:xfrm>
                <a:off x="4054183" y="2101934"/>
                <a:ext cx="793029" cy="493516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algn="l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12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12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2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2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2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2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algn="ctr" defTabSz="60957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:endParaRPr kumimoji="0" lang="ru-RU" altLang="ru-RU" sz="2400" b="0" i="0" u="none" strike="noStrike" kern="1200" cap="none" spc="0" normalizeH="0" baseline="0" noProof="0">
                  <a:ln>
                    <a:noFill/>
                  </a:ln>
                  <a:solidFill>
                    <a:srgbClr val="AAAAAA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37FA2EE-1FD1-449D-B59E-569CF11E6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8015" y="1833852"/>
              <a:ext cx="558839" cy="391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2593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736AD2-9B41-4799-A066-DC5853DD4F6F}"/>
              </a:ext>
            </a:extLst>
          </p:cNvPr>
          <p:cNvGrpSpPr/>
          <p:nvPr/>
        </p:nvGrpSpPr>
        <p:grpSpPr>
          <a:xfrm>
            <a:off x="4042473" y="1356388"/>
            <a:ext cx="6647832" cy="4824347"/>
            <a:chOff x="3843009" y="1510372"/>
            <a:chExt cx="7384785" cy="4843536"/>
          </a:xfrm>
        </p:grpSpPr>
        <p:sp>
          <p:nvSpPr>
            <p:cNvPr id="8" name="Content Placeholder 1">
              <a:extLst>
                <a:ext uri="{FF2B5EF4-FFF2-40B4-BE49-F238E27FC236}">
                  <a16:creationId xmlns:a16="http://schemas.microsoft.com/office/drawing/2014/main" id="{A1F1D1F3-268D-4852-B544-4C4E71304E2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43009" y="1510372"/>
              <a:ext cx="6806973" cy="4843536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377" eaLnBrk="1" hangingPunct="1">
                <a:defRPr/>
              </a:pPr>
              <a:r>
                <a:rPr lang="ru-RU" altLang="en-US" sz="2400" dirty="0">
                  <a:solidFill>
                    <a:prstClr val="black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НЕЛЕГАЛЬНО</a:t>
              </a:r>
              <a:endParaRPr lang="en-US" altLang="en-U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algn="ctr" defTabSz="914377" eaLnBrk="1" hangingPunct="1">
                <a:defRPr/>
              </a:pPr>
              <a:endParaRPr lang="ru-RU" altLang="en-US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521A68-FB8B-441D-82E9-D63F81CBF76D}"/>
                </a:ext>
              </a:extLst>
            </p:cNvPr>
            <p:cNvSpPr/>
            <p:nvPr/>
          </p:nvSpPr>
          <p:spPr>
            <a:xfrm>
              <a:off x="10646016" y="1510372"/>
              <a:ext cx="581778" cy="4843536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 defTabSz="457189"/>
              <a:endParaRPr lang="ru-RU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92EEB295-E286-4DAE-8E6B-365056D80770}"/>
              </a:ext>
            </a:extLst>
          </p:cNvPr>
          <p:cNvSpPr txBox="1">
            <a:spLocks/>
          </p:cNvSpPr>
          <p:nvPr/>
        </p:nvSpPr>
        <p:spPr bwMode="auto">
          <a:xfrm>
            <a:off x="1281259" y="1356388"/>
            <a:ext cx="2761213" cy="48243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defTabSz="914377" eaLnBrk="1" hangingPunct="1">
              <a:defRPr/>
            </a:pPr>
            <a:r>
              <a:rPr lang="ru-RU" altLang="en-US" sz="2400" dirty="0">
                <a:solidFill>
                  <a:prstClr val="whit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ЛЕГАЛЬНО</a:t>
            </a:r>
          </a:p>
          <a:p>
            <a:pPr algn="ctr" defTabSz="914377" eaLnBrk="1" hangingPunct="1">
              <a:defRPr/>
            </a:pPr>
            <a:endParaRPr lang="ru-RU" altLang="en-US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Picture 2" descr="C:\Users\ostasheva\Pictures\tabak5.jpg">
            <a:extLst>
              <a:ext uri="{FF2B5EF4-FFF2-40B4-BE49-F238E27FC236}">
                <a16:creationId xmlns:a16="http://schemas.microsoft.com/office/drawing/2014/main" id="{412F6BA2-CED3-4D18-8C2A-A63276318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7784" y="2096667"/>
            <a:ext cx="2267769" cy="103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ostasheva\Pictures\tabak3.jpg">
            <a:extLst>
              <a:ext uri="{FF2B5EF4-FFF2-40B4-BE49-F238E27FC236}">
                <a16:creationId xmlns:a16="http://schemas.microsoft.com/office/drawing/2014/main" id="{1045BC71-DE9B-471D-B4CF-76D326C4C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1990" y="4131445"/>
            <a:ext cx="2456981" cy="103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BF89538B-68DC-4683-8884-6B08A3C3DA32}"/>
              </a:ext>
            </a:extLst>
          </p:cNvPr>
          <p:cNvSpPr txBox="1">
            <a:spLocks/>
          </p:cNvSpPr>
          <p:nvPr/>
        </p:nvSpPr>
        <p:spPr bwMode="auto">
          <a:xfrm>
            <a:off x="1304769" y="5377712"/>
            <a:ext cx="2904552" cy="81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defTabSz="914377" eaLnBrk="1" hangingPunct="1">
              <a:defRPr/>
            </a:pPr>
            <a:r>
              <a:rPr lang="ru-RU" altLang="en-US" sz="1600" dirty="0">
                <a:solidFill>
                  <a:prstClr val="whit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СИГАРЕТЫ ЗАРУБЕЖНОГО ПРОИЗВОДСТВА</a:t>
            </a:r>
            <a:endParaRPr lang="en-US" altLang="en-US" sz="1600" dirty="0">
              <a:solidFill>
                <a:prstClr val="white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5FDAD5-2F81-4FCD-A7B5-BE6965031FCC}"/>
              </a:ext>
            </a:extLst>
          </p:cNvPr>
          <p:cNvSpPr txBox="1"/>
          <p:nvPr/>
        </p:nvSpPr>
        <p:spPr>
          <a:xfrm>
            <a:off x="4804495" y="2970213"/>
            <a:ext cx="2513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РЕСПУБЛИКА КАЗАХСТАН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CBA523-3E7C-4CF5-BFFC-851848F66600}"/>
              </a:ext>
            </a:extLst>
          </p:cNvPr>
          <p:cNvSpPr txBox="1"/>
          <p:nvPr/>
        </p:nvSpPr>
        <p:spPr>
          <a:xfrm>
            <a:off x="7696625" y="2984383"/>
            <a:ext cx="2724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РЕСПУБЛИКА БЕЛАРУСЬ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34F917-CF93-4F6D-B06F-EBD29A415E74}"/>
              </a:ext>
            </a:extLst>
          </p:cNvPr>
          <p:cNvSpPr txBox="1"/>
          <p:nvPr/>
        </p:nvSpPr>
        <p:spPr>
          <a:xfrm>
            <a:off x="7823772" y="5720084"/>
            <a:ext cx="1819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УКРАИНА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730D9B-F573-443B-B567-E47A52CE06A7}"/>
              </a:ext>
            </a:extLst>
          </p:cNvPr>
          <p:cNvSpPr txBox="1"/>
          <p:nvPr/>
        </p:nvSpPr>
        <p:spPr>
          <a:xfrm>
            <a:off x="4862861" y="5720084"/>
            <a:ext cx="2102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ТАДЖИКИСТАН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A65975-0FDE-4F5A-8439-684E11FABCAA}"/>
              </a:ext>
            </a:extLst>
          </p:cNvPr>
          <p:cNvSpPr txBox="1"/>
          <p:nvPr/>
        </p:nvSpPr>
        <p:spPr>
          <a:xfrm>
            <a:off x="4845459" y="4160465"/>
            <a:ext cx="26583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РЕСПУБЛИКА АРМЕНИЯ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AF4528D4-ED7C-4632-8B40-8E61BD39E675}"/>
              </a:ext>
            </a:extLst>
          </p:cNvPr>
          <p:cNvSpPr txBox="1">
            <a:spLocks/>
          </p:cNvSpPr>
          <p:nvPr/>
        </p:nvSpPr>
        <p:spPr bwMode="auto">
          <a:xfrm>
            <a:off x="1322829" y="3152609"/>
            <a:ext cx="2806183" cy="853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defTabSz="914377" eaLnBrk="1" hangingPunct="1">
              <a:defRPr/>
            </a:pPr>
            <a:r>
              <a:rPr lang="ru-RU" altLang="en-US" sz="1600" dirty="0">
                <a:solidFill>
                  <a:prstClr val="whit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СИГАРЕТЫ ПРОИЗВОДСТВА РФ</a:t>
            </a:r>
            <a:endParaRPr lang="en-US" altLang="en-US" sz="1600" dirty="0">
              <a:solidFill>
                <a:prstClr val="white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9E8A5D-85B4-45FE-981D-82522874D2BF}"/>
              </a:ext>
            </a:extLst>
          </p:cNvPr>
          <p:cNvSpPr txBox="1"/>
          <p:nvPr/>
        </p:nvSpPr>
        <p:spPr>
          <a:xfrm>
            <a:off x="7501171" y="4131445"/>
            <a:ext cx="2924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РЕСПУБЛИКА КИГРГИЗИЯ</a:t>
            </a:r>
          </a:p>
        </p:txBody>
      </p:sp>
      <p:pic>
        <p:nvPicPr>
          <p:cNvPr id="21" name="Picture 2" descr="http://myait.ru/img/difference/difference_12.png">
            <a:extLst>
              <a:ext uri="{FF2B5EF4-FFF2-40B4-BE49-F238E27FC236}">
                <a16:creationId xmlns:a16="http://schemas.microsoft.com/office/drawing/2014/main" id="{9E6D6DD1-5F18-49EE-97F0-C8ECD2B07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381" y="2165088"/>
            <a:ext cx="1586137" cy="79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myait.ru/img/difference/difference_14.png">
            <a:extLst>
              <a:ext uri="{FF2B5EF4-FFF2-40B4-BE49-F238E27FC236}">
                <a16:creationId xmlns:a16="http://schemas.microsoft.com/office/drawing/2014/main" id="{F1262662-9A3B-43BF-81D3-1A7E33204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103" y="2134863"/>
            <a:ext cx="1855092" cy="80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://myait.ru/img/difference/difference_15.png">
            <a:extLst>
              <a:ext uri="{FF2B5EF4-FFF2-40B4-BE49-F238E27FC236}">
                <a16:creationId xmlns:a16="http://schemas.microsoft.com/office/drawing/2014/main" id="{B8B4FE04-C7CB-4107-94E9-987198D19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7231" y="2151827"/>
            <a:ext cx="1778115" cy="80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myait.ru/img/difference/difference_16.png">
            <a:extLst>
              <a:ext uri="{FF2B5EF4-FFF2-40B4-BE49-F238E27FC236}">
                <a16:creationId xmlns:a16="http://schemas.microsoft.com/office/drawing/2014/main" id="{5C73B3FD-4E08-4F55-AAED-B43C33403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4459" y="3334528"/>
            <a:ext cx="1612712" cy="7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http://myait.ru/img/difference/difference_18.png">
            <a:extLst>
              <a:ext uri="{FF2B5EF4-FFF2-40B4-BE49-F238E27FC236}">
                <a16:creationId xmlns:a16="http://schemas.microsoft.com/office/drawing/2014/main" id="{FEC804A8-4101-4033-92C6-6F7BF33AB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3416" y="4726477"/>
            <a:ext cx="1831040" cy="94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http://myait.ru/img/difference/difference_19.png">
            <a:extLst>
              <a:ext uri="{FF2B5EF4-FFF2-40B4-BE49-F238E27FC236}">
                <a16:creationId xmlns:a16="http://schemas.microsoft.com/office/drawing/2014/main" id="{3C8AEE2A-E044-4531-81B1-4485073D2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8879" y="4729866"/>
            <a:ext cx="2049672" cy="94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71BC924-A656-45BC-9168-BC56FBBE585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5213" y="3308224"/>
            <a:ext cx="1777631" cy="786939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42D3882-25A5-4E1D-B032-0BF3609CDD14}"/>
              </a:ext>
            </a:extLst>
          </p:cNvPr>
          <p:cNvCxnSpPr>
            <a:cxnSpLocks/>
          </p:cNvCxnSpPr>
          <p:nvPr/>
        </p:nvCxnSpPr>
        <p:spPr>
          <a:xfrm>
            <a:off x="4745109" y="4548117"/>
            <a:ext cx="5927539" cy="0"/>
          </a:xfrm>
          <a:prstGeom prst="line">
            <a:avLst/>
          </a:prstGeom>
          <a:ln>
            <a:solidFill>
              <a:srgbClr val="00206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9F28C7B-9EC3-41EA-9471-BAC80C2F4750}"/>
              </a:ext>
            </a:extLst>
          </p:cNvPr>
          <p:cNvSpPr txBox="1"/>
          <p:nvPr/>
        </p:nvSpPr>
        <p:spPr>
          <a:xfrm>
            <a:off x="10181565" y="2517555"/>
            <a:ext cx="430887" cy="133182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 defTabSz="457189"/>
            <a:r>
              <a:rPr lang="ru-RU" sz="16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СТРАНЫ  ЕАЭС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75CDB2-470E-49A1-83DF-11CCC937575E}"/>
              </a:ext>
            </a:extLst>
          </p:cNvPr>
          <p:cNvSpPr txBox="1"/>
          <p:nvPr/>
        </p:nvSpPr>
        <p:spPr>
          <a:xfrm>
            <a:off x="10177160" y="4640292"/>
            <a:ext cx="430887" cy="15021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 defTabSz="457189"/>
            <a:r>
              <a:rPr lang="ru-RU" sz="16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ДРУГИЕ СТРАНЫ</a:t>
            </a: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D3AA6184-A833-46A1-B2BF-6DCF23CF91A8}"/>
              </a:ext>
            </a:extLst>
          </p:cNvPr>
          <p:cNvSpPr txBox="1">
            <a:spLocks/>
          </p:cNvSpPr>
          <p:nvPr/>
        </p:nvSpPr>
        <p:spPr>
          <a:xfrm>
            <a:off x="401761" y="244617"/>
            <a:ext cx="10306417" cy="3595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9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91441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37162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1828837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286046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55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64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7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38596">
              <a:lnSpc>
                <a:spcPct val="10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АКЦИЗНЫЕ МАРКИ РФ И ЕАЭС</a:t>
            </a:r>
          </a:p>
        </p:txBody>
      </p:sp>
    </p:spTree>
    <p:extLst>
      <p:ext uri="{BB962C8B-B14F-4D97-AF65-F5344CB8AC3E}">
        <p14:creationId xmlns:p14="http://schemas.microsoft.com/office/powerpoint/2010/main" val="256286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74ACA1-D593-4F0D-B98C-50197CBB469C}"/>
              </a:ext>
            </a:extLst>
          </p:cNvPr>
          <p:cNvSpPr/>
          <p:nvPr/>
        </p:nvSpPr>
        <p:spPr>
          <a:xfrm>
            <a:off x="5624502" y="1880280"/>
            <a:ext cx="4277267" cy="4977655"/>
          </a:xfrm>
          <a:prstGeom prst="roundRect">
            <a:avLst/>
          </a:prstGeom>
          <a:noFill/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id-36899D65-6EE9-4B31-8A3C-A7BD933BD102" descr="Image">
            <a:extLst>
              <a:ext uri="{FF2B5EF4-FFF2-40B4-BE49-F238E27FC236}">
                <a16:creationId xmlns:a16="http://schemas.microsoft.com/office/drawing/2014/main" id="{8EFEE1E4-57D3-408A-96C3-8F242FB95C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55026" y="2190227"/>
            <a:ext cx="2490359" cy="355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DBE6F17-729E-44C0-83E5-8A8FBA351B71}"/>
              </a:ext>
            </a:extLst>
          </p:cNvPr>
          <p:cNvSpPr txBox="1"/>
          <p:nvPr/>
        </p:nvSpPr>
        <p:spPr>
          <a:xfrm>
            <a:off x="7863995" y="3754350"/>
            <a:ext cx="21531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latin typeface="Calibri" panose="020F0502020204030204" pitchFamily="34" charset="0"/>
                <a:cs typeface="Calibri" panose="020F0502020204030204" pitchFamily="34" charset="0"/>
              </a:rPr>
              <a:t>Прямоугольный защитный элемент</a:t>
            </a:r>
          </a:p>
          <a:p>
            <a:pPr algn="ctr"/>
            <a:r>
              <a:rPr lang="ru-RU" sz="1400" i="1" dirty="0">
                <a:latin typeface="Calibri" panose="020F0502020204030204" pitchFamily="34" charset="0"/>
                <a:cs typeface="Calibri" panose="020F0502020204030204" pitchFamily="34" charset="0"/>
              </a:rPr>
              <a:t>изменяет цвет</a:t>
            </a:r>
          </a:p>
          <a:p>
            <a:pPr algn="ctr"/>
            <a:r>
              <a:rPr lang="ru-RU" sz="1400" i="1" dirty="0">
                <a:latin typeface="Calibri" panose="020F0502020204030204" pitchFamily="34" charset="0"/>
                <a:cs typeface="Calibri" panose="020F0502020204030204" pitchFamily="34" charset="0"/>
              </a:rPr>
              <a:t>под разными углами обзора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B4BD-9E11-46B3-8FA0-AF5F4AB100FE}"/>
              </a:ext>
            </a:extLst>
          </p:cNvPr>
          <p:cNvSpPr/>
          <p:nvPr/>
        </p:nvSpPr>
        <p:spPr>
          <a:xfrm>
            <a:off x="3633566" y="2227104"/>
            <a:ext cx="1433269" cy="115646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ru-RU" sz="1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DDE910-E7DD-43EC-AD74-51A1E83E9A3E}"/>
              </a:ext>
            </a:extLst>
          </p:cNvPr>
          <p:cNvSpPr/>
          <p:nvPr/>
        </p:nvSpPr>
        <p:spPr>
          <a:xfrm>
            <a:off x="486994" y="2022475"/>
            <a:ext cx="2084747" cy="1487755"/>
          </a:xfrm>
          <a:prstGeom prst="roundRect">
            <a:avLst/>
          </a:prstGeom>
          <a:noFill/>
          <a:ln w="158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Поддельная акцизная марка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66D10E6-6335-487F-8AAC-F8833D5870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55459" y="3050577"/>
            <a:ext cx="3362463" cy="20362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D5BD155-8CFD-4928-9646-7CC45A7A49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75541" y="3148660"/>
            <a:ext cx="3362144" cy="1839735"/>
          </a:xfrm>
          <a:prstGeom prst="rect">
            <a:avLst/>
          </a:prstGeom>
        </p:spPr>
      </p:pic>
      <p:sp>
        <p:nvSpPr>
          <p:cNvPr id="29" name="TextBox 33">
            <a:extLst>
              <a:ext uri="{FF2B5EF4-FFF2-40B4-BE49-F238E27FC236}">
                <a16:creationId xmlns:a16="http://schemas.microsoft.com/office/drawing/2014/main" id="{CBF23472-2B05-4154-8416-F2C78016F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8450" y="6010142"/>
            <a:ext cx="23564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40404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en-US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Легальная </a:t>
            </a:r>
            <a:r>
              <a:rPr lang="ru-RU" altLang="en-US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акцизная марка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62F87E-4E83-4B19-830C-9F60B8B16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527" y="6006409"/>
            <a:ext cx="2284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rgbClr val="40404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rgbClr val="404040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en-US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Поддельная </a:t>
            </a:r>
            <a:r>
              <a:rPr lang="ru-RU" altLang="en-US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акцизная марка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D01333B-2A5A-4D77-B5AA-E1F29E8B5DA7}"/>
              </a:ext>
            </a:extLst>
          </p:cNvPr>
          <p:cNvGrpSpPr/>
          <p:nvPr/>
        </p:nvGrpSpPr>
        <p:grpSpPr>
          <a:xfrm>
            <a:off x="7104422" y="1112883"/>
            <a:ext cx="2683215" cy="2229055"/>
            <a:chOff x="5015896" y="245191"/>
            <a:chExt cx="2012411" cy="167179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E049613-C4BF-444F-A45D-EF6837BCFFFA}"/>
                </a:ext>
              </a:extLst>
            </p:cNvPr>
            <p:cNvGrpSpPr/>
            <p:nvPr/>
          </p:nvGrpSpPr>
          <p:grpSpPr>
            <a:xfrm>
              <a:off x="5779867" y="245191"/>
              <a:ext cx="1248440" cy="438581"/>
              <a:chOff x="5602237" y="268150"/>
              <a:chExt cx="1248440" cy="438581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D6DA21-8FD2-42F3-8F4D-99B6A16814BF}"/>
                  </a:ext>
                </a:extLst>
              </p:cNvPr>
              <p:cNvSpPr txBox="1"/>
              <p:nvPr/>
            </p:nvSpPr>
            <p:spPr>
              <a:xfrm>
                <a:off x="5602237" y="268150"/>
                <a:ext cx="1248440" cy="438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2060"/>
                    </a:solidFill>
                  </a:rPr>
                  <a:t>Светящиеся маркеры 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786C9B-C13B-4FBF-96AD-A68AD1FC738C}"/>
                  </a:ext>
                </a:extLst>
              </p:cNvPr>
              <p:cNvSpPr/>
              <p:nvPr/>
            </p:nvSpPr>
            <p:spPr>
              <a:xfrm>
                <a:off x="5724128" y="309519"/>
                <a:ext cx="1005840" cy="377536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3494-2059-41DA-BBD3-E110F699646C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 flipH="1">
              <a:off x="5015896" y="664096"/>
              <a:ext cx="1388782" cy="833522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CE7BE6C-88CA-499C-A3BB-04F565FA8A35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>
              <a:off x="6404678" y="664096"/>
              <a:ext cx="159687" cy="125288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E9EF80D-59E5-4852-86CF-2784221DDF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7379" y="1146747"/>
              <a:ext cx="263590" cy="24602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B36A905-BC42-496A-828A-1EC91BEA7299}"/>
              </a:ext>
            </a:extLst>
          </p:cNvPr>
          <p:cNvSpPr txBox="1"/>
          <p:nvPr/>
        </p:nvSpPr>
        <p:spPr>
          <a:xfrm>
            <a:off x="5920700" y="1924356"/>
            <a:ext cx="3469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Визуальный отличительный элемент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3B021F0B-8BCC-482B-AAA5-67D29B5C649D}"/>
              </a:ext>
            </a:extLst>
          </p:cNvPr>
          <p:cNvSpPr txBox="1">
            <a:spLocks/>
          </p:cNvSpPr>
          <p:nvPr/>
        </p:nvSpPr>
        <p:spPr>
          <a:xfrm>
            <a:off x="401761" y="244617"/>
            <a:ext cx="10306417" cy="3595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9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91441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System Font Regular"/>
              <a:buNone/>
              <a:tabLst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371628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1828837" indent="0" algn="ctr" defTabSz="914377" rtl="0" eaLnBrk="1" latinLnBrk="0" hangingPunct="1">
              <a:lnSpc>
                <a:spcPct val="110000"/>
              </a:lnSpc>
              <a:spcBef>
                <a:spcPts val="533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2286046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55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64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7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38596">
              <a:lnSpc>
                <a:spcPct val="10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ПОДДЕЛЬНАЯ АКЦИЗНАЯ МАРКА</a:t>
            </a:r>
          </a:p>
        </p:txBody>
      </p:sp>
    </p:spTree>
    <p:extLst>
      <p:ext uri="{BB962C8B-B14F-4D97-AF65-F5344CB8AC3E}">
        <p14:creationId xmlns:p14="http://schemas.microsoft.com/office/powerpoint/2010/main" val="341987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</TotalTime>
  <Words>210</Words>
  <Application>Microsoft Office PowerPoint</Application>
  <PresentationFormat>Широкоэкранный</PresentationFormat>
  <Paragraphs>55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BATSansTT</vt:lpstr>
      <vt:lpstr>Calibri</vt:lpstr>
      <vt:lpstr>Calibri Light</vt:lpstr>
      <vt:lpstr>Century Gothic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Состояние нелегального рынка табачных и никотинсодержащих изделий в РФ</dc:title>
  <dc:creator>Ulyana Esyunina</dc:creator>
  <cp:lastModifiedBy>DLAdmin</cp:lastModifiedBy>
  <cp:revision>65</cp:revision>
  <dcterms:created xsi:type="dcterms:W3CDTF">2021-12-08T23:20:49Z</dcterms:created>
  <dcterms:modified xsi:type="dcterms:W3CDTF">2022-01-17T12:26:52Z</dcterms:modified>
</cp:coreProperties>
</file>