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2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3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5"/>
    <p:sldMasterId id="2147483743" r:id="rId6"/>
    <p:sldMasterId id="2147483799" r:id="rId7"/>
    <p:sldMasterId id="2147483855" r:id="rId8"/>
  </p:sldMasterIdLst>
  <p:notesMasterIdLst>
    <p:notesMasterId r:id="rId23"/>
  </p:notesMasterIdLst>
  <p:sldIdLst>
    <p:sldId id="319" r:id="rId9"/>
    <p:sldId id="354" r:id="rId10"/>
    <p:sldId id="344" r:id="rId11"/>
    <p:sldId id="355" r:id="rId12"/>
    <p:sldId id="318" r:id="rId13"/>
    <p:sldId id="356" r:id="rId14"/>
    <p:sldId id="351" r:id="rId15"/>
    <p:sldId id="357" r:id="rId16"/>
    <p:sldId id="358" r:id="rId17"/>
    <p:sldId id="359" r:id="rId18"/>
    <p:sldId id="360" r:id="rId19"/>
    <p:sldId id="362" r:id="rId20"/>
    <p:sldId id="361" r:id="rId21"/>
    <p:sldId id="346" r:id="rId22"/>
  </p:sldIdLst>
  <p:sldSz cx="10693400" cy="7561263"/>
  <p:notesSz cx="6808788" cy="9940925"/>
  <p:defaultTextStyle>
    <a:defPPr>
      <a:defRPr lang="ru-RU"/>
    </a:defPPr>
    <a:lvl1pPr marL="0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97845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95690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493535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991380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36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9E4B"/>
    <a:srgbClr val="D1E8F7"/>
    <a:srgbClr val="ADD5F1"/>
    <a:srgbClr val="67BCC5"/>
    <a:srgbClr val="FCC264"/>
    <a:srgbClr val="EEC4C4"/>
    <a:srgbClr val="9294DA"/>
    <a:srgbClr val="47AEB9"/>
    <a:srgbClr val="5A91BE"/>
    <a:srgbClr val="447E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109" autoAdjust="0"/>
    <p:restoredTop sz="94660"/>
  </p:normalViewPr>
  <p:slideViewPr>
    <p:cSldViewPr snapToGrid="0">
      <p:cViewPr varScale="1">
        <p:scale>
          <a:sx n="84" d="100"/>
          <a:sy n="84" d="100"/>
        </p:scale>
        <p:origin x="486" y="60"/>
      </p:cViewPr>
      <p:guideLst>
        <p:guide orient="horz" pos="2382"/>
        <p:guide pos="3369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3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7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904607668867575E-2"/>
          <c:y val="4.7482519758199809E-2"/>
          <c:w val="0.90409542282268807"/>
          <c:h val="0.728662393037301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D1E8F7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7F0-48B1-81C6-EA90A38139C4}"/>
              </c:ext>
            </c:extLst>
          </c:dPt>
          <c:dPt>
            <c:idx val="1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accent3">
                    <a:lumMod val="40000"/>
                    <a:lumOff val="6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7F0-48B1-81C6-EA90A38139C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7F0-48B1-81C6-EA90A38139C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7F0-48B1-81C6-EA90A38139C4}"/>
              </c:ext>
            </c:extLst>
          </c:dPt>
          <c:dLbls>
            <c:dLbl>
              <c:idx val="0"/>
              <c:layout>
                <c:manualLayout>
                  <c:x val="-5.8516616933559492E-3"/>
                  <c:y val="-3.13658733462829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1.0352163765253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17F0-48B1-81C6-EA90A38139C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Северский район</c:v>
                </c:pt>
                <c:pt idx="1">
                  <c:v>Краснодарский край</c:v>
                </c:pt>
                <c:pt idx="2">
                  <c:v>РФ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120</c:v>
                </c:pt>
                <c:pt idx="1">
                  <c:v>234</c:v>
                </c:pt>
                <c:pt idx="2">
                  <c:v>207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17F0-48B1-81C6-EA90A38139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5769568"/>
        <c:axId val="215768448"/>
      </c:barChart>
      <c:catAx>
        <c:axId val="2157695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215768448"/>
        <c:crosses val="autoZero"/>
        <c:auto val="1"/>
        <c:lblAlgn val="ctr"/>
        <c:lblOffset val="100"/>
        <c:noMultiLvlLbl val="0"/>
      </c:catAx>
      <c:valAx>
        <c:axId val="215768448"/>
        <c:scaling>
          <c:orientation val="minMax"/>
          <c:max val="25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14"/>
            </a:pPr>
            <a:endParaRPr lang="ru-RU"/>
          </a:p>
        </c:txPr>
        <c:crossAx val="215769568"/>
        <c:crosses val="autoZero"/>
        <c:crossBetween val="between"/>
        <c:majorUnit val="50"/>
      </c:valAx>
      <c:spPr>
        <a:noFill/>
        <a:ln w="18391">
          <a:noFill/>
        </a:ln>
      </c:spPr>
    </c:plotArea>
    <c:plotVisOnly val="1"/>
    <c:dispBlanksAs val="gap"/>
    <c:showDLblsOverMax val="0"/>
  </c:chart>
  <c:txPr>
    <a:bodyPr/>
    <a:lstStyle/>
    <a:p>
      <a:pPr>
        <a:defRPr sz="1303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138693436817823E-2"/>
          <c:y val="0.10864070629269885"/>
          <c:w val="0.90409542282268807"/>
          <c:h val="0.728662393037301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C7F-4961-AC9C-077E5E34AC7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C7F-4961-AC9C-077E5E34AC7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</c:spPr>
          </c:dPt>
          <c:dLbls>
            <c:dLbl>
              <c:idx val="0"/>
              <c:layout>
                <c:manualLayout>
                  <c:x val="2.8581167178463821E-3"/>
                  <c:y val="9.9030366150237577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1C7F-4961-AC9C-077E5E34AC7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7304197043488431E-4"/>
                  <c:y val="1.000586193257832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1C7F-4961-AC9C-077E5E34AC7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6.0623525603742765E-3"/>
                  <c:y val="1.28292628615906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 i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Северский район</c:v>
                </c:pt>
                <c:pt idx="1">
                  <c:v>Краснодарский край</c:v>
                </c:pt>
                <c:pt idx="2">
                  <c:v>РФ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21.2</c:v>
                </c:pt>
                <c:pt idx="1">
                  <c:v>8.1</c:v>
                </c:pt>
                <c:pt idx="2" formatCode="0.0">
                  <c:v>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C7F-4961-AC9C-077E5E34AC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5747824"/>
        <c:axId val="215748384"/>
      </c:barChart>
      <c:catAx>
        <c:axId val="2157478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15748384"/>
        <c:crosses val="autoZero"/>
        <c:auto val="1"/>
        <c:lblAlgn val="ctr"/>
        <c:lblOffset val="100"/>
        <c:noMultiLvlLbl val="0"/>
      </c:catAx>
      <c:valAx>
        <c:axId val="215748384"/>
        <c:scaling>
          <c:orientation val="minMax"/>
          <c:max val="25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5747824"/>
        <c:crosses val="autoZero"/>
        <c:crossBetween val="between"/>
        <c:majorUnit val="5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982771338751199E-2"/>
          <c:y val="3.2641773674192937E-2"/>
          <c:w val="0.8631624604535465"/>
          <c:h val="0.861197088037773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EB8-4841-8A96-E0609692143F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3EB8-4841-8A96-E0609692143F}"/>
              </c:ext>
            </c:extLst>
          </c:dPt>
          <c:dPt>
            <c:idx val="2"/>
            <c:invertIfNegative val="0"/>
            <c:bubble3D val="0"/>
            <c:spPr>
              <a:solidFill>
                <a:srgbClr val="00B0F0"/>
              </a:solidFill>
            </c:spPr>
          </c:dPt>
          <c:dLbls>
            <c:dLbl>
              <c:idx val="1"/>
              <c:layout>
                <c:manualLayout>
                  <c:x val="0"/>
                  <c:y val="1.97561350688509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Северский район</c:v>
                </c:pt>
                <c:pt idx="1">
                  <c:v>Краснодарский край</c:v>
                </c:pt>
                <c:pt idx="2">
                  <c:v>РФ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13.2</c:v>
                </c:pt>
                <c:pt idx="1">
                  <c:v>23.9</c:v>
                </c:pt>
                <c:pt idx="2">
                  <c:v>21.1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EB8-4841-8A96-E060969214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5750624"/>
        <c:axId val="215751184"/>
      </c:barChart>
      <c:catAx>
        <c:axId val="2157506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15751184"/>
        <c:crosses val="autoZero"/>
        <c:auto val="1"/>
        <c:lblAlgn val="ctr"/>
        <c:lblOffset val="100"/>
        <c:noMultiLvlLbl val="0"/>
      </c:catAx>
      <c:valAx>
        <c:axId val="215751184"/>
        <c:scaling>
          <c:orientation val="minMax"/>
          <c:max val="25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5750624"/>
        <c:crosses val="autoZero"/>
        <c:crossBetween val="between"/>
        <c:majorUnit val="5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C53F3C-B84A-48EE-A021-F93E3DC9FD53}" type="doc">
      <dgm:prSet loTypeId="urn:microsoft.com/office/officeart/2005/8/layout/venn1" loCatId="relationship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35CBA9F4-E152-4AEE-9FF6-0066053983D6}">
      <dgm:prSet custT="1"/>
      <dgm:spPr>
        <a:xfrm>
          <a:off x="2952147" y="315189"/>
          <a:ext cx="1336561" cy="728088"/>
        </a:xfrm>
        <a:noFill/>
        <a:ln>
          <a:noFill/>
        </a:ln>
        <a:effectLst/>
        <a:sp3d/>
      </dgm:spPr>
      <dgm:t>
        <a:bodyPr/>
        <a:lstStyle/>
        <a:p>
          <a:pPr rtl="0"/>
          <a:r>
            <a:rPr lang="ru-RU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+mn-ea"/>
              <a:cs typeface="+mn-cs"/>
            </a:rPr>
            <a:t>Банк России </a:t>
          </a:r>
          <a:endParaRPr lang="ru-RU" sz="1200" dirty="0">
            <a:solidFill>
              <a:schemeClr val="tx1">
                <a:lumMod val="75000"/>
                <a:lumOff val="25000"/>
              </a:schemeClr>
            </a:solidFill>
            <a:latin typeface="Arial"/>
            <a:ea typeface="+mn-ea"/>
            <a:cs typeface="+mn-cs"/>
          </a:endParaRPr>
        </a:p>
      </dgm:t>
    </dgm:pt>
    <dgm:pt modelId="{073A1831-DEE0-4224-96AF-18557804D8BB}" type="parTrans" cxnId="{124A7794-AC2E-4370-BB9F-F827E8E046D7}">
      <dgm:prSet/>
      <dgm:spPr/>
      <dgm:t>
        <a:bodyPr/>
        <a:lstStyle/>
        <a:p>
          <a:endParaRPr lang="ru-RU" sz="120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A27FAB65-65CD-4D7A-92CB-BF728FB465F9}" type="sibTrans" cxnId="{124A7794-AC2E-4370-BB9F-F827E8E046D7}">
      <dgm:prSet/>
      <dgm:spPr/>
      <dgm:t>
        <a:bodyPr/>
        <a:lstStyle/>
        <a:p>
          <a:endParaRPr lang="ru-RU" sz="120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EB6A98BF-66FB-4832-94E3-1A9C9C24153A}">
      <dgm:prSet custT="1"/>
      <dgm:spPr>
        <a:xfrm>
          <a:off x="4370499" y="866770"/>
          <a:ext cx="1266614" cy="797429"/>
        </a:xfrm>
        <a:noFill/>
        <a:ln>
          <a:noFill/>
        </a:ln>
        <a:effectLst/>
        <a:sp3d/>
      </dgm:spPr>
      <dgm:t>
        <a:bodyPr/>
        <a:lstStyle/>
        <a:p>
          <a:pPr rtl="0"/>
          <a:r>
            <a:rPr lang="ru-RU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+mn-ea"/>
              <a:cs typeface="+mn-cs"/>
            </a:rPr>
            <a:t>Южное ГУ Банка России и входящие в его состав Отделения</a:t>
          </a:r>
          <a:endParaRPr lang="ru-RU" sz="1200" dirty="0">
            <a:solidFill>
              <a:schemeClr val="tx1">
                <a:lumMod val="75000"/>
                <a:lumOff val="25000"/>
              </a:schemeClr>
            </a:solidFill>
            <a:latin typeface="Arial"/>
            <a:ea typeface="+mn-ea"/>
            <a:cs typeface="+mn-cs"/>
          </a:endParaRPr>
        </a:p>
      </dgm:t>
    </dgm:pt>
    <dgm:pt modelId="{A511A514-FDBD-47FE-8884-676CD6ED111B}" type="parTrans" cxnId="{1A465FAC-B0C3-4D0A-B799-D2A007F2CA92}">
      <dgm:prSet/>
      <dgm:spPr/>
      <dgm:t>
        <a:bodyPr/>
        <a:lstStyle/>
        <a:p>
          <a:endParaRPr lang="ru-RU" sz="120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FE8DE557-816C-4B63-A159-4766433BA91A}" type="sibTrans" cxnId="{1A465FAC-B0C3-4D0A-B799-D2A007F2CA92}">
      <dgm:prSet/>
      <dgm:spPr/>
      <dgm:t>
        <a:bodyPr/>
        <a:lstStyle/>
        <a:p>
          <a:endParaRPr lang="ru-RU" sz="120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AB742D91-D5AC-4A8B-AE8C-FE7FA1B738C3}">
      <dgm:prSet custT="1"/>
      <dgm:spPr>
        <a:xfrm>
          <a:off x="3030951" y="2521518"/>
          <a:ext cx="1336561" cy="728088"/>
        </a:xfrm>
        <a:noFill/>
        <a:ln>
          <a:noFill/>
        </a:ln>
        <a:effectLst/>
        <a:sp3d/>
      </dgm:spPr>
      <dgm:t>
        <a:bodyPr/>
        <a:lstStyle/>
        <a:p>
          <a:pPr rtl="0">
            <a:spcAft>
              <a:spcPts val="0"/>
            </a:spcAft>
          </a:pPr>
          <a:r>
            <a:rPr lang="ru-RU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+mn-ea"/>
              <a:cs typeface="+mn-cs"/>
            </a:rPr>
            <a:t>Банковское и страховое </a:t>
          </a:r>
        </a:p>
        <a:p>
          <a:pPr rtl="0">
            <a:spcAft>
              <a:spcPts val="0"/>
            </a:spcAft>
          </a:pPr>
          <a:r>
            <a:rPr lang="ru-RU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+mn-ea"/>
              <a:cs typeface="+mn-cs"/>
            </a:rPr>
            <a:t>сообщество, некредитные </a:t>
          </a:r>
          <a:r>
            <a:rPr lang="ru-RU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"/>
            </a:rPr>
            <a:t>финансовые организации, </a:t>
          </a:r>
        </a:p>
        <a:p>
          <a:pPr rtl="0">
            <a:spcAft>
              <a:spcPts val="0"/>
            </a:spcAft>
          </a:pPr>
          <a:r>
            <a:rPr lang="ru-RU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+mn-ea"/>
              <a:cs typeface="+mn-cs"/>
            </a:rPr>
            <a:t>АО </a:t>
          </a:r>
          <a:r>
            <a:rPr lang="ru-RU" sz="1200" dirty="0" err="1" smtClean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+mn-ea"/>
              <a:cs typeface="+mn-cs"/>
            </a:rPr>
            <a:t>НСПК</a:t>
          </a:r>
          <a:endParaRPr lang="ru-RU" sz="1200" dirty="0">
            <a:solidFill>
              <a:schemeClr val="tx1">
                <a:lumMod val="75000"/>
                <a:lumOff val="25000"/>
              </a:schemeClr>
            </a:solidFill>
            <a:latin typeface="Arial"/>
            <a:ea typeface="+mn-ea"/>
            <a:cs typeface="+mn-cs"/>
          </a:endParaRPr>
        </a:p>
      </dgm:t>
    </dgm:pt>
    <dgm:pt modelId="{DD717E26-6198-45D4-BD9A-7FDAE3C90657}" type="parTrans" cxnId="{EB5DAEEE-546F-4A77-8B04-5781C5256BB7}">
      <dgm:prSet/>
      <dgm:spPr/>
      <dgm:t>
        <a:bodyPr/>
        <a:lstStyle/>
        <a:p>
          <a:endParaRPr lang="ru-RU" sz="120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F41A278A-D67D-4579-BD32-EBA6FE05EF49}" type="sibTrans" cxnId="{EB5DAEEE-546F-4A77-8B04-5781C5256BB7}">
      <dgm:prSet/>
      <dgm:spPr/>
      <dgm:t>
        <a:bodyPr/>
        <a:lstStyle/>
        <a:p>
          <a:endParaRPr lang="ru-RU" sz="120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8C047625-2048-47E2-9F05-6B2D84169473}">
      <dgm:prSet custT="1"/>
      <dgm:spPr>
        <a:xfrm>
          <a:off x="1691391" y="2127530"/>
          <a:ext cx="1266614" cy="891041"/>
        </a:xfrm>
        <a:noFill/>
        <a:ln>
          <a:noFill/>
        </a:ln>
        <a:effectLst/>
        <a:sp3d/>
      </dgm:spPr>
      <dgm:t>
        <a:bodyPr/>
        <a:lstStyle/>
        <a:p>
          <a:pPr rtl="0"/>
          <a:r>
            <a:rPr lang="ru-RU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+mn-ea"/>
              <a:cs typeface="+mn-cs"/>
            </a:rPr>
            <a:t>Подразделения ПАО «Ростелеком» и операторов сотовой связи </a:t>
          </a:r>
          <a:endParaRPr lang="ru-RU" sz="1200" dirty="0">
            <a:solidFill>
              <a:schemeClr val="tx1">
                <a:lumMod val="75000"/>
                <a:lumOff val="25000"/>
              </a:schemeClr>
            </a:solidFill>
            <a:latin typeface="Arial"/>
            <a:ea typeface="+mn-ea"/>
            <a:cs typeface="+mn-cs"/>
          </a:endParaRPr>
        </a:p>
      </dgm:t>
    </dgm:pt>
    <dgm:pt modelId="{C00991DC-A4E9-4DC4-9D79-CF9268CC3EF8}" type="parTrans" cxnId="{567B83D4-10AA-4856-A38B-26BCA4AED1D8}">
      <dgm:prSet/>
      <dgm:spPr/>
      <dgm:t>
        <a:bodyPr/>
        <a:lstStyle/>
        <a:p>
          <a:endParaRPr lang="ru-RU" sz="120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94BB374A-FDED-4BB3-993C-C0D1BD56B6D1}" type="sibTrans" cxnId="{567B83D4-10AA-4856-A38B-26BCA4AED1D8}">
      <dgm:prSet/>
      <dgm:spPr/>
      <dgm:t>
        <a:bodyPr/>
        <a:lstStyle/>
        <a:p>
          <a:endParaRPr lang="ru-RU" sz="120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66877490-008B-4E3A-A39C-2BF1CA0E4952}">
      <dgm:prSet custT="1"/>
      <dgm:spPr>
        <a:xfrm>
          <a:off x="4370510" y="1969931"/>
          <a:ext cx="1266614" cy="891041"/>
        </a:xfrm>
        <a:noFill/>
        <a:ln>
          <a:noFill/>
        </a:ln>
        <a:effectLst/>
        <a:sp3d/>
      </dgm:spPr>
      <dgm:t>
        <a:bodyPr/>
        <a:lstStyle/>
        <a:p>
          <a:pPr rtl="0"/>
          <a:r>
            <a:rPr lang="ru-RU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+mn-ea"/>
              <a:cs typeface="+mn-cs"/>
            </a:rPr>
            <a:t>Подразделения ФГУП «Почта России» </a:t>
          </a:r>
          <a:endParaRPr lang="ru-RU" sz="1200" dirty="0">
            <a:solidFill>
              <a:schemeClr val="tx1">
                <a:lumMod val="75000"/>
                <a:lumOff val="25000"/>
              </a:schemeClr>
            </a:solidFill>
            <a:latin typeface="Arial"/>
            <a:ea typeface="+mn-ea"/>
            <a:cs typeface="+mn-cs"/>
          </a:endParaRPr>
        </a:p>
      </dgm:t>
    </dgm:pt>
    <dgm:pt modelId="{948A4237-B55A-4582-8A43-09D7084B86CC}" type="parTrans" cxnId="{E888FC5A-E501-4CE3-B979-2D96EC3E43B6}">
      <dgm:prSet/>
      <dgm:spPr/>
      <dgm:t>
        <a:bodyPr/>
        <a:lstStyle/>
        <a:p>
          <a:endParaRPr lang="ru-RU" sz="120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9D39B49A-C38E-4ECE-BD79-75823E0312FD}" type="sibTrans" cxnId="{E888FC5A-E501-4CE3-B979-2D96EC3E43B6}">
      <dgm:prSet/>
      <dgm:spPr/>
      <dgm:t>
        <a:bodyPr/>
        <a:lstStyle/>
        <a:p>
          <a:endParaRPr lang="ru-RU" sz="120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09BF600D-7F74-484E-91FE-E1175DDAF0AD}">
      <dgm:prSet custT="1"/>
      <dgm:spPr>
        <a:xfrm>
          <a:off x="1612597" y="866769"/>
          <a:ext cx="1266614" cy="891041"/>
        </a:xfrm>
        <a:noFill/>
        <a:ln>
          <a:noFill/>
        </a:ln>
        <a:effectLst/>
        <a:sp3d/>
      </dgm:spPr>
      <dgm:t>
        <a:bodyPr/>
        <a:lstStyle/>
        <a:p>
          <a:pPr rtl="0"/>
          <a:endParaRPr lang="ru-RU" sz="1200" dirty="0">
            <a:solidFill>
              <a:schemeClr val="bg1"/>
            </a:solidFill>
            <a:latin typeface="Arial"/>
            <a:ea typeface="+mn-ea"/>
            <a:cs typeface="+mn-cs"/>
          </a:endParaRPr>
        </a:p>
      </dgm:t>
    </dgm:pt>
    <dgm:pt modelId="{EBDBDFB4-6640-46C9-A4FF-B70D6D11CE6E}" type="sibTrans" cxnId="{16EAB1D5-EAB7-427D-B764-92A8B07EB7BA}">
      <dgm:prSet/>
      <dgm:spPr/>
      <dgm:t>
        <a:bodyPr/>
        <a:lstStyle/>
        <a:p>
          <a:endParaRPr lang="ru-RU" sz="120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6984921D-2DF1-43BA-80A9-52044201E986}" type="parTrans" cxnId="{16EAB1D5-EAB7-427D-B764-92A8B07EB7BA}">
      <dgm:prSet/>
      <dgm:spPr/>
      <dgm:t>
        <a:bodyPr/>
        <a:lstStyle/>
        <a:p>
          <a:endParaRPr lang="ru-RU" sz="120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CE4E5E7A-5437-44BB-BD5E-72A45DAFA1E1}" type="pres">
      <dgm:prSet presAssocID="{8BC53F3C-B84A-48EE-A021-F93E3DC9FD53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D389DE9-3BC5-4922-8955-2614FB85F057}" type="pres">
      <dgm:prSet presAssocID="{35CBA9F4-E152-4AEE-9FF6-0066053983D6}" presName="circ1" presStyleLbl="vennNode1" presStyleIdx="0" presStyleCnt="6"/>
      <dgm:spPr>
        <a:xfrm>
          <a:off x="3126702" y="798123"/>
          <a:ext cx="1069249" cy="1069249"/>
        </a:xfrm>
        <a:prstGeom prst="ellipse">
          <a:avLst/>
        </a:prstGeom>
        <a:solidFill>
          <a:srgbClr val="3E96DB">
            <a:alpha val="50000"/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endParaRPr lang="ru-RU"/>
        </a:p>
      </dgm:t>
    </dgm:pt>
    <dgm:pt modelId="{71993AB7-97FE-4CE0-8C51-A4AD919006EA}" type="pres">
      <dgm:prSet presAssocID="{35CBA9F4-E152-4AEE-9FF6-0066053983D6}" presName="circ1Tx" presStyleLbl="revTx" presStyleIdx="0" presStyleCnt="0" custLinFactNeighborX="-6727" custLinFactNeighborY="14495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CC3B09EB-45A2-409E-A70E-208D4F44B160}" type="pres">
      <dgm:prSet presAssocID="{EB6A98BF-66FB-4832-94E3-1A9C9C24153A}" presName="circ2" presStyleLbl="vennNode1" presStyleIdx="1" presStyleCnt="6"/>
      <dgm:spPr>
        <a:xfrm>
          <a:off x="3473762" y="998520"/>
          <a:ext cx="1069249" cy="1069249"/>
        </a:xfrm>
        <a:prstGeom prst="ellipse">
          <a:avLst/>
        </a:prstGeom>
        <a:solidFill>
          <a:schemeClr val="accent3">
            <a:alpha val="50000"/>
          </a:scheme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endParaRPr lang="ru-RU"/>
        </a:p>
      </dgm:t>
    </dgm:pt>
    <dgm:pt modelId="{C860A7CE-A790-40DF-9580-E40B5E977B91}" type="pres">
      <dgm:prSet presAssocID="{EB6A98BF-66FB-4832-94E3-1A9C9C24153A}" presName="circ2Tx" presStyleLbl="revTx" presStyleIdx="0" presStyleCnt="0" custLinFactNeighborX="-38124" custLinFactNeighborY="-55288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30506412-051B-4D95-A669-EEFAB8F1DEA8}" type="pres">
      <dgm:prSet presAssocID="{09BF600D-7F74-484E-91FE-E1175DDAF0AD}" presName="circ3" presStyleLbl="vennNode1" presStyleIdx="2" presStyleCnt="6"/>
      <dgm:spPr>
        <a:xfrm>
          <a:off x="3473762" y="1399315"/>
          <a:ext cx="1069249" cy="1069249"/>
        </a:xfrm>
        <a:prstGeom prst="ellipse">
          <a:avLst/>
        </a:prstGeom>
        <a:solidFill>
          <a:schemeClr val="accent3">
            <a:alpha val="69000"/>
          </a:scheme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endParaRPr lang="ru-RU"/>
        </a:p>
      </dgm:t>
    </dgm:pt>
    <dgm:pt modelId="{8AA69F7C-F34A-46DE-9401-CC4517986317}" type="pres">
      <dgm:prSet presAssocID="{09BF600D-7F74-484E-91FE-E1175DDAF0AD}" presName="circ3Tx" presStyleLbl="revTx" presStyleIdx="0" presStyleCnt="0" custScaleX="9131" custScaleY="13428" custLinFactX="-100000" custLinFactY="-18221" custLinFactNeighborX="-199689" custLinFactNeighborY="-100000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C5F870FA-8F42-4E7E-9787-03FA28686B69}" type="pres">
      <dgm:prSet presAssocID="{AB742D91-D5AC-4A8B-AE8C-FE7FA1B738C3}" presName="circ4" presStyleLbl="vennNode1" presStyleIdx="3" presStyleCnt="6" custLinFactNeighborY="1870"/>
      <dgm:spPr>
        <a:xfrm>
          <a:off x="3126702" y="1620055"/>
          <a:ext cx="1069249" cy="1069249"/>
        </a:xfrm>
        <a:prstGeom prst="ellipse">
          <a:avLst/>
        </a:prstGeom>
        <a:solidFill>
          <a:schemeClr val="tx2">
            <a:lumMod val="75000"/>
            <a:alpha val="50000"/>
          </a:scheme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endParaRPr lang="ru-RU"/>
        </a:p>
      </dgm:t>
    </dgm:pt>
    <dgm:pt modelId="{E79E4D68-CE15-41D6-9078-E59E8DE956CE}" type="pres">
      <dgm:prSet presAssocID="{AB742D91-D5AC-4A8B-AE8C-FE7FA1B738C3}" presName="circ4Tx" presStyleLbl="revTx" presStyleIdx="0" presStyleCnt="0" custScaleX="159977" custScaleY="69502" custLinFactNeighborX="7479" custLinFactNeighborY="6093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92EF365A-B0B8-4413-95AD-1BA12C1589AF}" type="pres">
      <dgm:prSet presAssocID="{8C047625-2048-47E2-9F05-6B2D84169473}" presName="circ5" presStyleLbl="vennNode1" presStyleIdx="4" presStyleCnt="6"/>
      <dgm:spPr>
        <a:xfrm>
          <a:off x="2779641" y="1399315"/>
          <a:ext cx="1069249" cy="1069249"/>
        </a:xfrm>
        <a:prstGeom prst="ellipse">
          <a:avLst/>
        </a:prstGeom>
        <a:solidFill>
          <a:schemeClr val="tx2">
            <a:lumMod val="50000"/>
            <a:alpha val="50000"/>
          </a:scheme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endParaRPr lang="ru-RU"/>
        </a:p>
      </dgm:t>
    </dgm:pt>
    <dgm:pt modelId="{D7991450-BA87-4FE6-A91E-BF48658228CC}" type="pres">
      <dgm:prSet presAssocID="{8C047625-2048-47E2-9F05-6B2D84169473}" presName="circ5Tx" presStyleLbl="revTx" presStyleIdx="0" presStyleCnt="0" custLinFactNeighborX="27187" custLinFactNeighborY="23299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35CC029A-3C12-41B9-973A-419A480BB599}" type="pres">
      <dgm:prSet presAssocID="{66877490-008B-4E3A-A39C-2BF1CA0E4952}" presName="circ6" presStyleLbl="vennNode1" presStyleIdx="5" presStyleCnt="6"/>
      <dgm:spPr>
        <a:xfrm>
          <a:off x="2779641" y="998520"/>
          <a:ext cx="1069249" cy="1069249"/>
        </a:xfrm>
        <a:prstGeom prst="ellipse">
          <a:avLst/>
        </a:prstGeom>
        <a:solidFill>
          <a:srgbClr val="3E96DB">
            <a:alpha val="50000"/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endParaRPr lang="ru-RU"/>
        </a:p>
      </dgm:t>
    </dgm:pt>
    <dgm:pt modelId="{4F836CE6-6067-49F8-BD3C-36E72365DC31}" type="pres">
      <dgm:prSet presAssocID="{66877490-008B-4E3A-A39C-2BF1CA0E4952}" presName="circ6Tx" presStyleLbl="revTx" presStyleIdx="0" presStyleCnt="0" custLinFactX="100000" custLinFactY="54427" custLinFactNeighborX="123882" custLinFactNeighborY="100000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</dgm:ptLst>
  <dgm:cxnLst>
    <dgm:cxn modelId="{68AC06F4-6617-48CA-8C29-E3C9868BCCD1}" type="presOf" srcId="{35CBA9F4-E152-4AEE-9FF6-0066053983D6}" destId="{71993AB7-97FE-4CE0-8C51-A4AD919006EA}" srcOrd="0" destOrd="0" presId="urn:microsoft.com/office/officeart/2005/8/layout/venn1"/>
    <dgm:cxn modelId="{3F596D19-B43F-4240-B7B6-4BBB99236BC8}" type="presOf" srcId="{66877490-008B-4E3A-A39C-2BF1CA0E4952}" destId="{4F836CE6-6067-49F8-BD3C-36E72365DC31}" srcOrd="0" destOrd="0" presId="urn:microsoft.com/office/officeart/2005/8/layout/venn1"/>
    <dgm:cxn modelId="{1A465FAC-B0C3-4D0A-B799-D2A007F2CA92}" srcId="{8BC53F3C-B84A-48EE-A021-F93E3DC9FD53}" destId="{EB6A98BF-66FB-4832-94E3-1A9C9C24153A}" srcOrd="1" destOrd="0" parTransId="{A511A514-FDBD-47FE-8884-676CD6ED111B}" sibTransId="{FE8DE557-816C-4B63-A159-4766433BA91A}"/>
    <dgm:cxn modelId="{567B83D4-10AA-4856-A38B-26BCA4AED1D8}" srcId="{8BC53F3C-B84A-48EE-A021-F93E3DC9FD53}" destId="{8C047625-2048-47E2-9F05-6B2D84169473}" srcOrd="4" destOrd="0" parTransId="{C00991DC-A4E9-4DC4-9D79-CF9268CC3EF8}" sibTransId="{94BB374A-FDED-4BB3-993C-C0D1BD56B6D1}"/>
    <dgm:cxn modelId="{95814FCC-33E8-4724-B249-66A792B0A26B}" type="presOf" srcId="{EB6A98BF-66FB-4832-94E3-1A9C9C24153A}" destId="{C860A7CE-A790-40DF-9580-E40B5E977B91}" srcOrd="0" destOrd="0" presId="urn:microsoft.com/office/officeart/2005/8/layout/venn1"/>
    <dgm:cxn modelId="{EB5DAEEE-546F-4A77-8B04-5781C5256BB7}" srcId="{8BC53F3C-B84A-48EE-A021-F93E3DC9FD53}" destId="{AB742D91-D5AC-4A8B-AE8C-FE7FA1B738C3}" srcOrd="3" destOrd="0" parTransId="{DD717E26-6198-45D4-BD9A-7FDAE3C90657}" sibTransId="{F41A278A-D67D-4579-BD32-EBA6FE05EF49}"/>
    <dgm:cxn modelId="{6461AD00-D096-4F60-803D-3AC1DBFEB047}" type="presOf" srcId="{AB742D91-D5AC-4A8B-AE8C-FE7FA1B738C3}" destId="{E79E4D68-CE15-41D6-9078-E59E8DE956CE}" srcOrd="0" destOrd="0" presId="urn:microsoft.com/office/officeart/2005/8/layout/venn1"/>
    <dgm:cxn modelId="{16EAB1D5-EAB7-427D-B764-92A8B07EB7BA}" srcId="{8BC53F3C-B84A-48EE-A021-F93E3DC9FD53}" destId="{09BF600D-7F74-484E-91FE-E1175DDAF0AD}" srcOrd="2" destOrd="0" parTransId="{6984921D-2DF1-43BA-80A9-52044201E986}" sibTransId="{EBDBDFB4-6640-46C9-A4FF-B70D6D11CE6E}"/>
    <dgm:cxn modelId="{70068D8C-3719-4FE9-BF86-3D8273F15497}" type="presOf" srcId="{8BC53F3C-B84A-48EE-A021-F93E3DC9FD53}" destId="{CE4E5E7A-5437-44BB-BD5E-72A45DAFA1E1}" srcOrd="0" destOrd="0" presId="urn:microsoft.com/office/officeart/2005/8/layout/venn1"/>
    <dgm:cxn modelId="{124A7794-AC2E-4370-BB9F-F827E8E046D7}" srcId="{8BC53F3C-B84A-48EE-A021-F93E3DC9FD53}" destId="{35CBA9F4-E152-4AEE-9FF6-0066053983D6}" srcOrd="0" destOrd="0" parTransId="{073A1831-DEE0-4224-96AF-18557804D8BB}" sibTransId="{A27FAB65-65CD-4D7A-92CB-BF728FB465F9}"/>
    <dgm:cxn modelId="{687B3C60-1984-49A5-BF9F-61A1D35086D3}" type="presOf" srcId="{8C047625-2048-47E2-9F05-6B2D84169473}" destId="{D7991450-BA87-4FE6-A91E-BF48658228CC}" srcOrd="0" destOrd="0" presId="urn:microsoft.com/office/officeart/2005/8/layout/venn1"/>
    <dgm:cxn modelId="{878B78EC-CDB4-4DC6-80CF-495376F35E61}" type="presOf" srcId="{09BF600D-7F74-484E-91FE-E1175DDAF0AD}" destId="{8AA69F7C-F34A-46DE-9401-CC4517986317}" srcOrd="0" destOrd="0" presId="urn:microsoft.com/office/officeart/2005/8/layout/venn1"/>
    <dgm:cxn modelId="{E888FC5A-E501-4CE3-B979-2D96EC3E43B6}" srcId="{8BC53F3C-B84A-48EE-A021-F93E3DC9FD53}" destId="{66877490-008B-4E3A-A39C-2BF1CA0E4952}" srcOrd="5" destOrd="0" parTransId="{948A4237-B55A-4582-8A43-09D7084B86CC}" sibTransId="{9D39B49A-C38E-4ECE-BD79-75823E0312FD}"/>
    <dgm:cxn modelId="{70D779D9-C73F-4F68-BEE5-19F808A41AFD}" type="presParOf" srcId="{CE4E5E7A-5437-44BB-BD5E-72A45DAFA1E1}" destId="{1D389DE9-3BC5-4922-8955-2614FB85F057}" srcOrd="0" destOrd="0" presId="urn:microsoft.com/office/officeart/2005/8/layout/venn1"/>
    <dgm:cxn modelId="{68A05221-D523-4455-AF44-1559EFBFF9A7}" type="presParOf" srcId="{CE4E5E7A-5437-44BB-BD5E-72A45DAFA1E1}" destId="{71993AB7-97FE-4CE0-8C51-A4AD919006EA}" srcOrd="1" destOrd="0" presId="urn:microsoft.com/office/officeart/2005/8/layout/venn1"/>
    <dgm:cxn modelId="{7D735B82-6CB7-4842-8DB5-7E9220B187B7}" type="presParOf" srcId="{CE4E5E7A-5437-44BB-BD5E-72A45DAFA1E1}" destId="{CC3B09EB-45A2-409E-A70E-208D4F44B160}" srcOrd="2" destOrd="0" presId="urn:microsoft.com/office/officeart/2005/8/layout/venn1"/>
    <dgm:cxn modelId="{B54914F9-ACA4-4CEC-8242-D7D67A7B7D77}" type="presParOf" srcId="{CE4E5E7A-5437-44BB-BD5E-72A45DAFA1E1}" destId="{C860A7CE-A790-40DF-9580-E40B5E977B91}" srcOrd="3" destOrd="0" presId="urn:microsoft.com/office/officeart/2005/8/layout/venn1"/>
    <dgm:cxn modelId="{3F89F3C0-5AF7-4A7D-A676-D8D4209E5E02}" type="presParOf" srcId="{CE4E5E7A-5437-44BB-BD5E-72A45DAFA1E1}" destId="{30506412-051B-4D95-A669-EEFAB8F1DEA8}" srcOrd="4" destOrd="0" presId="urn:microsoft.com/office/officeart/2005/8/layout/venn1"/>
    <dgm:cxn modelId="{8C13C0D7-A9CA-4870-8FC7-A4955F61E8C8}" type="presParOf" srcId="{CE4E5E7A-5437-44BB-BD5E-72A45DAFA1E1}" destId="{8AA69F7C-F34A-46DE-9401-CC4517986317}" srcOrd="5" destOrd="0" presId="urn:microsoft.com/office/officeart/2005/8/layout/venn1"/>
    <dgm:cxn modelId="{9A94875A-F70F-4CB0-8CB3-F9565597A4F2}" type="presParOf" srcId="{CE4E5E7A-5437-44BB-BD5E-72A45DAFA1E1}" destId="{C5F870FA-8F42-4E7E-9787-03FA28686B69}" srcOrd="6" destOrd="0" presId="urn:microsoft.com/office/officeart/2005/8/layout/venn1"/>
    <dgm:cxn modelId="{27450EB7-7886-4317-8ECE-89645C4011F5}" type="presParOf" srcId="{CE4E5E7A-5437-44BB-BD5E-72A45DAFA1E1}" destId="{E79E4D68-CE15-41D6-9078-E59E8DE956CE}" srcOrd="7" destOrd="0" presId="urn:microsoft.com/office/officeart/2005/8/layout/venn1"/>
    <dgm:cxn modelId="{E51859AC-CD30-4331-A08A-F82E11AC770C}" type="presParOf" srcId="{CE4E5E7A-5437-44BB-BD5E-72A45DAFA1E1}" destId="{92EF365A-B0B8-4413-95AD-1BA12C1589AF}" srcOrd="8" destOrd="0" presId="urn:microsoft.com/office/officeart/2005/8/layout/venn1"/>
    <dgm:cxn modelId="{0C0FB218-D8A1-46BC-8693-324F8A4CF51E}" type="presParOf" srcId="{CE4E5E7A-5437-44BB-BD5E-72A45DAFA1E1}" destId="{D7991450-BA87-4FE6-A91E-BF48658228CC}" srcOrd="9" destOrd="0" presId="urn:microsoft.com/office/officeart/2005/8/layout/venn1"/>
    <dgm:cxn modelId="{9AA4A527-8539-4C3A-A280-3226ED458580}" type="presParOf" srcId="{CE4E5E7A-5437-44BB-BD5E-72A45DAFA1E1}" destId="{35CC029A-3C12-41B9-973A-419A480BB599}" srcOrd="10" destOrd="0" presId="urn:microsoft.com/office/officeart/2005/8/layout/venn1"/>
    <dgm:cxn modelId="{1EEBCFC7-2A16-4204-A7D3-B03BE545FA29}" type="presParOf" srcId="{CE4E5E7A-5437-44BB-BD5E-72A45DAFA1E1}" destId="{4F836CE6-6067-49F8-BD3C-36E72365DC31}" srcOrd="11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BF3D2F-D965-425E-AEF9-04B78E48F41E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0BEB57-533C-4C67-9AB6-DDE3A368EA22}">
      <dgm:prSet phldrT="[Текст]"/>
      <dgm:spPr/>
      <dgm:t>
        <a:bodyPr/>
        <a:lstStyle/>
        <a:p>
          <a:r>
            <a:rPr lang="ru-RU" dirty="0" smtClean="0"/>
            <a:t>Выделяют</a:t>
          </a:r>
        </a:p>
        <a:p>
          <a:r>
            <a:rPr lang="ru-RU" dirty="0" smtClean="0"/>
            <a:t>следующие</a:t>
          </a:r>
        </a:p>
        <a:p>
          <a:r>
            <a:rPr lang="ru-RU" dirty="0" smtClean="0"/>
            <a:t>ПРОБЛЕМЫ:</a:t>
          </a:r>
          <a:endParaRPr lang="ru-RU" dirty="0"/>
        </a:p>
      </dgm:t>
    </dgm:pt>
    <dgm:pt modelId="{CA45B9E1-5BC4-499E-A4B7-C4C1A6621FEE}" type="parTrans" cxnId="{CE6F867F-0991-453A-A1D6-555FBFEEE226}">
      <dgm:prSet/>
      <dgm:spPr/>
      <dgm:t>
        <a:bodyPr/>
        <a:lstStyle/>
        <a:p>
          <a:endParaRPr lang="ru-RU"/>
        </a:p>
      </dgm:t>
    </dgm:pt>
    <dgm:pt modelId="{75E88798-A098-496A-9E47-E5ADA53F9F47}" type="sibTrans" cxnId="{CE6F867F-0991-453A-A1D6-555FBFEEE226}">
      <dgm:prSet/>
      <dgm:spPr/>
      <dgm:t>
        <a:bodyPr/>
        <a:lstStyle/>
        <a:p>
          <a:r>
            <a:rPr lang="ru-RU" dirty="0" smtClean="0"/>
            <a:t>Считают «Хорошей»</a:t>
          </a:r>
        </a:p>
        <a:p>
          <a:r>
            <a:rPr lang="ru-RU" dirty="0" smtClean="0"/>
            <a:t>- 67,9%</a:t>
          </a:r>
          <a:endParaRPr lang="ru-RU" dirty="0"/>
        </a:p>
      </dgm:t>
    </dgm:pt>
    <dgm:pt modelId="{CE79639D-D2F7-4772-984F-02DABFB9D6E1}">
      <dgm:prSet phldrT="[Текст]" custT="1"/>
      <dgm:spPr/>
      <dgm:t>
        <a:bodyPr/>
        <a:lstStyle/>
        <a:p>
          <a:pPr algn="l"/>
          <a:r>
            <a:rPr lang="ru-RU" sz="1200" b="1" dirty="0" smtClean="0">
              <a:solidFill>
                <a:schemeClr val="accent1"/>
              </a:solidFill>
            </a:rPr>
            <a:t>- отсутствие банкоматов</a:t>
          </a:r>
        </a:p>
        <a:p>
          <a:pPr algn="l"/>
          <a:r>
            <a:rPr lang="ru-RU" sz="1200" b="1" dirty="0" smtClean="0">
              <a:solidFill>
                <a:schemeClr val="accent1"/>
              </a:solidFill>
            </a:rPr>
            <a:t>- плохой Интернет</a:t>
          </a:r>
        </a:p>
        <a:p>
          <a:pPr algn="l"/>
          <a:r>
            <a:rPr lang="ru-RU" sz="1200" b="1" dirty="0" smtClean="0">
              <a:solidFill>
                <a:schemeClr val="accent1"/>
              </a:solidFill>
            </a:rPr>
            <a:t>- нет оплаты картой</a:t>
          </a:r>
          <a:endParaRPr lang="ru-RU" sz="1200" b="1" dirty="0">
            <a:solidFill>
              <a:schemeClr val="accent1"/>
            </a:solidFill>
          </a:endParaRPr>
        </a:p>
      </dgm:t>
    </dgm:pt>
    <dgm:pt modelId="{FD902329-7050-438D-83DD-C65F71995D06}" type="parTrans" cxnId="{4E56DA6A-4063-4625-9F67-24CCD6FF59D7}">
      <dgm:prSet/>
      <dgm:spPr/>
      <dgm:t>
        <a:bodyPr/>
        <a:lstStyle/>
        <a:p>
          <a:endParaRPr lang="ru-RU"/>
        </a:p>
      </dgm:t>
    </dgm:pt>
    <dgm:pt modelId="{3DF68FCE-3A10-426E-9EBF-E0B6B541FE03}" type="sibTrans" cxnId="{4E56DA6A-4063-4625-9F67-24CCD6FF59D7}">
      <dgm:prSet/>
      <dgm:spPr/>
      <dgm:t>
        <a:bodyPr/>
        <a:lstStyle/>
        <a:p>
          <a:endParaRPr lang="ru-RU"/>
        </a:p>
      </dgm:t>
    </dgm:pt>
    <dgm:pt modelId="{A7C7E157-99CD-4247-AECB-72985C41E183}">
      <dgm:prSet phldrT="[Текст]" custT="1"/>
      <dgm:spPr/>
      <dgm:t>
        <a:bodyPr/>
        <a:lstStyle/>
        <a:p>
          <a:r>
            <a:rPr lang="ru-RU" sz="1100" b="1" dirty="0" smtClean="0">
              <a:solidFill>
                <a:srgbClr val="FFC000"/>
              </a:solidFill>
            </a:rPr>
            <a:t>НЕ</a:t>
          </a:r>
          <a:r>
            <a:rPr lang="ru-RU" sz="1100" dirty="0" smtClean="0"/>
            <a:t> считают качество Интернета</a:t>
          </a:r>
        </a:p>
        <a:p>
          <a:r>
            <a:rPr lang="ru-RU" sz="1200" b="1" dirty="0" smtClean="0"/>
            <a:t>«хорошим»</a:t>
          </a:r>
        </a:p>
        <a:p>
          <a:r>
            <a:rPr lang="ru-RU" sz="1100" dirty="0" smtClean="0"/>
            <a:t>- 70% </a:t>
          </a:r>
          <a:endParaRPr lang="ru-RU" sz="1100" dirty="0"/>
        </a:p>
      </dgm:t>
    </dgm:pt>
    <dgm:pt modelId="{9187C7DA-6C22-49E3-A227-F3DB0D1A3FCC}" type="parTrans" cxnId="{59630F5C-8785-4989-AD33-0C669FD9A57A}">
      <dgm:prSet/>
      <dgm:spPr/>
      <dgm:t>
        <a:bodyPr/>
        <a:lstStyle/>
        <a:p>
          <a:endParaRPr lang="ru-RU"/>
        </a:p>
      </dgm:t>
    </dgm:pt>
    <dgm:pt modelId="{EAF583AD-2873-4877-B822-518830688A5B}" type="sibTrans" cxnId="{59630F5C-8785-4989-AD33-0C669FD9A57A}">
      <dgm:prSet/>
      <dgm:spPr/>
      <dgm:t>
        <a:bodyPr/>
        <a:lstStyle/>
        <a:p>
          <a:r>
            <a:rPr lang="ru-RU" dirty="0" smtClean="0">
              <a:solidFill>
                <a:srgbClr val="FFC000"/>
              </a:solidFill>
            </a:rPr>
            <a:t>НЕ</a:t>
          </a:r>
          <a:r>
            <a:rPr lang="ru-RU" dirty="0" smtClean="0"/>
            <a:t> знают: </a:t>
          </a:r>
          <a:r>
            <a:rPr lang="en-US" dirty="0" smtClean="0"/>
            <a:t>Cashback, QR-</a:t>
          </a:r>
          <a:r>
            <a:rPr lang="ru-RU" dirty="0" smtClean="0"/>
            <a:t>код, </a:t>
          </a:r>
          <a:r>
            <a:rPr lang="en-US" dirty="0" err="1" smtClean="0"/>
            <a:t>CashOut</a:t>
          </a:r>
          <a:endParaRPr lang="ru-RU" dirty="0" smtClean="0"/>
        </a:p>
      </dgm:t>
    </dgm:pt>
    <dgm:pt modelId="{1039A8EA-B0D3-45E9-ABB5-B439DEAF9FFF}">
      <dgm:prSet phldrT="[Текст]" custT="1"/>
      <dgm:spPr/>
      <dgm:t>
        <a:bodyPr/>
        <a:lstStyle/>
        <a:p>
          <a:pPr algn="ctr"/>
          <a:r>
            <a:rPr lang="ru-RU" sz="2800" b="1" dirty="0" smtClean="0">
              <a:solidFill>
                <a:srgbClr val="FF0000"/>
              </a:solidFill>
            </a:rPr>
            <a:t>26</a:t>
          </a:r>
          <a:r>
            <a:rPr lang="ru-RU" sz="2800" dirty="0" smtClean="0">
              <a:solidFill>
                <a:srgbClr val="FF0000"/>
              </a:solidFill>
            </a:rPr>
            <a:t> </a:t>
          </a:r>
          <a:r>
            <a:rPr lang="ru-RU" sz="2000" dirty="0" smtClean="0">
              <a:solidFill>
                <a:srgbClr val="FF0000"/>
              </a:solidFill>
            </a:rPr>
            <a:t>тыс. ответов</a:t>
          </a:r>
          <a:endParaRPr lang="ru-RU" sz="2000" dirty="0">
            <a:solidFill>
              <a:srgbClr val="FF0000"/>
            </a:solidFill>
          </a:endParaRPr>
        </a:p>
      </dgm:t>
    </dgm:pt>
    <dgm:pt modelId="{1513C3DE-3DA2-45F5-B138-0377A7784307}" type="parTrans" cxnId="{52856C45-AB2F-41D9-94D9-063B6BBA54BB}">
      <dgm:prSet/>
      <dgm:spPr/>
      <dgm:t>
        <a:bodyPr/>
        <a:lstStyle/>
        <a:p>
          <a:endParaRPr lang="ru-RU"/>
        </a:p>
      </dgm:t>
    </dgm:pt>
    <dgm:pt modelId="{CC19B5F1-3075-4CCB-B12B-38546590EF7F}" type="sibTrans" cxnId="{52856C45-AB2F-41D9-94D9-063B6BBA54BB}">
      <dgm:prSet/>
      <dgm:spPr/>
      <dgm:t>
        <a:bodyPr/>
        <a:lstStyle/>
        <a:p>
          <a:endParaRPr lang="ru-RU"/>
        </a:p>
      </dgm:t>
    </dgm:pt>
    <dgm:pt modelId="{2A619435-74AF-49D6-9D7A-E105E99141A9}">
      <dgm:prSet phldrT="[Текст]" custT="1"/>
      <dgm:spPr/>
      <dgm:t>
        <a:bodyPr/>
        <a:lstStyle/>
        <a:p>
          <a:r>
            <a:rPr lang="ru-RU" sz="1100" dirty="0" smtClean="0"/>
            <a:t>Основные направления(темы)</a:t>
          </a:r>
          <a:r>
            <a:rPr lang="ru-RU" sz="1000" dirty="0" smtClean="0"/>
            <a:t>:</a:t>
          </a:r>
          <a:endParaRPr lang="ru-RU" sz="1000" dirty="0"/>
        </a:p>
      </dgm:t>
    </dgm:pt>
    <dgm:pt modelId="{47027E2D-37EF-4933-B9EF-6188FCFC7600}" type="parTrans" cxnId="{DD5F8EDD-8469-424E-9301-1D595BE14C37}">
      <dgm:prSet/>
      <dgm:spPr/>
      <dgm:t>
        <a:bodyPr/>
        <a:lstStyle/>
        <a:p>
          <a:endParaRPr lang="ru-RU"/>
        </a:p>
      </dgm:t>
    </dgm:pt>
    <dgm:pt modelId="{A00A7AE7-4AC5-4BB9-B023-48843C17DCEF}" type="sibTrans" cxnId="{DD5F8EDD-8469-424E-9301-1D595BE14C37}">
      <dgm:prSet custT="1"/>
      <dgm:spPr/>
      <dgm:t>
        <a:bodyPr/>
        <a:lstStyle/>
        <a:p>
          <a:r>
            <a:rPr lang="ru-RU" sz="2400" dirty="0" smtClean="0"/>
            <a:t>25% </a:t>
          </a:r>
          <a:r>
            <a:rPr lang="ru-RU" sz="1200" dirty="0" smtClean="0"/>
            <a:t>жителей нужна информация по ФД</a:t>
          </a:r>
          <a:endParaRPr lang="ru-RU" sz="1200" dirty="0"/>
        </a:p>
      </dgm:t>
    </dgm:pt>
    <dgm:pt modelId="{43FB2CE5-C469-49DC-9B6A-18F294FC8078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accent1"/>
              </a:solidFill>
            </a:rPr>
            <a:t>- Кредитные продукты</a:t>
          </a:r>
        </a:p>
        <a:p>
          <a:r>
            <a:rPr lang="ru-RU" sz="1200" b="1" dirty="0" smtClean="0">
              <a:solidFill>
                <a:schemeClr val="accent1"/>
              </a:solidFill>
            </a:rPr>
            <a:t>- ДБО</a:t>
          </a:r>
        </a:p>
        <a:p>
          <a:r>
            <a:rPr lang="ru-RU" sz="1200" b="1" dirty="0" smtClean="0">
              <a:solidFill>
                <a:schemeClr val="accent1"/>
              </a:solidFill>
            </a:rPr>
            <a:t>- Вклады</a:t>
          </a:r>
        </a:p>
        <a:p>
          <a:r>
            <a:rPr lang="ru-RU" sz="1200" b="1" dirty="0" smtClean="0">
              <a:solidFill>
                <a:schemeClr val="accent1"/>
              </a:solidFill>
            </a:rPr>
            <a:t>- Финансовые инновации</a:t>
          </a:r>
        </a:p>
      </dgm:t>
    </dgm:pt>
    <dgm:pt modelId="{F9551FDF-8922-4E45-A818-C98A7A41B03B}" type="parTrans" cxnId="{34E9BD40-BB54-46C5-A770-3976127D315F}">
      <dgm:prSet/>
      <dgm:spPr/>
      <dgm:t>
        <a:bodyPr/>
        <a:lstStyle/>
        <a:p>
          <a:endParaRPr lang="ru-RU"/>
        </a:p>
      </dgm:t>
    </dgm:pt>
    <dgm:pt modelId="{A29EA326-18D9-4A9E-8906-6228946757F5}" type="sibTrans" cxnId="{34E9BD40-BB54-46C5-A770-3976127D315F}">
      <dgm:prSet/>
      <dgm:spPr/>
      <dgm:t>
        <a:bodyPr/>
        <a:lstStyle/>
        <a:p>
          <a:endParaRPr lang="ru-RU"/>
        </a:p>
      </dgm:t>
    </dgm:pt>
    <dgm:pt modelId="{58F6CF2C-B262-4FC2-A4BE-BD3338728293}" type="pres">
      <dgm:prSet presAssocID="{B9BF3D2F-D965-425E-AEF9-04B78E48F41E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09936C4A-B179-4784-A8D6-869E0A06E768}" type="pres">
      <dgm:prSet presAssocID="{390BEB57-533C-4C67-9AB6-DDE3A368EA22}" presName="composite" presStyleCnt="0"/>
      <dgm:spPr/>
    </dgm:pt>
    <dgm:pt modelId="{8E80BE69-23B5-491F-AF72-4ECBC36B0806}" type="pres">
      <dgm:prSet presAssocID="{390BEB57-533C-4C67-9AB6-DDE3A368EA22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D85279-2617-45BC-9BC6-0DE78F614136}" type="pres">
      <dgm:prSet presAssocID="{390BEB57-533C-4C67-9AB6-DDE3A368EA22}" presName="Childtext1" presStyleLbl="revTx" presStyleIdx="0" presStyleCnt="3" custScaleX="70646" custLinFactNeighborX="16250" custLinFactNeighborY="97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FD7099-4E60-4564-9D30-9BF6845F97E6}" type="pres">
      <dgm:prSet presAssocID="{390BEB57-533C-4C67-9AB6-DDE3A368EA22}" presName="BalanceSpacing" presStyleCnt="0"/>
      <dgm:spPr/>
    </dgm:pt>
    <dgm:pt modelId="{823EE68D-E658-47AC-9D78-3E90F65B1494}" type="pres">
      <dgm:prSet presAssocID="{390BEB57-533C-4C67-9AB6-DDE3A368EA22}" presName="BalanceSpacing1" presStyleCnt="0"/>
      <dgm:spPr/>
    </dgm:pt>
    <dgm:pt modelId="{867B662B-C13B-477F-8DAC-A0534ACCF0FE}" type="pres">
      <dgm:prSet presAssocID="{75E88798-A098-496A-9E47-E5ADA53F9F47}" presName="Accent1Text" presStyleLbl="node1" presStyleIdx="1" presStyleCnt="6"/>
      <dgm:spPr/>
      <dgm:t>
        <a:bodyPr/>
        <a:lstStyle/>
        <a:p>
          <a:endParaRPr lang="ru-RU"/>
        </a:p>
      </dgm:t>
    </dgm:pt>
    <dgm:pt modelId="{02BB8946-76BA-470A-BB6F-54CE7BAE0EFC}" type="pres">
      <dgm:prSet presAssocID="{75E88798-A098-496A-9E47-E5ADA53F9F47}" presName="spaceBetweenRectangles" presStyleCnt="0"/>
      <dgm:spPr/>
    </dgm:pt>
    <dgm:pt modelId="{B7BE899A-950F-4E08-894D-16DE3CEF4C48}" type="pres">
      <dgm:prSet presAssocID="{A7C7E157-99CD-4247-AECB-72985C41E183}" presName="composite" presStyleCnt="0"/>
      <dgm:spPr/>
    </dgm:pt>
    <dgm:pt modelId="{48CE9E4B-10E0-4ACA-84D8-E01FA2265CCE}" type="pres">
      <dgm:prSet presAssocID="{A7C7E157-99CD-4247-AECB-72985C41E183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32DA6A-2252-4BA3-B2D0-F90B475D94B2}" type="pres">
      <dgm:prSet presAssocID="{A7C7E157-99CD-4247-AECB-72985C41E183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05631B-FEF9-439D-BBC5-4B4AA95ACFF5}" type="pres">
      <dgm:prSet presAssocID="{A7C7E157-99CD-4247-AECB-72985C41E183}" presName="BalanceSpacing" presStyleCnt="0"/>
      <dgm:spPr/>
    </dgm:pt>
    <dgm:pt modelId="{67D9A7FE-7CF6-4337-843F-D193E957A473}" type="pres">
      <dgm:prSet presAssocID="{A7C7E157-99CD-4247-AECB-72985C41E183}" presName="BalanceSpacing1" presStyleCnt="0"/>
      <dgm:spPr/>
    </dgm:pt>
    <dgm:pt modelId="{E376CC57-7C63-4280-849F-F83753EA3AFC}" type="pres">
      <dgm:prSet presAssocID="{EAF583AD-2873-4877-B822-518830688A5B}" presName="Accent1Text" presStyleLbl="node1" presStyleIdx="3" presStyleCnt="6"/>
      <dgm:spPr/>
      <dgm:t>
        <a:bodyPr/>
        <a:lstStyle/>
        <a:p>
          <a:endParaRPr lang="ru-RU"/>
        </a:p>
      </dgm:t>
    </dgm:pt>
    <dgm:pt modelId="{775912AE-2510-4249-92C5-D889C80EDD28}" type="pres">
      <dgm:prSet presAssocID="{EAF583AD-2873-4877-B822-518830688A5B}" presName="spaceBetweenRectangles" presStyleCnt="0"/>
      <dgm:spPr/>
    </dgm:pt>
    <dgm:pt modelId="{93C46EC9-7070-4E06-89BE-3128B264745F}" type="pres">
      <dgm:prSet presAssocID="{2A619435-74AF-49D6-9D7A-E105E99141A9}" presName="composite" presStyleCnt="0"/>
      <dgm:spPr/>
    </dgm:pt>
    <dgm:pt modelId="{27087CE8-3DBE-4E2B-ACBC-60E6620C1668}" type="pres">
      <dgm:prSet presAssocID="{2A619435-74AF-49D6-9D7A-E105E99141A9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3B3EFB-039A-4B60-BDCE-404E395B4805}" type="pres">
      <dgm:prSet presAssocID="{2A619435-74AF-49D6-9D7A-E105E99141A9}" presName="Childtext1" presStyleLbl="revTx" presStyleIdx="2" presStyleCnt="3" custScaleX="71616" custLinFactNeighborX="13105" custLinFactNeighborY="144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8B3E1B-22A3-46A2-A066-B260C8F1C71E}" type="pres">
      <dgm:prSet presAssocID="{2A619435-74AF-49D6-9D7A-E105E99141A9}" presName="BalanceSpacing" presStyleCnt="0"/>
      <dgm:spPr/>
    </dgm:pt>
    <dgm:pt modelId="{62E2940F-B2EF-452F-807E-23F7395CF06C}" type="pres">
      <dgm:prSet presAssocID="{2A619435-74AF-49D6-9D7A-E105E99141A9}" presName="BalanceSpacing1" presStyleCnt="0"/>
      <dgm:spPr/>
    </dgm:pt>
    <dgm:pt modelId="{384C5A60-9D53-4F5E-B354-97EC52FE13D3}" type="pres">
      <dgm:prSet presAssocID="{A00A7AE7-4AC5-4BB9-B023-48843C17DCEF}" presName="Accent1Text" presStyleLbl="node1" presStyleIdx="5" presStyleCnt="6"/>
      <dgm:spPr/>
      <dgm:t>
        <a:bodyPr/>
        <a:lstStyle/>
        <a:p>
          <a:endParaRPr lang="ru-RU"/>
        </a:p>
      </dgm:t>
    </dgm:pt>
  </dgm:ptLst>
  <dgm:cxnLst>
    <dgm:cxn modelId="{D5C2BB76-C914-418C-9A13-9309652FD5B3}" type="presOf" srcId="{43FB2CE5-C469-49DC-9B6A-18F294FC8078}" destId="{5B3B3EFB-039A-4B60-BDCE-404E395B4805}" srcOrd="0" destOrd="0" presId="urn:microsoft.com/office/officeart/2008/layout/AlternatingHexagons"/>
    <dgm:cxn modelId="{44312D10-7942-4573-BC08-BDF6BBA4F7C6}" type="presOf" srcId="{A00A7AE7-4AC5-4BB9-B023-48843C17DCEF}" destId="{384C5A60-9D53-4F5E-B354-97EC52FE13D3}" srcOrd="0" destOrd="0" presId="urn:microsoft.com/office/officeart/2008/layout/AlternatingHexagons"/>
    <dgm:cxn modelId="{59630F5C-8785-4989-AD33-0C669FD9A57A}" srcId="{B9BF3D2F-D965-425E-AEF9-04B78E48F41E}" destId="{A7C7E157-99CD-4247-AECB-72985C41E183}" srcOrd="1" destOrd="0" parTransId="{9187C7DA-6C22-49E3-A227-F3DB0D1A3FCC}" sibTransId="{EAF583AD-2873-4877-B822-518830688A5B}"/>
    <dgm:cxn modelId="{52856C45-AB2F-41D9-94D9-063B6BBA54BB}" srcId="{A7C7E157-99CD-4247-AECB-72985C41E183}" destId="{1039A8EA-B0D3-45E9-ABB5-B439DEAF9FFF}" srcOrd="0" destOrd="0" parTransId="{1513C3DE-3DA2-45F5-B138-0377A7784307}" sibTransId="{CC19B5F1-3075-4CCB-B12B-38546590EF7F}"/>
    <dgm:cxn modelId="{ECA2D4D0-B39E-469B-85AD-2D0D5CF51652}" type="presOf" srcId="{2A619435-74AF-49D6-9D7A-E105E99141A9}" destId="{27087CE8-3DBE-4E2B-ACBC-60E6620C1668}" srcOrd="0" destOrd="0" presId="urn:microsoft.com/office/officeart/2008/layout/AlternatingHexagons"/>
    <dgm:cxn modelId="{0457F1B5-3C5C-4412-983D-1A1896414E08}" type="presOf" srcId="{EAF583AD-2873-4877-B822-518830688A5B}" destId="{E376CC57-7C63-4280-849F-F83753EA3AFC}" srcOrd="0" destOrd="0" presId="urn:microsoft.com/office/officeart/2008/layout/AlternatingHexagons"/>
    <dgm:cxn modelId="{6F41FF09-68BD-4FF8-B4FB-7B88B7893EDA}" type="presOf" srcId="{CE79639D-D2F7-4772-984F-02DABFB9D6E1}" destId="{24D85279-2617-45BC-9BC6-0DE78F614136}" srcOrd="0" destOrd="0" presId="urn:microsoft.com/office/officeart/2008/layout/AlternatingHexagons"/>
    <dgm:cxn modelId="{DD5F8EDD-8469-424E-9301-1D595BE14C37}" srcId="{B9BF3D2F-D965-425E-AEF9-04B78E48F41E}" destId="{2A619435-74AF-49D6-9D7A-E105E99141A9}" srcOrd="2" destOrd="0" parTransId="{47027E2D-37EF-4933-B9EF-6188FCFC7600}" sibTransId="{A00A7AE7-4AC5-4BB9-B023-48843C17DCEF}"/>
    <dgm:cxn modelId="{701E2CF7-95A5-4CD6-9690-9616960DB88D}" type="presOf" srcId="{B9BF3D2F-D965-425E-AEF9-04B78E48F41E}" destId="{58F6CF2C-B262-4FC2-A4BE-BD3338728293}" srcOrd="0" destOrd="0" presId="urn:microsoft.com/office/officeart/2008/layout/AlternatingHexagons"/>
    <dgm:cxn modelId="{4E56DA6A-4063-4625-9F67-24CCD6FF59D7}" srcId="{390BEB57-533C-4C67-9AB6-DDE3A368EA22}" destId="{CE79639D-D2F7-4772-984F-02DABFB9D6E1}" srcOrd="0" destOrd="0" parTransId="{FD902329-7050-438D-83DD-C65F71995D06}" sibTransId="{3DF68FCE-3A10-426E-9EBF-E0B6B541FE03}"/>
    <dgm:cxn modelId="{C5BD2CD6-7FDF-4AEB-93D3-03FE35F88AC0}" type="presOf" srcId="{390BEB57-533C-4C67-9AB6-DDE3A368EA22}" destId="{8E80BE69-23B5-491F-AF72-4ECBC36B0806}" srcOrd="0" destOrd="0" presId="urn:microsoft.com/office/officeart/2008/layout/AlternatingHexagons"/>
    <dgm:cxn modelId="{30FE96E4-A0A7-414F-B906-E0FEE77A1A54}" type="presOf" srcId="{A7C7E157-99CD-4247-AECB-72985C41E183}" destId="{48CE9E4B-10E0-4ACA-84D8-E01FA2265CCE}" srcOrd="0" destOrd="0" presId="urn:microsoft.com/office/officeart/2008/layout/AlternatingHexagons"/>
    <dgm:cxn modelId="{4ED9EBD0-B8D0-40C4-A267-FC48F50FD7EE}" type="presOf" srcId="{1039A8EA-B0D3-45E9-ABB5-B439DEAF9FFF}" destId="{B232DA6A-2252-4BA3-B2D0-F90B475D94B2}" srcOrd="0" destOrd="0" presId="urn:microsoft.com/office/officeart/2008/layout/AlternatingHexagons"/>
    <dgm:cxn modelId="{CE6F867F-0991-453A-A1D6-555FBFEEE226}" srcId="{B9BF3D2F-D965-425E-AEF9-04B78E48F41E}" destId="{390BEB57-533C-4C67-9AB6-DDE3A368EA22}" srcOrd="0" destOrd="0" parTransId="{CA45B9E1-5BC4-499E-A4B7-C4C1A6621FEE}" sibTransId="{75E88798-A098-496A-9E47-E5ADA53F9F47}"/>
    <dgm:cxn modelId="{52651743-5B23-4F0D-83F9-73D80E6E651F}" type="presOf" srcId="{75E88798-A098-496A-9E47-E5ADA53F9F47}" destId="{867B662B-C13B-477F-8DAC-A0534ACCF0FE}" srcOrd="0" destOrd="0" presId="urn:microsoft.com/office/officeart/2008/layout/AlternatingHexagons"/>
    <dgm:cxn modelId="{34E9BD40-BB54-46C5-A770-3976127D315F}" srcId="{2A619435-74AF-49D6-9D7A-E105E99141A9}" destId="{43FB2CE5-C469-49DC-9B6A-18F294FC8078}" srcOrd="0" destOrd="0" parTransId="{F9551FDF-8922-4E45-A818-C98A7A41B03B}" sibTransId="{A29EA326-18D9-4A9E-8906-6228946757F5}"/>
    <dgm:cxn modelId="{8DECA1EE-C6C0-4D12-8947-C838F2BA244A}" type="presParOf" srcId="{58F6CF2C-B262-4FC2-A4BE-BD3338728293}" destId="{09936C4A-B179-4784-A8D6-869E0A06E768}" srcOrd="0" destOrd="0" presId="urn:microsoft.com/office/officeart/2008/layout/AlternatingHexagons"/>
    <dgm:cxn modelId="{B21CC059-ACBE-496B-B037-845BB23F007A}" type="presParOf" srcId="{09936C4A-B179-4784-A8D6-869E0A06E768}" destId="{8E80BE69-23B5-491F-AF72-4ECBC36B0806}" srcOrd="0" destOrd="0" presId="urn:microsoft.com/office/officeart/2008/layout/AlternatingHexagons"/>
    <dgm:cxn modelId="{837350A7-DA44-48A6-8BE4-D59392C09A93}" type="presParOf" srcId="{09936C4A-B179-4784-A8D6-869E0A06E768}" destId="{24D85279-2617-45BC-9BC6-0DE78F614136}" srcOrd="1" destOrd="0" presId="urn:microsoft.com/office/officeart/2008/layout/AlternatingHexagons"/>
    <dgm:cxn modelId="{D1D864E7-E144-491B-BC81-5674E636EBF3}" type="presParOf" srcId="{09936C4A-B179-4784-A8D6-869E0A06E768}" destId="{41FD7099-4E60-4564-9D30-9BF6845F97E6}" srcOrd="2" destOrd="0" presId="urn:microsoft.com/office/officeart/2008/layout/AlternatingHexagons"/>
    <dgm:cxn modelId="{66C8682B-4257-482A-B9BB-0A5C63A217D7}" type="presParOf" srcId="{09936C4A-B179-4784-A8D6-869E0A06E768}" destId="{823EE68D-E658-47AC-9D78-3E90F65B1494}" srcOrd="3" destOrd="0" presId="urn:microsoft.com/office/officeart/2008/layout/AlternatingHexagons"/>
    <dgm:cxn modelId="{43BCEFF9-82C7-42F5-85C3-7BE3F0F1D3D4}" type="presParOf" srcId="{09936C4A-B179-4784-A8D6-869E0A06E768}" destId="{867B662B-C13B-477F-8DAC-A0534ACCF0FE}" srcOrd="4" destOrd="0" presId="urn:microsoft.com/office/officeart/2008/layout/AlternatingHexagons"/>
    <dgm:cxn modelId="{057428F2-BC14-4268-9768-F193ABCEC315}" type="presParOf" srcId="{58F6CF2C-B262-4FC2-A4BE-BD3338728293}" destId="{02BB8946-76BA-470A-BB6F-54CE7BAE0EFC}" srcOrd="1" destOrd="0" presId="urn:microsoft.com/office/officeart/2008/layout/AlternatingHexagons"/>
    <dgm:cxn modelId="{16963737-B959-4506-B9D9-DDFAF13F833B}" type="presParOf" srcId="{58F6CF2C-B262-4FC2-A4BE-BD3338728293}" destId="{B7BE899A-950F-4E08-894D-16DE3CEF4C48}" srcOrd="2" destOrd="0" presId="urn:microsoft.com/office/officeart/2008/layout/AlternatingHexagons"/>
    <dgm:cxn modelId="{24ECA33F-E625-42F9-ABEB-541B3CE5A1FF}" type="presParOf" srcId="{B7BE899A-950F-4E08-894D-16DE3CEF4C48}" destId="{48CE9E4B-10E0-4ACA-84D8-E01FA2265CCE}" srcOrd="0" destOrd="0" presId="urn:microsoft.com/office/officeart/2008/layout/AlternatingHexagons"/>
    <dgm:cxn modelId="{96327A93-6B7C-475C-974D-82DF59E1F518}" type="presParOf" srcId="{B7BE899A-950F-4E08-894D-16DE3CEF4C48}" destId="{B232DA6A-2252-4BA3-B2D0-F90B475D94B2}" srcOrd="1" destOrd="0" presId="urn:microsoft.com/office/officeart/2008/layout/AlternatingHexagons"/>
    <dgm:cxn modelId="{D0770D95-DDF8-4A1E-A0A3-8AAC29DF2AB5}" type="presParOf" srcId="{B7BE899A-950F-4E08-894D-16DE3CEF4C48}" destId="{E005631B-FEF9-439D-BBC5-4B4AA95ACFF5}" srcOrd="2" destOrd="0" presId="urn:microsoft.com/office/officeart/2008/layout/AlternatingHexagons"/>
    <dgm:cxn modelId="{09D09494-78C6-4D23-B3AC-62C16923AA38}" type="presParOf" srcId="{B7BE899A-950F-4E08-894D-16DE3CEF4C48}" destId="{67D9A7FE-7CF6-4337-843F-D193E957A473}" srcOrd="3" destOrd="0" presId="urn:microsoft.com/office/officeart/2008/layout/AlternatingHexagons"/>
    <dgm:cxn modelId="{198F02CB-8222-4466-BD8B-60EF5E9F5ABD}" type="presParOf" srcId="{B7BE899A-950F-4E08-894D-16DE3CEF4C48}" destId="{E376CC57-7C63-4280-849F-F83753EA3AFC}" srcOrd="4" destOrd="0" presId="urn:microsoft.com/office/officeart/2008/layout/AlternatingHexagons"/>
    <dgm:cxn modelId="{B22674DC-5B62-4FB9-B978-99A4CEBF9932}" type="presParOf" srcId="{58F6CF2C-B262-4FC2-A4BE-BD3338728293}" destId="{775912AE-2510-4249-92C5-D889C80EDD28}" srcOrd="3" destOrd="0" presId="urn:microsoft.com/office/officeart/2008/layout/AlternatingHexagons"/>
    <dgm:cxn modelId="{2177660D-7004-4809-A59A-45DFDDDC5E49}" type="presParOf" srcId="{58F6CF2C-B262-4FC2-A4BE-BD3338728293}" destId="{93C46EC9-7070-4E06-89BE-3128B264745F}" srcOrd="4" destOrd="0" presId="urn:microsoft.com/office/officeart/2008/layout/AlternatingHexagons"/>
    <dgm:cxn modelId="{4B44B8E4-525E-4BC5-BEB0-D31AE2DBCE09}" type="presParOf" srcId="{93C46EC9-7070-4E06-89BE-3128B264745F}" destId="{27087CE8-3DBE-4E2B-ACBC-60E6620C1668}" srcOrd="0" destOrd="0" presId="urn:microsoft.com/office/officeart/2008/layout/AlternatingHexagons"/>
    <dgm:cxn modelId="{254965F5-3359-477A-B1C0-49E0FD4E340D}" type="presParOf" srcId="{93C46EC9-7070-4E06-89BE-3128B264745F}" destId="{5B3B3EFB-039A-4B60-BDCE-404E395B4805}" srcOrd="1" destOrd="0" presId="urn:microsoft.com/office/officeart/2008/layout/AlternatingHexagons"/>
    <dgm:cxn modelId="{6F2F4FC8-DFAE-4D4F-9B72-2A8246D1D321}" type="presParOf" srcId="{93C46EC9-7070-4E06-89BE-3128B264745F}" destId="{A38B3E1B-22A3-46A2-A066-B260C8F1C71E}" srcOrd="2" destOrd="0" presId="urn:microsoft.com/office/officeart/2008/layout/AlternatingHexagons"/>
    <dgm:cxn modelId="{4094D91D-3913-4222-969B-5ACCC5B7DD71}" type="presParOf" srcId="{93C46EC9-7070-4E06-89BE-3128B264745F}" destId="{62E2940F-B2EF-452F-807E-23F7395CF06C}" srcOrd="3" destOrd="0" presId="urn:microsoft.com/office/officeart/2008/layout/AlternatingHexagons"/>
    <dgm:cxn modelId="{E17359E2-89A6-40DC-AB74-7EAC63343BEF}" type="presParOf" srcId="{93C46EC9-7070-4E06-89BE-3128B264745F}" destId="{384C5A60-9D53-4F5E-B354-97EC52FE13D3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9BF3D2F-D965-425E-AEF9-04B78E48F41E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0BEB57-533C-4C67-9AB6-DDE3A368EA22}">
      <dgm:prSet phldrT="[Текст]" custT="1"/>
      <dgm:spPr/>
      <dgm:t>
        <a:bodyPr/>
        <a:lstStyle/>
        <a:p>
          <a:r>
            <a:rPr lang="ru-RU" sz="1600" b="1" dirty="0" smtClean="0"/>
            <a:t>Тема №1:</a:t>
          </a:r>
          <a:endParaRPr lang="ru-RU" sz="1600" b="1" dirty="0"/>
        </a:p>
      </dgm:t>
    </dgm:pt>
    <dgm:pt modelId="{CA45B9E1-5BC4-499E-A4B7-C4C1A6621FEE}" type="parTrans" cxnId="{CE6F867F-0991-453A-A1D6-555FBFEEE226}">
      <dgm:prSet/>
      <dgm:spPr/>
      <dgm:t>
        <a:bodyPr/>
        <a:lstStyle/>
        <a:p>
          <a:endParaRPr lang="ru-RU"/>
        </a:p>
      </dgm:t>
    </dgm:pt>
    <dgm:pt modelId="{75E88798-A098-496A-9E47-E5ADA53F9F47}" type="sibTrans" cxnId="{CE6F867F-0991-453A-A1D6-555FBFEEE226}">
      <dgm:prSet/>
      <dgm:spPr/>
      <dgm:t>
        <a:bodyPr/>
        <a:lstStyle/>
        <a:p>
          <a:r>
            <a:rPr lang="ru-RU" dirty="0" smtClean="0"/>
            <a:t>Считают «Средней»</a:t>
          </a:r>
        </a:p>
        <a:p>
          <a:r>
            <a:rPr lang="ru-RU" dirty="0" smtClean="0"/>
            <a:t>- 55,3%</a:t>
          </a:r>
          <a:endParaRPr lang="ru-RU" dirty="0"/>
        </a:p>
      </dgm:t>
    </dgm:pt>
    <dgm:pt modelId="{CE79639D-D2F7-4772-984F-02DABFB9D6E1}">
      <dgm:prSet phldrT="[Текст]" custT="1"/>
      <dgm:spPr/>
      <dgm:t>
        <a:bodyPr/>
        <a:lstStyle/>
        <a:p>
          <a:pPr algn="ctr"/>
          <a:r>
            <a:rPr lang="ru-RU" sz="1200" b="1" dirty="0" smtClean="0">
              <a:solidFill>
                <a:schemeClr val="accent1"/>
              </a:solidFill>
            </a:rPr>
            <a:t>Личное и семейное финансовое планирование</a:t>
          </a:r>
          <a:endParaRPr lang="ru-RU" sz="1200" b="1" dirty="0">
            <a:solidFill>
              <a:schemeClr val="accent1"/>
            </a:solidFill>
          </a:endParaRPr>
        </a:p>
      </dgm:t>
    </dgm:pt>
    <dgm:pt modelId="{FD902329-7050-438D-83DD-C65F71995D06}" type="parTrans" cxnId="{4E56DA6A-4063-4625-9F67-24CCD6FF59D7}">
      <dgm:prSet/>
      <dgm:spPr/>
      <dgm:t>
        <a:bodyPr/>
        <a:lstStyle/>
        <a:p>
          <a:endParaRPr lang="ru-RU"/>
        </a:p>
      </dgm:t>
    </dgm:pt>
    <dgm:pt modelId="{3DF68FCE-3A10-426E-9EBF-E0B6B541FE03}" type="sibTrans" cxnId="{4E56DA6A-4063-4625-9F67-24CCD6FF59D7}">
      <dgm:prSet/>
      <dgm:spPr/>
      <dgm:t>
        <a:bodyPr/>
        <a:lstStyle/>
        <a:p>
          <a:endParaRPr lang="ru-RU"/>
        </a:p>
      </dgm:t>
    </dgm:pt>
    <dgm:pt modelId="{A7C7E157-99CD-4247-AECB-72985C41E183}">
      <dgm:prSet phldrT="[Текст]" custT="1"/>
      <dgm:spPr/>
      <dgm:t>
        <a:bodyPr/>
        <a:lstStyle/>
        <a:p>
          <a:r>
            <a:rPr lang="ru-RU" sz="1200" dirty="0" smtClean="0"/>
            <a:t>В городах уровень выше</a:t>
          </a:r>
          <a:endParaRPr lang="ru-RU" sz="1200" dirty="0"/>
        </a:p>
      </dgm:t>
    </dgm:pt>
    <dgm:pt modelId="{9187C7DA-6C22-49E3-A227-F3DB0D1A3FCC}" type="parTrans" cxnId="{59630F5C-8785-4989-AD33-0C669FD9A57A}">
      <dgm:prSet/>
      <dgm:spPr/>
      <dgm:t>
        <a:bodyPr/>
        <a:lstStyle/>
        <a:p>
          <a:endParaRPr lang="ru-RU"/>
        </a:p>
      </dgm:t>
    </dgm:pt>
    <dgm:pt modelId="{EAF583AD-2873-4877-B822-518830688A5B}" type="sibTrans" cxnId="{59630F5C-8785-4989-AD33-0C669FD9A57A}">
      <dgm:prSet/>
      <dgm:spPr/>
      <dgm:t>
        <a:bodyPr/>
        <a:lstStyle/>
        <a:p>
          <a:r>
            <a:rPr lang="ru-RU" dirty="0" smtClean="0"/>
            <a:t>Нужна</a:t>
          </a:r>
        </a:p>
        <a:p>
          <a:r>
            <a:rPr lang="ru-RU" dirty="0" smtClean="0"/>
            <a:t>информация</a:t>
          </a:r>
        </a:p>
      </dgm:t>
    </dgm:pt>
    <dgm:pt modelId="{1039A8EA-B0D3-45E9-ABB5-B439DEAF9FFF}">
      <dgm:prSet phldrT="[Текст]" custT="1"/>
      <dgm:spPr/>
      <dgm:t>
        <a:bodyPr/>
        <a:lstStyle/>
        <a:p>
          <a:r>
            <a:rPr lang="ru-RU" sz="2800" b="1" dirty="0" smtClean="0">
              <a:solidFill>
                <a:srgbClr val="FF0000"/>
              </a:solidFill>
            </a:rPr>
            <a:t>37,5</a:t>
          </a:r>
          <a:r>
            <a:rPr lang="ru-RU" sz="2800" dirty="0" smtClean="0">
              <a:solidFill>
                <a:srgbClr val="FF0000"/>
              </a:solidFill>
            </a:rPr>
            <a:t> </a:t>
          </a:r>
          <a:r>
            <a:rPr lang="ru-RU" sz="2000" dirty="0" smtClean="0">
              <a:solidFill>
                <a:srgbClr val="FF0000"/>
              </a:solidFill>
            </a:rPr>
            <a:t>тыс. ответов</a:t>
          </a:r>
          <a:endParaRPr lang="ru-RU" sz="2000" dirty="0">
            <a:solidFill>
              <a:srgbClr val="FF0000"/>
            </a:solidFill>
          </a:endParaRPr>
        </a:p>
      </dgm:t>
    </dgm:pt>
    <dgm:pt modelId="{1513C3DE-3DA2-45F5-B138-0377A7784307}" type="parTrans" cxnId="{52856C45-AB2F-41D9-94D9-063B6BBA54BB}">
      <dgm:prSet/>
      <dgm:spPr/>
      <dgm:t>
        <a:bodyPr/>
        <a:lstStyle/>
        <a:p>
          <a:endParaRPr lang="ru-RU"/>
        </a:p>
      </dgm:t>
    </dgm:pt>
    <dgm:pt modelId="{CC19B5F1-3075-4CCB-B12B-38546590EF7F}" type="sibTrans" cxnId="{52856C45-AB2F-41D9-94D9-063B6BBA54BB}">
      <dgm:prSet/>
      <dgm:spPr/>
      <dgm:t>
        <a:bodyPr/>
        <a:lstStyle/>
        <a:p>
          <a:endParaRPr lang="ru-RU"/>
        </a:p>
      </dgm:t>
    </dgm:pt>
    <dgm:pt modelId="{2A619435-74AF-49D6-9D7A-E105E99141A9}">
      <dgm:prSet phldrT="[Текст]"/>
      <dgm:spPr/>
      <dgm:t>
        <a:bodyPr/>
        <a:lstStyle/>
        <a:p>
          <a:r>
            <a:rPr lang="ru-RU" dirty="0" smtClean="0"/>
            <a:t>Потребность</a:t>
          </a:r>
        </a:p>
        <a:p>
          <a:r>
            <a:rPr lang="ru-RU" dirty="0" smtClean="0"/>
            <a:t>(темы):</a:t>
          </a:r>
          <a:endParaRPr lang="ru-RU" dirty="0"/>
        </a:p>
      </dgm:t>
    </dgm:pt>
    <dgm:pt modelId="{47027E2D-37EF-4933-B9EF-6188FCFC7600}" type="parTrans" cxnId="{DD5F8EDD-8469-424E-9301-1D595BE14C37}">
      <dgm:prSet/>
      <dgm:spPr/>
      <dgm:t>
        <a:bodyPr/>
        <a:lstStyle/>
        <a:p>
          <a:endParaRPr lang="ru-RU"/>
        </a:p>
      </dgm:t>
    </dgm:pt>
    <dgm:pt modelId="{A00A7AE7-4AC5-4BB9-B023-48843C17DCEF}" type="sibTrans" cxnId="{DD5F8EDD-8469-424E-9301-1D595BE14C37}">
      <dgm:prSet/>
      <dgm:spPr/>
      <dgm:t>
        <a:bodyPr/>
        <a:lstStyle/>
        <a:p>
          <a:endParaRPr lang="ru-RU" dirty="0" smtClean="0"/>
        </a:p>
        <a:p>
          <a:r>
            <a:rPr lang="ru-RU" dirty="0" smtClean="0"/>
            <a:t>Жителям</a:t>
          </a:r>
        </a:p>
        <a:p>
          <a:r>
            <a:rPr lang="ru-RU" dirty="0" smtClean="0"/>
            <a:t>нужна информация по ФГ</a:t>
          </a:r>
          <a:endParaRPr lang="ru-RU" dirty="0"/>
        </a:p>
      </dgm:t>
    </dgm:pt>
    <dgm:pt modelId="{43FB2CE5-C469-49DC-9B6A-18F294FC8078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accent1"/>
              </a:solidFill>
            </a:rPr>
            <a:t>- Налоги</a:t>
          </a:r>
        </a:p>
        <a:p>
          <a:r>
            <a:rPr lang="ru-RU" sz="1200" b="1" dirty="0" smtClean="0">
              <a:solidFill>
                <a:schemeClr val="accent1"/>
              </a:solidFill>
            </a:rPr>
            <a:t>- Пенсии</a:t>
          </a:r>
        </a:p>
        <a:p>
          <a:r>
            <a:rPr lang="ru-RU" sz="1200" b="1" dirty="0" smtClean="0">
              <a:solidFill>
                <a:schemeClr val="accent1"/>
              </a:solidFill>
            </a:rPr>
            <a:t>- Защита прав</a:t>
          </a:r>
        </a:p>
        <a:p>
          <a:r>
            <a:rPr lang="ru-RU" sz="1200" b="1" dirty="0" smtClean="0">
              <a:solidFill>
                <a:schemeClr val="accent1"/>
              </a:solidFill>
            </a:rPr>
            <a:t>- Кредиты, займы</a:t>
          </a:r>
          <a:endParaRPr lang="ru-RU" sz="1200" b="1" dirty="0">
            <a:solidFill>
              <a:schemeClr val="accent1"/>
            </a:solidFill>
          </a:endParaRPr>
        </a:p>
      </dgm:t>
    </dgm:pt>
    <dgm:pt modelId="{F9551FDF-8922-4E45-A818-C98A7A41B03B}" type="parTrans" cxnId="{34E9BD40-BB54-46C5-A770-3976127D315F}">
      <dgm:prSet/>
      <dgm:spPr/>
      <dgm:t>
        <a:bodyPr/>
        <a:lstStyle/>
        <a:p>
          <a:endParaRPr lang="ru-RU"/>
        </a:p>
      </dgm:t>
    </dgm:pt>
    <dgm:pt modelId="{A29EA326-18D9-4A9E-8906-6228946757F5}" type="sibTrans" cxnId="{34E9BD40-BB54-46C5-A770-3976127D315F}">
      <dgm:prSet/>
      <dgm:spPr/>
      <dgm:t>
        <a:bodyPr/>
        <a:lstStyle/>
        <a:p>
          <a:endParaRPr lang="ru-RU"/>
        </a:p>
      </dgm:t>
    </dgm:pt>
    <dgm:pt modelId="{58F6CF2C-B262-4FC2-A4BE-BD3338728293}" type="pres">
      <dgm:prSet presAssocID="{B9BF3D2F-D965-425E-AEF9-04B78E48F41E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09936C4A-B179-4784-A8D6-869E0A06E768}" type="pres">
      <dgm:prSet presAssocID="{390BEB57-533C-4C67-9AB6-DDE3A368EA22}" presName="composite" presStyleCnt="0"/>
      <dgm:spPr/>
    </dgm:pt>
    <dgm:pt modelId="{8E80BE69-23B5-491F-AF72-4ECBC36B0806}" type="pres">
      <dgm:prSet presAssocID="{390BEB57-533C-4C67-9AB6-DDE3A368EA22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D85279-2617-45BC-9BC6-0DE78F614136}" type="pres">
      <dgm:prSet presAssocID="{390BEB57-533C-4C67-9AB6-DDE3A368EA22}" presName="Childtext1" presStyleLbl="revTx" presStyleIdx="0" presStyleCnt="3" custScaleX="70164" custLinFactNeighborX="9196" custLinFactNeighborY="-392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FD7099-4E60-4564-9D30-9BF6845F97E6}" type="pres">
      <dgm:prSet presAssocID="{390BEB57-533C-4C67-9AB6-DDE3A368EA22}" presName="BalanceSpacing" presStyleCnt="0"/>
      <dgm:spPr/>
    </dgm:pt>
    <dgm:pt modelId="{823EE68D-E658-47AC-9D78-3E90F65B1494}" type="pres">
      <dgm:prSet presAssocID="{390BEB57-533C-4C67-9AB6-DDE3A368EA22}" presName="BalanceSpacing1" presStyleCnt="0"/>
      <dgm:spPr/>
    </dgm:pt>
    <dgm:pt modelId="{867B662B-C13B-477F-8DAC-A0534ACCF0FE}" type="pres">
      <dgm:prSet presAssocID="{75E88798-A098-496A-9E47-E5ADA53F9F47}" presName="Accent1Text" presStyleLbl="node1" presStyleIdx="1" presStyleCnt="6"/>
      <dgm:spPr/>
      <dgm:t>
        <a:bodyPr/>
        <a:lstStyle/>
        <a:p>
          <a:endParaRPr lang="ru-RU"/>
        </a:p>
      </dgm:t>
    </dgm:pt>
    <dgm:pt modelId="{02BB8946-76BA-470A-BB6F-54CE7BAE0EFC}" type="pres">
      <dgm:prSet presAssocID="{75E88798-A098-496A-9E47-E5ADA53F9F47}" presName="spaceBetweenRectangles" presStyleCnt="0"/>
      <dgm:spPr/>
    </dgm:pt>
    <dgm:pt modelId="{B7BE899A-950F-4E08-894D-16DE3CEF4C48}" type="pres">
      <dgm:prSet presAssocID="{A7C7E157-99CD-4247-AECB-72985C41E183}" presName="composite" presStyleCnt="0"/>
      <dgm:spPr/>
    </dgm:pt>
    <dgm:pt modelId="{48CE9E4B-10E0-4ACA-84D8-E01FA2265CCE}" type="pres">
      <dgm:prSet presAssocID="{A7C7E157-99CD-4247-AECB-72985C41E183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32DA6A-2252-4BA3-B2D0-F90B475D94B2}" type="pres">
      <dgm:prSet presAssocID="{A7C7E157-99CD-4247-AECB-72985C41E183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05631B-FEF9-439D-BBC5-4B4AA95ACFF5}" type="pres">
      <dgm:prSet presAssocID="{A7C7E157-99CD-4247-AECB-72985C41E183}" presName="BalanceSpacing" presStyleCnt="0"/>
      <dgm:spPr/>
    </dgm:pt>
    <dgm:pt modelId="{67D9A7FE-7CF6-4337-843F-D193E957A473}" type="pres">
      <dgm:prSet presAssocID="{A7C7E157-99CD-4247-AECB-72985C41E183}" presName="BalanceSpacing1" presStyleCnt="0"/>
      <dgm:spPr/>
    </dgm:pt>
    <dgm:pt modelId="{E376CC57-7C63-4280-849F-F83753EA3AFC}" type="pres">
      <dgm:prSet presAssocID="{EAF583AD-2873-4877-B822-518830688A5B}" presName="Accent1Text" presStyleLbl="node1" presStyleIdx="3" presStyleCnt="6"/>
      <dgm:spPr/>
      <dgm:t>
        <a:bodyPr/>
        <a:lstStyle/>
        <a:p>
          <a:endParaRPr lang="ru-RU"/>
        </a:p>
      </dgm:t>
    </dgm:pt>
    <dgm:pt modelId="{775912AE-2510-4249-92C5-D889C80EDD28}" type="pres">
      <dgm:prSet presAssocID="{EAF583AD-2873-4877-B822-518830688A5B}" presName="spaceBetweenRectangles" presStyleCnt="0"/>
      <dgm:spPr/>
    </dgm:pt>
    <dgm:pt modelId="{93C46EC9-7070-4E06-89BE-3128B264745F}" type="pres">
      <dgm:prSet presAssocID="{2A619435-74AF-49D6-9D7A-E105E99141A9}" presName="composite" presStyleCnt="0"/>
      <dgm:spPr/>
    </dgm:pt>
    <dgm:pt modelId="{27087CE8-3DBE-4E2B-ACBC-60E6620C1668}" type="pres">
      <dgm:prSet presAssocID="{2A619435-74AF-49D6-9D7A-E105E99141A9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3B3EFB-039A-4B60-BDCE-404E395B4805}" type="pres">
      <dgm:prSet presAssocID="{2A619435-74AF-49D6-9D7A-E105E99141A9}" presName="Childtext1" presStyleLbl="revTx" presStyleIdx="2" presStyleCnt="3" custScaleX="61750" custLinFactNeighborX="13673" custLinFactNeighborY="-29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8B3E1B-22A3-46A2-A066-B260C8F1C71E}" type="pres">
      <dgm:prSet presAssocID="{2A619435-74AF-49D6-9D7A-E105E99141A9}" presName="BalanceSpacing" presStyleCnt="0"/>
      <dgm:spPr/>
    </dgm:pt>
    <dgm:pt modelId="{62E2940F-B2EF-452F-807E-23F7395CF06C}" type="pres">
      <dgm:prSet presAssocID="{2A619435-74AF-49D6-9D7A-E105E99141A9}" presName="BalanceSpacing1" presStyleCnt="0"/>
      <dgm:spPr/>
    </dgm:pt>
    <dgm:pt modelId="{384C5A60-9D53-4F5E-B354-97EC52FE13D3}" type="pres">
      <dgm:prSet presAssocID="{A00A7AE7-4AC5-4BB9-B023-48843C17DCEF}" presName="Accent1Text" presStyleLbl="node1" presStyleIdx="5" presStyleCnt="6"/>
      <dgm:spPr/>
      <dgm:t>
        <a:bodyPr/>
        <a:lstStyle/>
        <a:p>
          <a:endParaRPr lang="ru-RU"/>
        </a:p>
      </dgm:t>
    </dgm:pt>
  </dgm:ptLst>
  <dgm:cxnLst>
    <dgm:cxn modelId="{66487FDF-1DE9-43A9-83F7-C314BFEF3635}" type="presOf" srcId="{CE79639D-D2F7-4772-984F-02DABFB9D6E1}" destId="{24D85279-2617-45BC-9BC6-0DE78F614136}" srcOrd="0" destOrd="0" presId="urn:microsoft.com/office/officeart/2008/layout/AlternatingHexagons"/>
    <dgm:cxn modelId="{59630F5C-8785-4989-AD33-0C669FD9A57A}" srcId="{B9BF3D2F-D965-425E-AEF9-04B78E48F41E}" destId="{A7C7E157-99CD-4247-AECB-72985C41E183}" srcOrd="1" destOrd="0" parTransId="{9187C7DA-6C22-49E3-A227-F3DB0D1A3FCC}" sibTransId="{EAF583AD-2873-4877-B822-518830688A5B}"/>
    <dgm:cxn modelId="{F4AAD7A0-0115-42F6-94EE-26C6B0E21564}" type="presOf" srcId="{43FB2CE5-C469-49DC-9B6A-18F294FC8078}" destId="{5B3B3EFB-039A-4B60-BDCE-404E395B4805}" srcOrd="0" destOrd="0" presId="urn:microsoft.com/office/officeart/2008/layout/AlternatingHexagons"/>
    <dgm:cxn modelId="{345AC7F8-C8AD-4ED9-86D3-6ACA0B1EA2F8}" type="presOf" srcId="{1039A8EA-B0D3-45E9-ABB5-B439DEAF9FFF}" destId="{B232DA6A-2252-4BA3-B2D0-F90B475D94B2}" srcOrd="0" destOrd="0" presId="urn:microsoft.com/office/officeart/2008/layout/AlternatingHexagons"/>
    <dgm:cxn modelId="{DD5F8EDD-8469-424E-9301-1D595BE14C37}" srcId="{B9BF3D2F-D965-425E-AEF9-04B78E48F41E}" destId="{2A619435-74AF-49D6-9D7A-E105E99141A9}" srcOrd="2" destOrd="0" parTransId="{47027E2D-37EF-4933-B9EF-6188FCFC7600}" sibTransId="{A00A7AE7-4AC5-4BB9-B023-48843C17DCEF}"/>
    <dgm:cxn modelId="{09D32888-FB49-4FAC-A17A-3464EB53A5B0}" type="presOf" srcId="{B9BF3D2F-D965-425E-AEF9-04B78E48F41E}" destId="{58F6CF2C-B262-4FC2-A4BE-BD3338728293}" srcOrd="0" destOrd="0" presId="urn:microsoft.com/office/officeart/2008/layout/AlternatingHexagons"/>
    <dgm:cxn modelId="{CDB1FEB2-6ECE-43F1-9269-4C632A3A8249}" type="presOf" srcId="{EAF583AD-2873-4877-B822-518830688A5B}" destId="{E376CC57-7C63-4280-849F-F83753EA3AFC}" srcOrd="0" destOrd="0" presId="urn:microsoft.com/office/officeart/2008/layout/AlternatingHexagons"/>
    <dgm:cxn modelId="{054E7852-9A3C-4F93-9574-C07149C62480}" type="presOf" srcId="{A00A7AE7-4AC5-4BB9-B023-48843C17DCEF}" destId="{384C5A60-9D53-4F5E-B354-97EC52FE13D3}" srcOrd="0" destOrd="0" presId="urn:microsoft.com/office/officeart/2008/layout/AlternatingHexagons"/>
    <dgm:cxn modelId="{0E03ECAB-AF31-4D96-95E2-36FFAD01F869}" type="presOf" srcId="{2A619435-74AF-49D6-9D7A-E105E99141A9}" destId="{27087CE8-3DBE-4E2B-ACBC-60E6620C1668}" srcOrd="0" destOrd="0" presId="urn:microsoft.com/office/officeart/2008/layout/AlternatingHexagons"/>
    <dgm:cxn modelId="{34E9BD40-BB54-46C5-A770-3976127D315F}" srcId="{2A619435-74AF-49D6-9D7A-E105E99141A9}" destId="{43FB2CE5-C469-49DC-9B6A-18F294FC8078}" srcOrd="0" destOrd="0" parTransId="{F9551FDF-8922-4E45-A818-C98A7A41B03B}" sibTransId="{A29EA326-18D9-4A9E-8906-6228946757F5}"/>
    <dgm:cxn modelId="{52856C45-AB2F-41D9-94D9-063B6BBA54BB}" srcId="{A7C7E157-99CD-4247-AECB-72985C41E183}" destId="{1039A8EA-B0D3-45E9-ABB5-B439DEAF9FFF}" srcOrd="0" destOrd="0" parTransId="{1513C3DE-3DA2-45F5-B138-0377A7784307}" sibTransId="{CC19B5F1-3075-4CCB-B12B-38546590EF7F}"/>
    <dgm:cxn modelId="{CE6F867F-0991-453A-A1D6-555FBFEEE226}" srcId="{B9BF3D2F-D965-425E-AEF9-04B78E48F41E}" destId="{390BEB57-533C-4C67-9AB6-DDE3A368EA22}" srcOrd="0" destOrd="0" parTransId="{CA45B9E1-5BC4-499E-A4B7-C4C1A6621FEE}" sibTransId="{75E88798-A098-496A-9E47-E5ADA53F9F47}"/>
    <dgm:cxn modelId="{75A83109-ADA1-46E6-A6CB-1E1A9DAF358A}" type="presOf" srcId="{A7C7E157-99CD-4247-AECB-72985C41E183}" destId="{48CE9E4B-10E0-4ACA-84D8-E01FA2265CCE}" srcOrd="0" destOrd="0" presId="urn:microsoft.com/office/officeart/2008/layout/AlternatingHexagons"/>
    <dgm:cxn modelId="{4E56DA6A-4063-4625-9F67-24CCD6FF59D7}" srcId="{390BEB57-533C-4C67-9AB6-DDE3A368EA22}" destId="{CE79639D-D2F7-4772-984F-02DABFB9D6E1}" srcOrd="0" destOrd="0" parTransId="{FD902329-7050-438D-83DD-C65F71995D06}" sibTransId="{3DF68FCE-3A10-426E-9EBF-E0B6B541FE03}"/>
    <dgm:cxn modelId="{F15B2224-41F0-45CD-BF5F-C4FF9D3421EE}" type="presOf" srcId="{390BEB57-533C-4C67-9AB6-DDE3A368EA22}" destId="{8E80BE69-23B5-491F-AF72-4ECBC36B0806}" srcOrd="0" destOrd="0" presId="urn:microsoft.com/office/officeart/2008/layout/AlternatingHexagons"/>
    <dgm:cxn modelId="{FD6E6BF7-10C2-4CE2-8C8F-1C353943278A}" type="presOf" srcId="{75E88798-A098-496A-9E47-E5ADA53F9F47}" destId="{867B662B-C13B-477F-8DAC-A0534ACCF0FE}" srcOrd="0" destOrd="0" presId="urn:microsoft.com/office/officeart/2008/layout/AlternatingHexagons"/>
    <dgm:cxn modelId="{5261E014-2BE5-474F-9637-7DD1BAA65F95}" type="presParOf" srcId="{58F6CF2C-B262-4FC2-A4BE-BD3338728293}" destId="{09936C4A-B179-4784-A8D6-869E0A06E768}" srcOrd="0" destOrd="0" presId="urn:microsoft.com/office/officeart/2008/layout/AlternatingHexagons"/>
    <dgm:cxn modelId="{C735257D-9688-41C5-AD5C-56F3094C0B4F}" type="presParOf" srcId="{09936C4A-B179-4784-A8D6-869E0A06E768}" destId="{8E80BE69-23B5-491F-AF72-4ECBC36B0806}" srcOrd="0" destOrd="0" presId="urn:microsoft.com/office/officeart/2008/layout/AlternatingHexagons"/>
    <dgm:cxn modelId="{F5B714A5-9FFA-4A24-ADE9-3A9CD6D009E5}" type="presParOf" srcId="{09936C4A-B179-4784-A8D6-869E0A06E768}" destId="{24D85279-2617-45BC-9BC6-0DE78F614136}" srcOrd="1" destOrd="0" presId="urn:microsoft.com/office/officeart/2008/layout/AlternatingHexagons"/>
    <dgm:cxn modelId="{AAEC5DC5-AC06-473F-961E-B64F43E60D2E}" type="presParOf" srcId="{09936C4A-B179-4784-A8D6-869E0A06E768}" destId="{41FD7099-4E60-4564-9D30-9BF6845F97E6}" srcOrd="2" destOrd="0" presId="urn:microsoft.com/office/officeart/2008/layout/AlternatingHexagons"/>
    <dgm:cxn modelId="{13D7746B-0F33-4B2C-BD57-99307CC7393E}" type="presParOf" srcId="{09936C4A-B179-4784-A8D6-869E0A06E768}" destId="{823EE68D-E658-47AC-9D78-3E90F65B1494}" srcOrd="3" destOrd="0" presId="urn:microsoft.com/office/officeart/2008/layout/AlternatingHexagons"/>
    <dgm:cxn modelId="{FE78ECF9-B21A-4F80-B75F-A9573313ADA5}" type="presParOf" srcId="{09936C4A-B179-4784-A8D6-869E0A06E768}" destId="{867B662B-C13B-477F-8DAC-A0534ACCF0FE}" srcOrd="4" destOrd="0" presId="urn:microsoft.com/office/officeart/2008/layout/AlternatingHexagons"/>
    <dgm:cxn modelId="{1A06C0DF-6FD4-4A76-8FEE-9C77EEF74869}" type="presParOf" srcId="{58F6CF2C-B262-4FC2-A4BE-BD3338728293}" destId="{02BB8946-76BA-470A-BB6F-54CE7BAE0EFC}" srcOrd="1" destOrd="0" presId="urn:microsoft.com/office/officeart/2008/layout/AlternatingHexagons"/>
    <dgm:cxn modelId="{D4C401DB-E573-4AE5-A32B-582864B8B6D2}" type="presParOf" srcId="{58F6CF2C-B262-4FC2-A4BE-BD3338728293}" destId="{B7BE899A-950F-4E08-894D-16DE3CEF4C48}" srcOrd="2" destOrd="0" presId="urn:microsoft.com/office/officeart/2008/layout/AlternatingHexagons"/>
    <dgm:cxn modelId="{F7215B0F-1BCE-40D7-8ACC-2010F6650086}" type="presParOf" srcId="{B7BE899A-950F-4E08-894D-16DE3CEF4C48}" destId="{48CE9E4B-10E0-4ACA-84D8-E01FA2265CCE}" srcOrd="0" destOrd="0" presId="urn:microsoft.com/office/officeart/2008/layout/AlternatingHexagons"/>
    <dgm:cxn modelId="{87A0460D-F14E-4DB6-B75B-C6A2D9B8C1E6}" type="presParOf" srcId="{B7BE899A-950F-4E08-894D-16DE3CEF4C48}" destId="{B232DA6A-2252-4BA3-B2D0-F90B475D94B2}" srcOrd="1" destOrd="0" presId="urn:microsoft.com/office/officeart/2008/layout/AlternatingHexagons"/>
    <dgm:cxn modelId="{8B320133-09F8-4C2F-8CBA-EC5B4B7A5777}" type="presParOf" srcId="{B7BE899A-950F-4E08-894D-16DE3CEF4C48}" destId="{E005631B-FEF9-439D-BBC5-4B4AA95ACFF5}" srcOrd="2" destOrd="0" presId="urn:microsoft.com/office/officeart/2008/layout/AlternatingHexagons"/>
    <dgm:cxn modelId="{A90F0EEE-5CEB-43EB-8365-A624993DC8C0}" type="presParOf" srcId="{B7BE899A-950F-4E08-894D-16DE3CEF4C48}" destId="{67D9A7FE-7CF6-4337-843F-D193E957A473}" srcOrd="3" destOrd="0" presId="urn:microsoft.com/office/officeart/2008/layout/AlternatingHexagons"/>
    <dgm:cxn modelId="{FC3A06CE-71D8-4B73-8B00-2B7844F0228E}" type="presParOf" srcId="{B7BE899A-950F-4E08-894D-16DE3CEF4C48}" destId="{E376CC57-7C63-4280-849F-F83753EA3AFC}" srcOrd="4" destOrd="0" presId="urn:microsoft.com/office/officeart/2008/layout/AlternatingHexagons"/>
    <dgm:cxn modelId="{2871DB07-EF15-42C8-8B1C-7FB0DF68A35C}" type="presParOf" srcId="{58F6CF2C-B262-4FC2-A4BE-BD3338728293}" destId="{775912AE-2510-4249-92C5-D889C80EDD28}" srcOrd="3" destOrd="0" presId="urn:microsoft.com/office/officeart/2008/layout/AlternatingHexagons"/>
    <dgm:cxn modelId="{A98685D7-0BE8-4036-9F87-2FF41546C5CC}" type="presParOf" srcId="{58F6CF2C-B262-4FC2-A4BE-BD3338728293}" destId="{93C46EC9-7070-4E06-89BE-3128B264745F}" srcOrd="4" destOrd="0" presId="urn:microsoft.com/office/officeart/2008/layout/AlternatingHexagons"/>
    <dgm:cxn modelId="{9E0811DD-F695-4637-A211-F99D86957F9E}" type="presParOf" srcId="{93C46EC9-7070-4E06-89BE-3128B264745F}" destId="{27087CE8-3DBE-4E2B-ACBC-60E6620C1668}" srcOrd="0" destOrd="0" presId="urn:microsoft.com/office/officeart/2008/layout/AlternatingHexagons"/>
    <dgm:cxn modelId="{B9E78FDE-9097-472C-A2EC-BAECBD15AAD3}" type="presParOf" srcId="{93C46EC9-7070-4E06-89BE-3128B264745F}" destId="{5B3B3EFB-039A-4B60-BDCE-404E395B4805}" srcOrd="1" destOrd="0" presId="urn:microsoft.com/office/officeart/2008/layout/AlternatingHexagons"/>
    <dgm:cxn modelId="{DD436A34-2E40-48CA-9006-1039F9EB58B6}" type="presParOf" srcId="{93C46EC9-7070-4E06-89BE-3128B264745F}" destId="{A38B3E1B-22A3-46A2-A066-B260C8F1C71E}" srcOrd="2" destOrd="0" presId="urn:microsoft.com/office/officeart/2008/layout/AlternatingHexagons"/>
    <dgm:cxn modelId="{B75CB387-07A8-479F-926F-ED8BFEB220A7}" type="presParOf" srcId="{93C46EC9-7070-4E06-89BE-3128B264745F}" destId="{62E2940F-B2EF-452F-807E-23F7395CF06C}" srcOrd="3" destOrd="0" presId="urn:microsoft.com/office/officeart/2008/layout/AlternatingHexagons"/>
    <dgm:cxn modelId="{19BD48E9-2E38-45B5-BAF2-60A9513D4F8E}" type="presParOf" srcId="{93C46EC9-7070-4E06-89BE-3128B264745F}" destId="{384C5A60-9D53-4F5E-B354-97EC52FE13D3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389DE9-3BC5-4922-8955-2614FB85F057}">
      <dsp:nvSpPr>
        <dsp:cNvPr id="0" name=""/>
        <dsp:cNvSpPr/>
      </dsp:nvSpPr>
      <dsp:spPr>
        <a:xfrm>
          <a:off x="2352703" y="1347748"/>
          <a:ext cx="1485918" cy="1485918"/>
        </a:xfrm>
        <a:prstGeom prst="ellipse">
          <a:avLst/>
        </a:prstGeom>
        <a:solidFill>
          <a:srgbClr val="3E96DB">
            <a:alpha val="50000"/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71993AB7-97FE-4CE0-8C51-A4AD919006EA}">
      <dsp:nvSpPr>
        <dsp:cNvPr id="0" name=""/>
        <dsp:cNvSpPr/>
      </dsp:nvSpPr>
      <dsp:spPr>
        <a:xfrm>
          <a:off x="2042016" y="385271"/>
          <a:ext cx="1857397" cy="101181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+mn-ea"/>
              <a:cs typeface="+mn-cs"/>
            </a:rPr>
            <a:t>Банк России </a:t>
          </a:r>
          <a:endParaRPr lang="ru-RU" sz="1200" kern="1200" dirty="0">
            <a:solidFill>
              <a:schemeClr val="tx1">
                <a:lumMod val="75000"/>
                <a:lumOff val="25000"/>
              </a:schemeClr>
            </a:solidFill>
            <a:latin typeface="Arial"/>
            <a:ea typeface="+mn-ea"/>
            <a:cs typeface="+mn-cs"/>
          </a:endParaRPr>
        </a:p>
      </dsp:txBody>
      <dsp:txXfrm>
        <a:off x="2042016" y="385271"/>
        <a:ext cx="1857397" cy="1011811"/>
      </dsp:txXfrm>
    </dsp:sp>
    <dsp:sp modelId="{CC3B09EB-45A2-409E-A70E-208D4F44B160}">
      <dsp:nvSpPr>
        <dsp:cNvPr id="0" name=""/>
        <dsp:cNvSpPr/>
      </dsp:nvSpPr>
      <dsp:spPr>
        <a:xfrm>
          <a:off x="2835007" y="1626237"/>
          <a:ext cx="1485918" cy="1485918"/>
        </a:xfrm>
        <a:prstGeom prst="ellipse">
          <a:avLst/>
        </a:prstGeom>
        <a:solidFill>
          <a:schemeClr val="accent3">
            <a:alpha val="50000"/>
          </a:scheme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C860A7CE-A790-40DF-9580-E40B5E977B91}">
      <dsp:nvSpPr>
        <dsp:cNvPr id="0" name=""/>
        <dsp:cNvSpPr/>
      </dsp:nvSpPr>
      <dsp:spPr>
        <a:xfrm>
          <a:off x="3760075" y="589552"/>
          <a:ext cx="1760193" cy="1108174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+mn-ea"/>
              <a:cs typeface="+mn-cs"/>
            </a:rPr>
            <a:t>Южное ГУ Банка России и входящие в его состав Отделения</a:t>
          </a:r>
          <a:endParaRPr lang="ru-RU" sz="1200" kern="1200" dirty="0">
            <a:solidFill>
              <a:schemeClr val="tx1">
                <a:lumMod val="75000"/>
                <a:lumOff val="25000"/>
              </a:schemeClr>
            </a:solidFill>
            <a:latin typeface="Arial"/>
            <a:ea typeface="+mn-ea"/>
            <a:cs typeface="+mn-cs"/>
          </a:endParaRPr>
        </a:p>
      </dsp:txBody>
      <dsp:txXfrm>
        <a:off x="3760075" y="589552"/>
        <a:ext cx="1760193" cy="1108174"/>
      </dsp:txXfrm>
    </dsp:sp>
    <dsp:sp modelId="{30506412-051B-4D95-A669-EEFAB8F1DEA8}">
      <dsp:nvSpPr>
        <dsp:cNvPr id="0" name=""/>
        <dsp:cNvSpPr/>
      </dsp:nvSpPr>
      <dsp:spPr>
        <a:xfrm>
          <a:off x="2835007" y="2183215"/>
          <a:ext cx="1485918" cy="1485918"/>
        </a:xfrm>
        <a:prstGeom prst="ellipse">
          <a:avLst/>
        </a:prstGeom>
        <a:solidFill>
          <a:schemeClr val="accent3">
            <a:alpha val="69000"/>
          </a:scheme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8AA69F7C-F34A-46DE-9401-CC4517986317}">
      <dsp:nvSpPr>
        <dsp:cNvPr id="0" name=""/>
        <dsp:cNvSpPr/>
      </dsp:nvSpPr>
      <dsp:spPr>
        <a:xfrm>
          <a:off x="0" y="1926972"/>
          <a:ext cx="160723" cy="166274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>
            <a:solidFill>
              <a:schemeClr val="bg1"/>
            </a:solidFill>
            <a:latin typeface="Arial"/>
            <a:ea typeface="+mn-ea"/>
            <a:cs typeface="+mn-cs"/>
          </a:endParaRPr>
        </a:p>
      </dsp:txBody>
      <dsp:txXfrm>
        <a:off x="0" y="1926972"/>
        <a:ext cx="160723" cy="166274"/>
      </dsp:txXfrm>
    </dsp:sp>
    <dsp:sp modelId="{C5F870FA-8F42-4E7E-9787-03FA28686B69}">
      <dsp:nvSpPr>
        <dsp:cNvPr id="0" name=""/>
        <dsp:cNvSpPr/>
      </dsp:nvSpPr>
      <dsp:spPr>
        <a:xfrm>
          <a:off x="2352703" y="2489973"/>
          <a:ext cx="1485918" cy="1485918"/>
        </a:xfrm>
        <a:prstGeom prst="ellipse">
          <a:avLst/>
        </a:prstGeom>
        <a:solidFill>
          <a:schemeClr val="tx2">
            <a:lumMod val="75000"/>
            <a:alpha val="50000"/>
          </a:scheme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E79E4D68-CE15-41D6-9078-E59E8DE956CE}">
      <dsp:nvSpPr>
        <dsp:cNvPr id="0" name=""/>
        <dsp:cNvSpPr/>
      </dsp:nvSpPr>
      <dsp:spPr>
        <a:xfrm>
          <a:off x="1748872" y="4260890"/>
          <a:ext cx="2971408" cy="703229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+mn-ea"/>
              <a:cs typeface="+mn-cs"/>
            </a:rPr>
            <a:t>Банковское и страховое </a:t>
          </a:r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+mn-ea"/>
              <a:cs typeface="+mn-cs"/>
            </a:rPr>
            <a:t>сообщество, некредитные </a:t>
          </a:r>
          <a:r>
            <a:rPr lang="ru-RU" sz="1200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"/>
            </a:rPr>
            <a:t>финансовые организации, </a:t>
          </a:r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+mn-ea"/>
              <a:cs typeface="+mn-cs"/>
            </a:rPr>
            <a:t>АО </a:t>
          </a:r>
          <a:r>
            <a:rPr lang="ru-RU" sz="1200" kern="1200" dirty="0" err="1" smtClean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+mn-ea"/>
              <a:cs typeface="+mn-cs"/>
            </a:rPr>
            <a:t>НСПК</a:t>
          </a:r>
          <a:endParaRPr lang="ru-RU" sz="1200" kern="1200" dirty="0">
            <a:solidFill>
              <a:schemeClr val="tx1">
                <a:lumMod val="75000"/>
                <a:lumOff val="25000"/>
              </a:schemeClr>
            </a:solidFill>
            <a:latin typeface="Arial"/>
            <a:ea typeface="+mn-ea"/>
            <a:cs typeface="+mn-cs"/>
          </a:endParaRPr>
        </a:p>
      </dsp:txBody>
      <dsp:txXfrm>
        <a:off x="1748872" y="4260890"/>
        <a:ext cx="2971408" cy="703229"/>
      </dsp:txXfrm>
    </dsp:sp>
    <dsp:sp modelId="{92EF365A-B0B8-4413-95AD-1BA12C1589AF}">
      <dsp:nvSpPr>
        <dsp:cNvPr id="0" name=""/>
        <dsp:cNvSpPr/>
      </dsp:nvSpPr>
      <dsp:spPr>
        <a:xfrm>
          <a:off x="1870399" y="2183215"/>
          <a:ext cx="1485918" cy="1485918"/>
        </a:xfrm>
        <a:prstGeom prst="ellipse">
          <a:avLst/>
        </a:prstGeom>
        <a:solidFill>
          <a:schemeClr val="tx2">
            <a:lumMod val="50000"/>
            <a:alpha val="50000"/>
          </a:scheme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7991450-BA87-4FE6-A91E-BF48658228CC}">
      <dsp:nvSpPr>
        <dsp:cNvPr id="0" name=""/>
        <dsp:cNvSpPr/>
      </dsp:nvSpPr>
      <dsp:spPr>
        <a:xfrm>
          <a:off x="478543" y="3143369"/>
          <a:ext cx="1760193" cy="123826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+mn-ea"/>
              <a:cs typeface="+mn-cs"/>
            </a:rPr>
            <a:t>Подразделения ПАО «Ростелеком» и операторов сотовой связи </a:t>
          </a:r>
          <a:endParaRPr lang="ru-RU" sz="1200" kern="1200" dirty="0">
            <a:solidFill>
              <a:schemeClr val="tx1">
                <a:lumMod val="75000"/>
                <a:lumOff val="25000"/>
              </a:schemeClr>
            </a:solidFill>
            <a:latin typeface="Arial"/>
            <a:ea typeface="+mn-ea"/>
            <a:cs typeface="+mn-cs"/>
          </a:endParaRPr>
        </a:p>
      </dsp:txBody>
      <dsp:txXfrm>
        <a:off x="478543" y="3143369"/>
        <a:ext cx="1760193" cy="1238265"/>
      </dsp:txXfrm>
    </dsp:sp>
    <dsp:sp modelId="{35CC029A-3C12-41B9-973A-419A480BB599}">
      <dsp:nvSpPr>
        <dsp:cNvPr id="0" name=""/>
        <dsp:cNvSpPr/>
      </dsp:nvSpPr>
      <dsp:spPr>
        <a:xfrm>
          <a:off x="1870399" y="1626237"/>
          <a:ext cx="1485918" cy="1485918"/>
        </a:xfrm>
        <a:prstGeom prst="ellipse">
          <a:avLst/>
        </a:prstGeom>
        <a:solidFill>
          <a:srgbClr val="3E96DB">
            <a:alpha val="50000"/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4F836CE6-6067-49F8-BD3C-36E72365DC31}">
      <dsp:nvSpPr>
        <dsp:cNvPr id="0" name=""/>
        <dsp:cNvSpPr/>
      </dsp:nvSpPr>
      <dsp:spPr>
        <a:xfrm>
          <a:off x="3940756" y="3114455"/>
          <a:ext cx="1760193" cy="123826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+mn-ea"/>
              <a:cs typeface="+mn-cs"/>
            </a:rPr>
            <a:t>Подразделения ФГУП «Почта России» </a:t>
          </a:r>
          <a:endParaRPr lang="ru-RU" sz="1200" kern="1200" dirty="0">
            <a:solidFill>
              <a:schemeClr val="tx1">
                <a:lumMod val="75000"/>
                <a:lumOff val="25000"/>
              </a:schemeClr>
            </a:solidFill>
            <a:latin typeface="Arial"/>
            <a:ea typeface="+mn-ea"/>
            <a:cs typeface="+mn-cs"/>
          </a:endParaRPr>
        </a:p>
      </dsp:txBody>
      <dsp:txXfrm>
        <a:off x="3940756" y="3114455"/>
        <a:ext cx="1760193" cy="12382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80BE69-23B5-491F-AF72-4ECBC36B0806}">
      <dsp:nvSpPr>
        <dsp:cNvPr id="0" name=""/>
        <dsp:cNvSpPr/>
      </dsp:nvSpPr>
      <dsp:spPr>
        <a:xfrm rot="5400000">
          <a:off x="2482026" y="1009207"/>
          <a:ext cx="1628241" cy="141657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Выделяют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следующие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ПРОБЛЕМЫ:</a:t>
          </a:r>
          <a:endParaRPr lang="ru-RU" sz="1100" kern="1200" dirty="0"/>
        </a:p>
      </dsp:txBody>
      <dsp:txXfrm rot="-5400000">
        <a:off x="2808610" y="1157106"/>
        <a:ext cx="975072" cy="1120773"/>
      </dsp:txXfrm>
    </dsp:sp>
    <dsp:sp modelId="{24D85279-2617-45BC-9BC6-0DE78F614136}">
      <dsp:nvSpPr>
        <dsp:cNvPr id="0" name=""/>
        <dsp:cNvSpPr/>
      </dsp:nvSpPr>
      <dsp:spPr>
        <a:xfrm>
          <a:off x="4583679" y="1238545"/>
          <a:ext cx="1283721" cy="9769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accent1"/>
              </a:solidFill>
            </a:rPr>
            <a:t>- отсутствие банкоматов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accent1"/>
              </a:solidFill>
            </a:rPr>
            <a:t>- плохой Интернет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accent1"/>
              </a:solidFill>
            </a:rPr>
            <a:t>- нет оплаты картой</a:t>
          </a:r>
          <a:endParaRPr lang="ru-RU" sz="1200" b="1" kern="1200" dirty="0">
            <a:solidFill>
              <a:schemeClr val="accent1"/>
            </a:solidFill>
          </a:endParaRPr>
        </a:p>
      </dsp:txBody>
      <dsp:txXfrm>
        <a:off x="4583679" y="1238545"/>
        <a:ext cx="1283721" cy="976945"/>
      </dsp:txXfrm>
    </dsp:sp>
    <dsp:sp modelId="{867B662B-C13B-477F-8DAC-A0534ACCF0FE}">
      <dsp:nvSpPr>
        <dsp:cNvPr id="0" name=""/>
        <dsp:cNvSpPr/>
      </dsp:nvSpPr>
      <dsp:spPr>
        <a:xfrm rot="5400000">
          <a:off x="952130" y="1009207"/>
          <a:ext cx="1628241" cy="141657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Считают «Хорошей»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- 67,9%</a:t>
          </a:r>
          <a:endParaRPr lang="ru-RU" sz="1400" kern="1200" dirty="0"/>
        </a:p>
      </dsp:txBody>
      <dsp:txXfrm rot="-5400000">
        <a:off x="1278714" y="1157106"/>
        <a:ext cx="975072" cy="1120773"/>
      </dsp:txXfrm>
    </dsp:sp>
    <dsp:sp modelId="{48CE9E4B-10E0-4ACA-84D8-E01FA2265CCE}">
      <dsp:nvSpPr>
        <dsp:cNvPr id="0" name=""/>
        <dsp:cNvSpPr/>
      </dsp:nvSpPr>
      <dsp:spPr>
        <a:xfrm rot="5400000">
          <a:off x="1714147" y="2391259"/>
          <a:ext cx="1628241" cy="141657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rgbClr val="FFC000"/>
              </a:solidFill>
            </a:rPr>
            <a:t>НЕ</a:t>
          </a:r>
          <a:r>
            <a:rPr lang="ru-RU" sz="1100" kern="1200" dirty="0" smtClean="0"/>
            <a:t> считают качество Интернета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«хорошим»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- 70% </a:t>
          </a:r>
          <a:endParaRPr lang="ru-RU" sz="1100" kern="1200" dirty="0"/>
        </a:p>
      </dsp:txBody>
      <dsp:txXfrm rot="-5400000">
        <a:off x="2040731" y="2539158"/>
        <a:ext cx="975072" cy="1120773"/>
      </dsp:txXfrm>
    </dsp:sp>
    <dsp:sp modelId="{B232DA6A-2252-4BA3-B2D0-F90B475D94B2}">
      <dsp:nvSpPr>
        <dsp:cNvPr id="0" name=""/>
        <dsp:cNvSpPr/>
      </dsp:nvSpPr>
      <dsp:spPr>
        <a:xfrm>
          <a:off x="2864" y="2611072"/>
          <a:ext cx="1758501" cy="9769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rgbClr val="FF0000"/>
              </a:solidFill>
            </a:rPr>
            <a:t>26</a:t>
          </a:r>
          <a:r>
            <a:rPr lang="ru-RU" sz="2800" kern="1200" dirty="0" smtClean="0">
              <a:solidFill>
                <a:srgbClr val="FF0000"/>
              </a:solidFill>
            </a:rPr>
            <a:t> </a:t>
          </a:r>
          <a:r>
            <a:rPr lang="ru-RU" sz="2000" kern="1200" dirty="0" smtClean="0">
              <a:solidFill>
                <a:srgbClr val="FF0000"/>
              </a:solidFill>
            </a:rPr>
            <a:t>тыс. ответов</a:t>
          </a:r>
          <a:endParaRPr lang="ru-RU" sz="2000" kern="1200" dirty="0">
            <a:solidFill>
              <a:srgbClr val="FF0000"/>
            </a:solidFill>
          </a:endParaRPr>
        </a:p>
      </dsp:txBody>
      <dsp:txXfrm>
        <a:off x="2864" y="2611072"/>
        <a:ext cx="1758501" cy="976945"/>
      </dsp:txXfrm>
    </dsp:sp>
    <dsp:sp modelId="{E376CC57-7C63-4280-849F-F83753EA3AFC}">
      <dsp:nvSpPr>
        <dsp:cNvPr id="0" name=""/>
        <dsp:cNvSpPr/>
      </dsp:nvSpPr>
      <dsp:spPr>
        <a:xfrm rot="5400000">
          <a:off x="3244043" y="2391259"/>
          <a:ext cx="1628241" cy="141657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FFC000"/>
              </a:solidFill>
            </a:rPr>
            <a:t>НЕ</a:t>
          </a:r>
          <a:r>
            <a:rPr lang="ru-RU" sz="1600" kern="1200" dirty="0" smtClean="0"/>
            <a:t> знают: </a:t>
          </a:r>
          <a:r>
            <a:rPr lang="en-US" sz="1600" kern="1200" dirty="0" smtClean="0"/>
            <a:t>Cashback, QR-</a:t>
          </a:r>
          <a:r>
            <a:rPr lang="ru-RU" sz="1600" kern="1200" dirty="0" smtClean="0"/>
            <a:t>код, </a:t>
          </a:r>
          <a:r>
            <a:rPr lang="en-US" sz="1600" kern="1200" dirty="0" err="1" smtClean="0"/>
            <a:t>CashOut</a:t>
          </a:r>
          <a:endParaRPr lang="ru-RU" sz="1600" kern="1200" dirty="0" smtClean="0"/>
        </a:p>
      </dsp:txBody>
      <dsp:txXfrm rot="-5400000">
        <a:off x="3570627" y="2539158"/>
        <a:ext cx="975072" cy="1120773"/>
      </dsp:txXfrm>
    </dsp:sp>
    <dsp:sp modelId="{27087CE8-3DBE-4E2B-ACBC-60E6620C1668}">
      <dsp:nvSpPr>
        <dsp:cNvPr id="0" name=""/>
        <dsp:cNvSpPr/>
      </dsp:nvSpPr>
      <dsp:spPr>
        <a:xfrm rot="5400000">
          <a:off x="2482026" y="3773311"/>
          <a:ext cx="1628241" cy="141657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Основные направления(темы)</a:t>
          </a:r>
          <a:r>
            <a:rPr lang="ru-RU" sz="1000" kern="1200" dirty="0" smtClean="0"/>
            <a:t>:</a:t>
          </a:r>
          <a:endParaRPr lang="ru-RU" sz="1000" kern="1200" dirty="0"/>
        </a:p>
      </dsp:txBody>
      <dsp:txXfrm rot="-5400000">
        <a:off x="2808610" y="3921210"/>
        <a:ext cx="975072" cy="1120773"/>
      </dsp:txXfrm>
    </dsp:sp>
    <dsp:sp modelId="{5B3B3EFB-039A-4B60-BDCE-404E395B4805}">
      <dsp:nvSpPr>
        <dsp:cNvPr id="0" name=""/>
        <dsp:cNvSpPr/>
      </dsp:nvSpPr>
      <dsp:spPr>
        <a:xfrm>
          <a:off x="4543436" y="4007231"/>
          <a:ext cx="1301347" cy="9769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accent1"/>
              </a:solidFill>
            </a:rPr>
            <a:t>- Кредитные продукты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accent1"/>
              </a:solidFill>
            </a:rPr>
            <a:t>- ДБО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accent1"/>
              </a:solidFill>
            </a:rPr>
            <a:t>- Вклады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accent1"/>
              </a:solidFill>
            </a:rPr>
            <a:t>- Финансовые инновации</a:t>
          </a:r>
        </a:p>
      </dsp:txBody>
      <dsp:txXfrm>
        <a:off x="4543436" y="4007231"/>
        <a:ext cx="1301347" cy="976945"/>
      </dsp:txXfrm>
    </dsp:sp>
    <dsp:sp modelId="{384C5A60-9D53-4F5E-B354-97EC52FE13D3}">
      <dsp:nvSpPr>
        <dsp:cNvPr id="0" name=""/>
        <dsp:cNvSpPr/>
      </dsp:nvSpPr>
      <dsp:spPr>
        <a:xfrm rot="5400000">
          <a:off x="952130" y="3773311"/>
          <a:ext cx="1628241" cy="141657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25% </a:t>
          </a:r>
          <a:r>
            <a:rPr lang="ru-RU" sz="1200" kern="1200" dirty="0" smtClean="0"/>
            <a:t>жителей нужна информация по ФД</a:t>
          </a:r>
          <a:endParaRPr lang="ru-RU" sz="1200" kern="1200" dirty="0"/>
        </a:p>
      </dsp:txBody>
      <dsp:txXfrm rot="-5400000">
        <a:off x="1278714" y="3921210"/>
        <a:ext cx="975072" cy="112077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80BE69-23B5-491F-AF72-4ECBC36B0806}">
      <dsp:nvSpPr>
        <dsp:cNvPr id="0" name=""/>
        <dsp:cNvSpPr/>
      </dsp:nvSpPr>
      <dsp:spPr>
        <a:xfrm rot="5400000">
          <a:off x="2473967" y="971789"/>
          <a:ext cx="1622955" cy="141197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Тема №1:</a:t>
          </a:r>
          <a:endParaRPr lang="ru-RU" sz="1600" b="1" kern="1200" dirty="0"/>
        </a:p>
      </dsp:txBody>
      <dsp:txXfrm rot="-5400000">
        <a:off x="2799491" y="1119209"/>
        <a:ext cx="971907" cy="1117134"/>
      </dsp:txXfrm>
    </dsp:sp>
    <dsp:sp modelId="{24D85279-2617-45BC-9BC6-0DE78F614136}">
      <dsp:nvSpPr>
        <dsp:cNvPr id="0" name=""/>
        <dsp:cNvSpPr/>
      </dsp:nvSpPr>
      <dsp:spPr>
        <a:xfrm>
          <a:off x="4471033" y="1152697"/>
          <a:ext cx="1270822" cy="9737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accent1"/>
              </a:solidFill>
            </a:rPr>
            <a:t>Личное и семейное финансовое планирование</a:t>
          </a:r>
          <a:endParaRPr lang="ru-RU" sz="1200" b="1" kern="1200" dirty="0">
            <a:solidFill>
              <a:schemeClr val="accent1"/>
            </a:solidFill>
          </a:endParaRPr>
        </a:p>
      </dsp:txBody>
      <dsp:txXfrm>
        <a:off x="4471033" y="1152697"/>
        <a:ext cx="1270822" cy="973773"/>
      </dsp:txXfrm>
    </dsp:sp>
    <dsp:sp modelId="{867B662B-C13B-477F-8DAC-A0534ACCF0FE}">
      <dsp:nvSpPr>
        <dsp:cNvPr id="0" name=""/>
        <dsp:cNvSpPr/>
      </dsp:nvSpPr>
      <dsp:spPr>
        <a:xfrm rot="5400000">
          <a:off x="949038" y="971789"/>
          <a:ext cx="1622955" cy="141197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Считают «Средней»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- 55,3%</a:t>
          </a:r>
          <a:endParaRPr lang="ru-RU" sz="1400" kern="1200" dirty="0"/>
        </a:p>
      </dsp:txBody>
      <dsp:txXfrm rot="-5400000">
        <a:off x="1274562" y="1119209"/>
        <a:ext cx="971907" cy="1117134"/>
      </dsp:txXfrm>
    </dsp:sp>
    <dsp:sp modelId="{48CE9E4B-10E0-4ACA-84D8-E01FA2265CCE}">
      <dsp:nvSpPr>
        <dsp:cNvPr id="0" name=""/>
        <dsp:cNvSpPr/>
      </dsp:nvSpPr>
      <dsp:spPr>
        <a:xfrm rot="5400000">
          <a:off x="1708581" y="2349353"/>
          <a:ext cx="1622955" cy="141197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В городах уровень выше</a:t>
          </a:r>
          <a:endParaRPr lang="ru-RU" sz="1200" kern="1200" dirty="0"/>
        </a:p>
      </dsp:txBody>
      <dsp:txXfrm rot="-5400000">
        <a:off x="2034105" y="2496773"/>
        <a:ext cx="971907" cy="1117134"/>
      </dsp:txXfrm>
    </dsp:sp>
    <dsp:sp modelId="{B232DA6A-2252-4BA3-B2D0-F90B475D94B2}">
      <dsp:nvSpPr>
        <dsp:cNvPr id="0" name=""/>
        <dsp:cNvSpPr/>
      </dsp:nvSpPr>
      <dsp:spPr>
        <a:xfrm>
          <a:off x="2855" y="2568452"/>
          <a:ext cx="1752791" cy="9737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rgbClr val="FF0000"/>
              </a:solidFill>
            </a:rPr>
            <a:t>37,5</a:t>
          </a:r>
          <a:r>
            <a:rPr lang="ru-RU" sz="2800" kern="1200" dirty="0" smtClean="0">
              <a:solidFill>
                <a:srgbClr val="FF0000"/>
              </a:solidFill>
            </a:rPr>
            <a:t> </a:t>
          </a:r>
          <a:r>
            <a:rPr lang="ru-RU" sz="2000" kern="1200" dirty="0" smtClean="0">
              <a:solidFill>
                <a:srgbClr val="FF0000"/>
              </a:solidFill>
            </a:rPr>
            <a:t>тыс. ответов</a:t>
          </a:r>
          <a:endParaRPr lang="ru-RU" sz="2000" kern="1200" dirty="0">
            <a:solidFill>
              <a:srgbClr val="FF0000"/>
            </a:solidFill>
          </a:endParaRPr>
        </a:p>
      </dsp:txBody>
      <dsp:txXfrm>
        <a:off x="2855" y="2568452"/>
        <a:ext cx="1752791" cy="973773"/>
      </dsp:txXfrm>
    </dsp:sp>
    <dsp:sp modelId="{E376CC57-7C63-4280-849F-F83753EA3AFC}">
      <dsp:nvSpPr>
        <dsp:cNvPr id="0" name=""/>
        <dsp:cNvSpPr/>
      </dsp:nvSpPr>
      <dsp:spPr>
        <a:xfrm rot="5400000">
          <a:off x="3233510" y="2349353"/>
          <a:ext cx="1622955" cy="141197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Нужна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информация</a:t>
          </a:r>
        </a:p>
      </dsp:txBody>
      <dsp:txXfrm rot="-5400000">
        <a:off x="3559034" y="2496773"/>
        <a:ext cx="971907" cy="1117134"/>
      </dsp:txXfrm>
    </dsp:sp>
    <dsp:sp modelId="{27087CE8-3DBE-4E2B-ACBC-60E6620C1668}">
      <dsp:nvSpPr>
        <dsp:cNvPr id="0" name=""/>
        <dsp:cNvSpPr/>
      </dsp:nvSpPr>
      <dsp:spPr>
        <a:xfrm rot="5400000">
          <a:off x="2473967" y="3726918"/>
          <a:ext cx="1622955" cy="141197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Потребность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(темы):</a:t>
          </a:r>
          <a:endParaRPr lang="ru-RU" sz="1100" kern="1200" dirty="0"/>
        </a:p>
      </dsp:txBody>
      <dsp:txXfrm rot="-5400000">
        <a:off x="2799491" y="3874338"/>
        <a:ext cx="971907" cy="1117134"/>
      </dsp:txXfrm>
    </dsp:sp>
    <dsp:sp modelId="{5B3B3EFB-039A-4B60-BDCE-404E395B4805}">
      <dsp:nvSpPr>
        <dsp:cNvPr id="0" name=""/>
        <dsp:cNvSpPr/>
      </dsp:nvSpPr>
      <dsp:spPr>
        <a:xfrm>
          <a:off x="4628319" y="3917446"/>
          <a:ext cx="1118427" cy="9737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accent1"/>
              </a:solidFill>
            </a:rPr>
            <a:t>- Налоги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accent1"/>
              </a:solidFill>
            </a:rPr>
            <a:t>- Пенсии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accent1"/>
              </a:solidFill>
            </a:rPr>
            <a:t>- Защита прав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accent1"/>
              </a:solidFill>
            </a:rPr>
            <a:t>- Кредиты, займы</a:t>
          </a:r>
          <a:endParaRPr lang="ru-RU" sz="1200" b="1" kern="1200" dirty="0">
            <a:solidFill>
              <a:schemeClr val="accent1"/>
            </a:solidFill>
          </a:endParaRPr>
        </a:p>
      </dsp:txBody>
      <dsp:txXfrm>
        <a:off x="4628319" y="3917446"/>
        <a:ext cx="1118427" cy="973773"/>
      </dsp:txXfrm>
    </dsp:sp>
    <dsp:sp modelId="{384C5A60-9D53-4F5E-B354-97EC52FE13D3}">
      <dsp:nvSpPr>
        <dsp:cNvPr id="0" name=""/>
        <dsp:cNvSpPr/>
      </dsp:nvSpPr>
      <dsp:spPr>
        <a:xfrm rot="5400000">
          <a:off x="949038" y="3726918"/>
          <a:ext cx="1622955" cy="141197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Жителям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нужна информация по ФГ</a:t>
          </a:r>
          <a:endParaRPr lang="ru-RU" sz="1200" kern="1200" dirty="0"/>
        </a:p>
      </dsp:txBody>
      <dsp:txXfrm rot="-5400000">
        <a:off x="1274562" y="3874338"/>
        <a:ext cx="971907" cy="11171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0.61032</cdr:x>
      <cdr:y>0.0682</cdr:y>
    </cdr:from>
    <cdr:to>
      <cdr:x>0.66675</cdr:x>
      <cdr:y>0.22823</cdr:y>
    </cdr:to>
    <cdr:sp macro="" textlink="">
      <cdr:nvSpPr>
        <cdr:cNvPr id="2" name="Стрелка вправо 1"/>
        <cdr:cNvSpPr/>
      </cdr:nvSpPr>
      <cdr:spPr>
        <a:xfrm xmlns:a="http://schemas.openxmlformats.org/drawingml/2006/main" rot="5400000">
          <a:off x="6116129" y="503315"/>
          <a:ext cx="855664" cy="578316"/>
        </a:xfrm>
        <a:prstGeom xmlns:a="http://schemas.openxmlformats.org/drawingml/2006/main" prst="rightArrow">
          <a:avLst/>
        </a:prstGeom>
        <a:solidFill xmlns:a="http://schemas.openxmlformats.org/drawingml/2006/main">
          <a:srgbClr val="FF0000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5199" tIns="380795" rIns="95199" bIns="95199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marL="0" algn="l" defTabSz="914354" rtl="0" eaLnBrk="1" latinLnBrk="0" hangingPunct="1">
            <a:defRPr sz="19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178" algn="l" defTabSz="914354" rtl="0" eaLnBrk="1" latinLnBrk="0" hangingPunct="1">
            <a:defRPr sz="19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354" algn="l" defTabSz="914354" rtl="0" eaLnBrk="1" latinLnBrk="0" hangingPunct="1">
            <a:defRPr sz="19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532" algn="l" defTabSz="914354" rtl="0" eaLnBrk="1" latinLnBrk="0" hangingPunct="1">
            <a:defRPr sz="19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709" algn="l" defTabSz="914354" rtl="0" eaLnBrk="1" latinLnBrk="0" hangingPunct="1">
            <a:defRPr sz="19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5886" algn="l" defTabSz="914354" rtl="0" eaLnBrk="1" latinLnBrk="0" hangingPunct="1">
            <a:defRPr sz="19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062" algn="l" defTabSz="914354" rtl="0" eaLnBrk="1" latinLnBrk="0" hangingPunct="1">
            <a:defRPr sz="19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240" algn="l" defTabSz="914354" rtl="0" eaLnBrk="1" latinLnBrk="0" hangingPunct="1">
            <a:defRPr sz="19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418" algn="l" defTabSz="914354" rtl="0" eaLnBrk="1" latinLnBrk="0" hangingPunct="1">
            <a:defRPr sz="19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spcAft>
              <a:spcPts val="529"/>
            </a:spcAft>
          </a:pPr>
          <a:endParaRPr lang="ru-RU" dirty="0">
            <a:solidFill>
              <a:schemeClr val="accent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0.92431</cdr:x>
      <cdr:y>0.05111</cdr:y>
    </cdr:from>
    <cdr:to>
      <cdr:x>0.97367</cdr:x>
      <cdr:y>0.20514</cdr:y>
    </cdr:to>
    <cdr:sp macro="" textlink="">
      <cdr:nvSpPr>
        <cdr:cNvPr id="4" name="Стрелка вправо 3"/>
        <cdr:cNvSpPr/>
      </cdr:nvSpPr>
      <cdr:spPr>
        <a:xfrm xmlns:a="http://schemas.openxmlformats.org/drawingml/2006/main" rot="5400000">
          <a:off x="9313797" y="432153"/>
          <a:ext cx="823582" cy="505860"/>
        </a:xfrm>
        <a:prstGeom xmlns:a="http://schemas.openxmlformats.org/drawingml/2006/main" prst="rightArrow">
          <a:avLst/>
        </a:prstGeom>
        <a:solidFill xmlns:a="http://schemas.openxmlformats.org/drawingml/2006/main">
          <a:srgbClr val="FF0000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5199" tIns="380795" rIns="95199" bIns="95199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marL="0" algn="l" defTabSz="914354" rtl="0" eaLnBrk="1" latinLnBrk="0" hangingPunct="1">
            <a:defRPr sz="19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178" algn="l" defTabSz="914354" rtl="0" eaLnBrk="1" latinLnBrk="0" hangingPunct="1">
            <a:defRPr sz="19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354" algn="l" defTabSz="914354" rtl="0" eaLnBrk="1" latinLnBrk="0" hangingPunct="1">
            <a:defRPr sz="19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532" algn="l" defTabSz="914354" rtl="0" eaLnBrk="1" latinLnBrk="0" hangingPunct="1">
            <a:defRPr sz="19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709" algn="l" defTabSz="914354" rtl="0" eaLnBrk="1" latinLnBrk="0" hangingPunct="1">
            <a:defRPr sz="19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5886" algn="l" defTabSz="914354" rtl="0" eaLnBrk="1" latinLnBrk="0" hangingPunct="1">
            <a:defRPr sz="19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062" algn="l" defTabSz="914354" rtl="0" eaLnBrk="1" latinLnBrk="0" hangingPunct="1">
            <a:defRPr sz="19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240" algn="l" defTabSz="914354" rtl="0" eaLnBrk="1" latinLnBrk="0" hangingPunct="1">
            <a:defRPr sz="19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418" algn="l" defTabSz="914354" rtl="0" eaLnBrk="1" latinLnBrk="0" hangingPunct="1">
            <a:defRPr sz="19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spcAft>
              <a:spcPts val="529"/>
            </a:spcAft>
          </a:pPr>
          <a:endParaRPr lang="ru-RU" dirty="0">
            <a:solidFill>
              <a:schemeClr val="accent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0.59651</cdr:x>
      <cdr:y>0.22928</cdr:y>
    </cdr:from>
    <cdr:to>
      <cdr:x>0.72984</cdr:x>
      <cdr:y>0.37375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6113238" y="1225932"/>
          <a:ext cx="1366415" cy="7724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178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354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532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709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5886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062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240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418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/>
            <a:t>    - 83*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0.87084</cdr:x>
      <cdr:y>0.21361</cdr:y>
    </cdr:from>
    <cdr:to>
      <cdr:x>0.99214</cdr:x>
      <cdr:y>0.35808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8924687" y="1142150"/>
          <a:ext cx="1243132" cy="7724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178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354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532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709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5886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062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240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418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/>
            <a:t>        - 1915*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0.296</cdr:x>
      <cdr:y>0.25478</cdr:y>
    </cdr:from>
    <cdr:to>
      <cdr:x>0.42933</cdr:x>
      <cdr:y>0.39925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3033470" y="1362272"/>
          <a:ext cx="1366415" cy="7724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/>
            <a:t>    - 1*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0.31042</cdr:x>
      <cdr:y>0.09847</cdr:y>
    </cdr:from>
    <cdr:to>
      <cdr:x>0.36685</cdr:x>
      <cdr:y>0.2585</cdr:y>
    </cdr:to>
    <cdr:sp macro="" textlink="">
      <cdr:nvSpPr>
        <cdr:cNvPr id="9" name="Стрелка вправо 8"/>
        <cdr:cNvSpPr/>
      </cdr:nvSpPr>
      <cdr:spPr>
        <a:xfrm xmlns:a="http://schemas.openxmlformats.org/drawingml/2006/main" rot="5400000">
          <a:off x="3042645" y="665184"/>
          <a:ext cx="855664" cy="578315"/>
        </a:xfrm>
        <a:prstGeom xmlns:a="http://schemas.openxmlformats.org/drawingml/2006/main" prst="rightArrow">
          <a:avLst/>
        </a:prstGeom>
        <a:solidFill xmlns:a="http://schemas.openxmlformats.org/drawingml/2006/main">
          <a:srgbClr val="FF0000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5199" tIns="380795" rIns="95199" bIns="95199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spcAft>
              <a:spcPts val="529"/>
            </a:spcAft>
          </a:pPr>
          <a:endParaRPr lang="ru-RU" dirty="0">
            <a:solidFill>
              <a:schemeClr val="accent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0.19457</cdr:x>
      <cdr:y>0.49962</cdr:y>
    </cdr:from>
    <cdr:to>
      <cdr:x>0.29841</cdr:x>
      <cdr:y>0.62979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046102" y="2671407"/>
          <a:ext cx="1091935" cy="6960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>
              <a:solidFill>
                <a:srgbClr val="FF0000"/>
              </a:solidFill>
            </a:rPr>
            <a:t>43 место </a:t>
          </a:r>
        </a:p>
        <a:p xmlns:a="http://schemas.openxmlformats.org/drawingml/2006/main">
          <a:pPr algn="ctr"/>
          <a:r>
            <a:rPr lang="ru-RU" sz="1600" b="1" dirty="0" smtClean="0">
              <a:solidFill>
                <a:srgbClr val="FF0000"/>
              </a:solidFill>
            </a:rPr>
            <a:t>в крае</a:t>
          </a:r>
          <a:endParaRPr lang="ru-RU" sz="1600" b="1" dirty="0">
            <a:solidFill>
              <a:srgbClr val="FF000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0.57123</cdr:x>
      <cdr:y>0.71293</cdr:y>
    </cdr:from>
    <cdr:to>
      <cdr:x>0.74283</cdr:x>
      <cdr:y>0.83537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855773" y="3208074"/>
          <a:ext cx="857883" cy="5509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95690" rtl="0" eaLnBrk="1" latinLnBrk="0" hangingPunct="1">
            <a:defRPr sz="2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97845" algn="l" defTabSz="995690" rtl="0" eaLnBrk="1" latinLnBrk="0" hangingPunct="1">
            <a:defRPr sz="2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95690" algn="l" defTabSz="995690" rtl="0" eaLnBrk="1" latinLnBrk="0" hangingPunct="1">
            <a:defRPr sz="2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493535" algn="l" defTabSz="995690" rtl="0" eaLnBrk="1" latinLnBrk="0" hangingPunct="1">
            <a:defRPr sz="2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991380" algn="l" defTabSz="995690" rtl="0" eaLnBrk="1" latinLnBrk="0" hangingPunct="1">
            <a:defRPr sz="2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489225" algn="l" defTabSz="995690" rtl="0" eaLnBrk="1" latinLnBrk="0" hangingPunct="1">
            <a:defRPr sz="2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987070" algn="l" defTabSz="995690" rtl="0" eaLnBrk="1" latinLnBrk="0" hangingPunct="1">
            <a:defRPr sz="2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484916" algn="l" defTabSz="995690" rtl="0" eaLnBrk="1" latinLnBrk="0" hangingPunct="1">
            <a:defRPr sz="2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982761" algn="l" defTabSz="995690" rtl="0" eaLnBrk="1" latinLnBrk="0" hangingPunct="1">
            <a:defRPr sz="2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dirty="0" smtClean="0"/>
            <a:t>    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0.8444</cdr:x>
      <cdr:y>0.20908</cdr:y>
    </cdr:from>
    <cdr:to>
      <cdr:x>1</cdr:x>
      <cdr:y>0.33152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4370509" y="940832"/>
          <a:ext cx="805366" cy="5509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95690" rtl="0" eaLnBrk="1" latinLnBrk="0" hangingPunct="1">
            <a:defRPr sz="2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97845" algn="l" defTabSz="995690" rtl="0" eaLnBrk="1" latinLnBrk="0" hangingPunct="1">
            <a:defRPr sz="2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95690" algn="l" defTabSz="995690" rtl="0" eaLnBrk="1" latinLnBrk="0" hangingPunct="1">
            <a:defRPr sz="2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493535" algn="l" defTabSz="995690" rtl="0" eaLnBrk="1" latinLnBrk="0" hangingPunct="1">
            <a:defRPr sz="2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991380" algn="l" defTabSz="995690" rtl="0" eaLnBrk="1" latinLnBrk="0" hangingPunct="1">
            <a:defRPr sz="2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489225" algn="l" defTabSz="995690" rtl="0" eaLnBrk="1" latinLnBrk="0" hangingPunct="1">
            <a:defRPr sz="2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987070" algn="l" defTabSz="995690" rtl="0" eaLnBrk="1" latinLnBrk="0" hangingPunct="1">
            <a:defRPr sz="2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484916" algn="l" defTabSz="995690" rtl="0" eaLnBrk="1" latinLnBrk="0" hangingPunct="1">
            <a:defRPr sz="2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982761" algn="l" defTabSz="995690" rtl="0" eaLnBrk="1" latinLnBrk="0" hangingPunct="1">
            <a:defRPr sz="2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dirty="0" smtClean="0"/>
            <a:t>  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0.26893</cdr:x>
      <cdr:y>0.811</cdr:y>
    </cdr:from>
    <cdr:to>
      <cdr:x>0.44053</cdr:x>
      <cdr:y>0.93344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1344473" y="3649399"/>
          <a:ext cx="857883" cy="5509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dirty="0" smtClean="0"/>
            <a:t>    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0.57799</cdr:x>
      <cdr:y>0.07498</cdr:y>
    </cdr:from>
    <cdr:to>
      <cdr:x>0.79168</cdr:x>
      <cdr:y>0.14338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3252699" y="337402"/>
          <a:ext cx="1202543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95690" rtl="0" eaLnBrk="1" latinLnBrk="0" hangingPunct="1">
            <a:defRPr sz="2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97845" algn="l" defTabSz="995690" rtl="0" eaLnBrk="1" latinLnBrk="0" hangingPunct="1">
            <a:defRPr sz="2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95690" algn="l" defTabSz="995690" rtl="0" eaLnBrk="1" latinLnBrk="0" hangingPunct="1">
            <a:defRPr sz="2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493535" algn="l" defTabSz="995690" rtl="0" eaLnBrk="1" latinLnBrk="0" hangingPunct="1">
            <a:defRPr sz="2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991380" algn="l" defTabSz="995690" rtl="0" eaLnBrk="1" latinLnBrk="0" hangingPunct="1">
            <a:defRPr sz="2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489225" algn="l" defTabSz="995690" rtl="0" eaLnBrk="1" latinLnBrk="0" hangingPunct="1">
            <a:defRPr sz="2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987070" algn="l" defTabSz="995690" rtl="0" eaLnBrk="1" latinLnBrk="0" hangingPunct="1">
            <a:defRPr sz="2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484916" algn="l" defTabSz="995690" rtl="0" eaLnBrk="1" latinLnBrk="0" hangingPunct="1">
            <a:defRPr sz="2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982761" algn="l" defTabSz="995690" rtl="0" eaLnBrk="1" latinLnBrk="0" hangingPunct="1">
            <a:defRPr sz="2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/>
            <a:t>* 22,1</a:t>
          </a:r>
          <a:endParaRPr lang="ru-RU" sz="14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50475" cy="498772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38" y="1"/>
            <a:ext cx="2950475" cy="498772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r">
              <a:defRPr sz="1200"/>
            </a:lvl1pPr>
          </a:lstStyle>
          <a:p>
            <a:fld id="{31A7E530-0CBA-48EB-B17D-91110B96F5C6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31875" y="1243013"/>
            <a:ext cx="4745038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68" tIns="45784" rIns="91568" bIns="4578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80" y="4784070"/>
            <a:ext cx="5447030" cy="3914240"/>
          </a:xfrm>
          <a:prstGeom prst="rect">
            <a:avLst/>
          </a:prstGeom>
        </p:spPr>
        <p:txBody>
          <a:bodyPr vert="horz" lIns="91568" tIns="45784" rIns="91568" bIns="45784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1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38" y="9442154"/>
            <a:ext cx="2950475" cy="498771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r">
              <a:defRPr sz="1200"/>
            </a:lvl1pPr>
          </a:lstStyle>
          <a:p>
            <a:fld id="{F2904BCD-10C8-42A5-ABBA-D5D1FBF78B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491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97845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95690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93535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91380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69938" y="746125"/>
            <a:ext cx="5268912" cy="3727450"/>
          </a:xfrm>
          <a:ln/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9ED2E2F-DFC0-4DC0-8185-5541A28A744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438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69938" y="746125"/>
            <a:ext cx="5268912" cy="3727450"/>
          </a:xfrm>
          <a:ln/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9ED2E2F-DFC0-4DC0-8185-5541A28A744E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3133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33463" y="1243013"/>
            <a:ext cx="4741862" cy="3354387"/>
          </a:xfrm>
          <a:ln/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709DB29-9DDE-4F8A-BA54-4846F3788D37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8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Обложк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1749" y="4186700"/>
            <a:ext cx="3563074" cy="233489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61C94846-A41A-46A4-82FC-F70C44E9734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12"/>
          <a:stretch/>
        </p:blipFill>
        <p:spPr>
          <a:xfrm>
            <a:off x="5346699" y="1"/>
            <a:ext cx="5346701" cy="7561263"/>
          </a:xfrm>
          <a:prstGeom prst="rect">
            <a:avLst/>
          </a:prstGeom>
        </p:spPr>
      </p:pic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1749" y="6841929"/>
            <a:ext cx="3563074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</a:t>
            </a:r>
            <a:r>
              <a:rPr lang="ru-RU" dirty="0"/>
              <a:t> г.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1FF4B885-5B69-4FE3-925A-37317C9E4C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6193" y="476084"/>
            <a:ext cx="2117794" cy="657719"/>
          </a:xfrm>
          <a:prstGeom prst="rect">
            <a:avLst/>
          </a:prstGeom>
        </p:spPr>
      </p:pic>
      <p:sp>
        <p:nvSpPr>
          <p:cNvPr id="8" name="Прямоугольник 4">
            <a:extLst>
              <a:ext uri="{FF2B5EF4-FFF2-40B4-BE49-F238E27FC236}">
                <a16:creationId xmlns="" xmlns:a16="http://schemas.microsoft.com/office/drawing/2014/main" id="{88E5F06B-39DD-C44B-AB1A-153F33CAB2DE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11" name="Прямоугольник 5">
            <a:extLst>
              <a:ext uri="{FF2B5EF4-FFF2-40B4-BE49-F238E27FC236}">
                <a16:creationId xmlns="" xmlns:a16="http://schemas.microsoft.com/office/drawing/2014/main" id="{2D55EE4D-29B0-6F4A-98F4-1F81D67914CF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pic>
        <p:nvPicPr>
          <p:cNvPr id="12" name="Рисунок 12">
            <a:extLst>
              <a:ext uri="{FF2B5EF4-FFF2-40B4-BE49-F238E27FC236}">
                <a16:creationId xmlns="" xmlns:a16="http://schemas.microsoft.com/office/drawing/2014/main" id="{4F29A065-4999-CB4B-8EB9-FEA2F7C9CD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12"/>
          <a:stretch/>
        </p:blipFill>
        <p:spPr>
          <a:xfrm>
            <a:off x="5346699" y="1"/>
            <a:ext cx="5346701" cy="75612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8D75F20E-B9C2-E148-ACFC-ECE689E4E47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195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Обложк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1749" y="4186700"/>
            <a:ext cx="3563074" cy="233489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1749" y="6841929"/>
            <a:ext cx="3563074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</a:t>
            </a:r>
            <a:r>
              <a:rPr lang="ru-RU" dirty="0"/>
              <a:t> г.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6D5B71E1-4C95-4E0E-82AA-C4C2E1DAE7B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7" r="18281"/>
          <a:stretch/>
        </p:blipFill>
        <p:spPr>
          <a:xfrm>
            <a:off x="5346699" y="1"/>
            <a:ext cx="5346701" cy="756126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475B42C9-D670-446A-9583-BD5571714E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6193" y="476084"/>
            <a:ext cx="2117794" cy="657719"/>
          </a:xfrm>
          <a:prstGeom prst="rect">
            <a:avLst/>
          </a:prstGeom>
        </p:spPr>
      </p:pic>
      <p:sp>
        <p:nvSpPr>
          <p:cNvPr id="9" name="Прямоугольник 4">
            <a:extLst>
              <a:ext uri="{FF2B5EF4-FFF2-40B4-BE49-F238E27FC236}">
                <a16:creationId xmlns="" xmlns:a16="http://schemas.microsoft.com/office/drawing/2014/main" id="{E797850B-D2E7-2D4F-B26C-0F38CBAA0A46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11" name="Прямоугольник 5">
            <a:extLst>
              <a:ext uri="{FF2B5EF4-FFF2-40B4-BE49-F238E27FC236}">
                <a16:creationId xmlns="" xmlns:a16="http://schemas.microsoft.com/office/drawing/2014/main" id="{326CBBA3-2EFA-D14A-8387-3612F87032C6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pic>
        <p:nvPicPr>
          <p:cNvPr id="12" name="Рисунок 2">
            <a:extLst>
              <a:ext uri="{FF2B5EF4-FFF2-40B4-BE49-F238E27FC236}">
                <a16:creationId xmlns="" xmlns:a16="http://schemas.microsoft.com/office/drawing/2014/main" id="{85969850-B07D-934D-B0AD-9804E5103E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7" r="18281"/>
          <a:stretch/>
        </p:blipFill>
        <p:spPr>
          <a:xfrm>
            <a:off x="5346699" y="1"/>
            <a:ext cx="5346701" cy="75612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EFC8A6F5-B4FE-9B41-8916-958A3EFF801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408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Обложк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5">
            <a:extLst>
              <a:ext uri="{FF2B5EF4-FFF2-40B4-BE49-F238E27FC236}">
                <a16:creationId xmlns="" xmlns:a16="http://schemas.microsoft.com/office/drawing/2014/main" id="{34CC37E1-89DB-F54C-A285-B011317DB0C4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1749" y="4186700"/>
            <a:ext cx="3563074" cy="233489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1749" y="6841929"/>
            <a:ext cx="3563074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</a:t>
            </a:r>
            <a:r>
              <a:rPr lang="ru-RU" dirty="0"/>
              <a:t> г.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6D5B71E1-4C95-4E0E-82AA-C4C2E1DAE7B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7" r="18281"/>
          <a:stretch/>
        </p:blipFill>
        <p:spPr>
          <a:xfrm>
            <a:off x="5346699" y="1"/>
            <a:ext cx="5346701" cy="756126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475B42C9-D670-446A-9583-BD5571714E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6193" y="476084"/>
            <a:ext cx="2117794" cy="657719"/>
          </a:xfrm>
          <a:prstGeom prst="rect">
            <a:avLst/>
          </a:prstGeom>
        </p:spPr>
      </p:pic>
      <p:sp>
        <p:nvSpPr>
          <p:cNvPr id="11" name="Прямоугольник 5">
            <a:extLst>
              <a:ext uri="{FF2B5EF4-FFF2-40B4-BE49-F238E27FC236}">
                <a16:creationId xmlns="" xmlns:a16="http://schemas.microsoft.com/office/drawing/2014/main" id="{E1CD5D8A-FCE0-3044-A723-A821E882C506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12" name="Прямоугольник 4">
            <a:extLst>
              <a:ext uri="{FF2B5EF4-FFF2-40B4-BE49-F238E27FC236}">
                <a16:creationId xmlns="" xmlns:a16="http://schemas.microsoft.com/office/drawing/2014/main" id="{A5007DD5-58C2-5A4E-811F-D63FBF7EAFB9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pic>
        <p:nvPicPr>
          <p:cNvPr id="13" name="Рисунок 2">
            <a:extLst>
              <a:ext uri="{FF2B5EF4-FFF2-40B4-BE49-F238E27FC236}">
                <a16:creationId xmlns="" xmlns:a16="http://schemas.microsoft.com/office/drawing/2014/main" id="{3D1904CD-ABEB-0044-A781-7D029E44D6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7" r="18281"/>
          <a:stretch/>
        </p:blipFill>
        <p:spPr>
          <a:xfrm>
            <a:off x="5346699" y="1"/>
            <a:ext cx="5346701" cy="75612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106AEF26-B7E1-D244-929A-2CD916ED5CA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137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Обложка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5">
            <a:extLst>
              <a:ext uri="{FF2B5EF4-FFF2-40B4-BE49-F238E27FC236}">
                <a16:creationId xmlns="" xmlns:a16="http://schemas.microsoft.com/office/drawing/2014/main" id="{868D1A79-0555-C24E-AC19-8597029C75B0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3" y="4186700"/>
            <a:ext cx="4028126" cy="233489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3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6841929"/>
            <a:ext cx="4028126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 </a:t>
            </a:r>
            <a:r>
              <a:rPr lang="ru-RU" dirty="0"/>
              <a:t>г.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5B0CCE6C-1C13-42E8-8E94-10A9B14A53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6196" y="476080"/>
            <a:ext cx="3200584" cy="993998"/>
          </a:xfrm>
          <a:prstGeom prst="rect">
            <a:avLst/>
          </a:prstGeom>
        </p:spPr>
      </p:pic>
      <p:sp>
        <p:nvSpPr>
          <p:cNvPr id="9" name="Прямоугольник 5">
            <a:extLst>
              <a:ext uri="{FF2B5EF4-FFF2-40B4-BE49-F238E27FC236}">
                <a16:creationId xmlns="" xmlns:a16="http://schemas.microsoft.com/office/drawing/2014/main" id="{460F1C9B-E501-6C49-A250-7FAA049E1194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11" name="Прямоугольник 4">
            <a:extLst>
              <a:ext uri="{FF2B5EF4-FFF2-40B4-BE49-F238E27FC236}">
                <a16:creationId xmlns="" xmlns:a16="http://schemas.microsoft.com/office/drawing/2014/main" id="{48CB7EE5-B403-BE48-B27F-BAA39CA6E627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56779D76-3ACB-E746-B1F5-736AA4226CD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7" y="476082"/>
            <a:ext cx="3192201" cy="74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217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Обложка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5">
            <a:extLst>
              <a:ext uri="{FF2B5EF4-FFF2-40B4-BE49-F238E27FC236}">
                <a16:creationId xmlns="" xmlns:a16="http://schemas.microsoft.com/office/drawing/2014/main" id="{20E5DCE5-DCC6-9D49-9FD7-9D01D8772A13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3" y="4186700"/>
            <a:ext cx="4028126" cy="233489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3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6841929"/>
            <a:ext cx="4028126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 </a:t>
            </a:r>
            <a:r>
              <a:rPr lang="ru-RU" dirty="0"/>
              <a:t>г.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5B0CCE6C-1C13-42E8-8E94-10A9B14A53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6196" y="476080"/>
            <a:ext cx="3200584" cy="993998"/>
          </a:xfrm>
          <a:prstGeom prst="rect">
            <a:avLst/>
          </a:prstGeom>
        </p:spPr>
      </p:pic>
      <p:sp>
        <p:nvSpPr>
          <p:cNvPr id="9" name="Прямоугольник 5">
            <a:extLst>
              <a:ext uri="{FF2B5EF4-FFF2-40B4-BE49-F238E27FC236}">
                <a16:creationId xmlns="" xmlns:a16="http://schemas.microsoft.com/office/drawing/2014/main" id="{F72193C4-C394-3E49-B20C-AFCD51235D51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11" name="Прямоугольник 4">
            <a:extLst>
              <a:ext uri="{FF2B5EF4-FFF2-40B4-BE49-F238E27FC236}">
                <a16:creationId xmlns="" xmlns:a16="http://schemas.microsoft.com/office/drawing/2014/main" id="{E0583996-4F69-A64D-864F-2B8D9D39251D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A72B6C1E-D102-B946-879A-4186D629FB2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7" y="476082"/>
            <a:ext cx="3192201" cy="74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930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Обложка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3" y="4186700"/>
            <a:ext cx="4028126" cy="233489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3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6841929"/>
            <a:ext cx="4028126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 </a:t>
            </a:r>
            <a:r>
              <a:rPr lang="ru-RU" dirty="0"/>
              <a:t>г.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5B0CCE6C-1C13-42E8-8E94-10A9B14A53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6196" y="476080"/>
            <a:ext cx="3200584" cy="993998"/>
          </a:xfrm>
          <a:prstGeom prst="rect">
            <a:avLst/>
          </a:prstGeom>
        </p:spPr>
      </p:pic>
      <p:sp>
        <p:nvSpPr>
          <p:cNvPr id="7" name="Прямоугольник 4">
            <a:extLst>
              <a:ext uri="{FF2B5EF4-FFF2-40B4-BE49-F238E27FC236}">
                <a16:creationId xmlns="" xmlns:a16="http://schemas.microsoft.com/office/drawing/2014/main" id="{9EE647EC-982F-B34A-80FC-7C5E67BDD6D4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9" name="Прямоугольник 5">
            <a:extLst>
              <a:ext uri="{FF2B5EF4-FFF2-40B4-BE49-F238E27FC236}">
                <a16:creationId xmlns="" xmlns:a16="http://schemas.microsoft.com/office/drawing/2014/main" id="{2E412EC8-6994-EB47-BF51-4528DD82FBCA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84EA606C-A8AC-DA4C-8BFA-7AC4B88179B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7" y="476082"/>
            <a:ext cx="3192201" cy="74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869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576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зисы в 4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0" y="2173863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5" name="Текст 7">
            <a:extLst>
              <a:ext uri="{FF2B5EF4-FFF2-40B4-BE49-F238E27FC236}">
                <a16:creationId xmlns="" xmlns:a16="http://schemas.microsoft.com/office/drawing/2014/main" id="{19A166C2-0FC5-4C62-B1C8-A2E9D3DA35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10056" y="2173863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6" name="Текст 7">
            <a:extLst>
              <a:ext uri="{FF2B5EF4-FFF2-40B4-BE49-F238E27FC236}">
                <a16:creationId xmlns="" xmlns:a16="http://schemas.microsoft.com/office/drawing/2014/main" id="{7DF90D02-C38A-4C8E-BE27-B09AFCC1C4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41386" y="2173863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7" name="Текст 7">
            <a:extLst>
              <a:ext uri="{FF2B5EF4-FFF2-40B4-BE49-F238E27FC236}">
                <a16:creationId xmlns="" xmlns:a16="http://schemas.microsoft.com/office/drawing/2014/main" id="{FDC2D01E-6E23-46AF-88FD-5810F4C0FE1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972713" y="2173863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8" name="Текст 7">
            <a:extLst>
              <a:ext uri="{FF2B5EF4-FFF2-40B4-BE49-F238E27FC236}">
                <a16:creationId xmlns="" xmlns:a16="http://schemas.microsoft.com/office/drawing/2014/main" id="{8CD2E874-F798-449B-AF52-6E519928659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80120" y="4619259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9" name="Текст 7">
            <a:extLst>
              <a:ext uri="{FF2B5EF4-FFF2-40B4-BE49-F238E27FC236}">
                <a16:creationId xmlns="" xmlns:a16="http://schemas.microsoft.com/office/drawing/2014/main" id="{8D8FCC09-FB67-4021-814D-A90AB3AA44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910056" y="4619259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20" name="Текст 7">
            <a:extLst>
              <a:ext uri="{FF2B5EF4-FFF2-40B4-BE49-F238E27FC236}">
                <a16:creationId xmlns="" xmlns:a16="http://schemas.microsoft.com/office/drawing/2014/main" id="{F12346B4-8A43-495A-AB40-34684AAD887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441386" y="4619259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21" name="Текст 7">
            <a:extLst>
              <a:ext uri="{FF2B5EF4-FFF2-40B4-BE49-F238E27FC236}">
                <a16:creationId xmlns="" xmlns:a16="http://schemas.microsoft.com/office/drawing/2014/main" id="{5159B785-97A0-4186-AABD-4FE1A5BAF4B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972713" y="4619259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9688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 и изобра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19" y="2173864"/>
            <a:ext cx="4871903" cy="4909571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0" name="Рисунок 9">
            <a:extLst>
              <a:ext uri="{FF2B5EF4-FFF2-40B4-BE49-F238E27FC236}">
                <a16:creationId xmlns="" xmlns:a16="http://schemas.microsoft.com/office/drawing/2014/main" id="{E8D4A6F7-58EA-4D29-AE28-88336ABCCF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41383" y="2173864"/>
            <a:ext cx="4871898" cy="490957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581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 и изображение в 2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19" y="5448903"/>
            <a:ext cx="4871903" cy="1634535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0" name="Рисунок 9">
            <a:extLst>
              <a:ext uri="{FF2B5EF4-FFF2-40B4-BE49-F238E27FC236}">
                <a16:creationId xmlns="" xmlns:a16="http://schemas.microsoft.com/office/drawing/2014/main" id="{E8D4A6F7-58EA-4D29-AE28-88336ABCCF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0122" y="2173866"/>
            <a:ext cx="4871898" cy="3014003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7" name="Текст 7">
            <a:extLst>
              <a:ext uri="{FF2B5EF4-FFF2-40B4-BE49-F238E27FC236}">
                <a16:creationId xmlns="" xmlns:a16="http://schemas.microsoft.com/office/drawing/2014/main" id="{F2786F94-0219-4D50-AE47-BFADD00557D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41381" y="5448903"/>
            <a:ext cx="4871903" cy="1634535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9" name="Рисунок 9">
            <a:extLst>
              <a:ext uri="{FF2B5EF4-FFF2-40B4-BE49-F238E27FC236}">
                <a16:creationId xmlns="" xmlns:a16="http://schemas.microsoft.com/office/drawing/2014/main" id="{08194C61-3908-4D9E-ADA8-AD85B6B49F2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41383" y="2173866"/>
            <a:ext cx="4871898" cy="3014003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5808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 и изображение в 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19" y="5448903"/>
            <a:ext cx="3166248" cy="1634535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0" name="Рисунок 9">
            <a:extLst>
              <a:ext uri="{FF2B5EF4-FFF2-40B4-BE49-F238E27FC236}">
                <a16:creationId xmlns="" xmlns:a16="http://schemas.microsoft.com/office/drawing/2014/main" id="{E8D4A6F7-58EA-4D29-AE28-88336ABCCF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0123" y="2173866"/>
            <a:ext cx="3166246" cy="3014003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11" name="Текст 7">
            <a:extLst>
              <a:ext uri="{FF2B5EF4-FFF2-40B4-BE49-F238E27FC236}">
                <a16:creationId xmlns="" xmlns:a16="http://schemas.microsoft.com/office/drawing/2014/main" id="{DCBD97CA-2B21-43E5-B3A6-4E3A6887B72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53832" y="5448903"/>
            <a:ext cx="3187135" cy="1634535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2" name="Рисунок 9">
            <a:extLst>
              <a:ext uri="{FF2B5EF4-FFF2-40B4-BE49-F238E27FC236}">
                <a16:creationId xmlns="" xmlns:a16="http://schemas.microsoft.com/office/drawing/2014/main" id="{9BB48594-CDF5-4760-829E-7067E397D54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753833" y="2173866"/>
            <a:ext cx="3187132" cy="3014003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13" name="Текст 7">
            <a:extLst>
              <a:ext uri="{FF2B5EF4-FFF2-40B4-BE49-F238E27FC236}">
                <a16:creationId xmlns="" xmlns:a16="http://schemas.microsoft.com/office/drawing/2014/main" id="{8EDE3255-D331-473E-9F80-45DF45BC78A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126148" y="5448903"/>
            <a:ext cx="3187135" cy="1634535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4" name="Рисунок 9">
            <a:extLst>
              <a:ext uri="{FF2B5EF4-FFF2-40B4-BE49-F238E27FC236}">
                <a16:creationId xmlns="" xmlns:a16="http://schemas.microsoft.com/office/drawing/2014/main" id="{988FBD5B-1F8B-4DA1-9167-A98867F784D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126148" y="2173866"/>
            <a:ext cx="3187132" cy="3014003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7487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 и широкое изображение сниз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2" y="2173863"/>
            <a:ext cx="9933164" cy="1953326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9" name="Рисунок 3">
            <a:extLst>
              <a:ext uri="{FF2B5EF4-FFF2-40B4-BE49-F238E27FC236}">
                <a16:creationId xmlns="" xmlns:a16="http://schemas.microsoft.com/office/drawing/2014/main" id="{A0A68313-7CA3-4A32-A17E-CB916613E0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0119" y="4400239"/>
            <a:ext cx="9933167" cy="268494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5111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 и диаграмм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0" y="2173864"/>
            <a:ext cx="4026733" cy="4909571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4" name="Диаграмма 3">
            <a:extLst>
              <a:ext uri="{FF2B5EF4-FFF2-40B4-BE49-F238E27FC236}">
                <a16:creationId xmlns="" xmlns:a16="http://schemas.microsoft.com/office/drawing/2014/main" id="{7D19B8BF-6038-462B-B8EC-3BE4E63232CE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5441381" y="2173864"/>
            <a:ext cx="2346145" cy="4909571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/>
              <a:t>Click icon to add chart</a:t>
            </a:r>
            <a:endParaRPr lang="ru-RU"/>
          </a:p>
        </p:txBody>
      </p:sp>
      <p:sp>
        <p:nvSpPr>
          <p:cNvPr id="9" name="Диаграмма 3">
            <a:extLst>
              <a:ext uri="{FF2B5EF4-FFF2-40B4-BE49-F238E27FC236}">
                <a16:creationId xmlns="" xmlns:a16="http://schemas.microsoft.com/office/drawing/2014/main" id="{167A4ACF-9947-4AF0-89F5-3536622AB2A3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7972711" y="2173864"/>
            <a:ext cx="2340572" cy="4909571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/>
              <a:t>Click icon to add chart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49203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 и широк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1" y="2173864"/>
            <a:ext cx="3166248" cy="4909571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4" name="Диаграмма 3">
            <a:extLst>
              <a:ext uri="{FF2B5EF4-FFF2-40B4-BE49-F238E27FC236}">
                <a16:creationId xmlns="" xmlns:a16="http://schemas.microsoft.com/office/drawing/2014/main" id="{7D19B8BF-6038-462B-B8EC-3BE4E63232CE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753830" y="2173864"/>
            <a:ext cx="6559454" cy="4909571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/>
              <a:t>Click icon to add chart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1510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3" y="2173864"/>
            <a:ext cx="2337788" cy="4909571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7" name="Таблица 6">
            <a:extLst>
              <a:ext uri="{FF2B5EF4-FFF2-40B4-BE49-F238E27FC236}">
                <a16:creationId xmlns="" xmlns:a16="http://schemas.microsoft.com/office/drawing/2014/main" id="{A6C0B26A-D5AA-4CB3-9F2B-372E3DBE62A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2910053" y="2173864"/>
            <a:ext cx="7403231" cy="4909571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/>
              <a:t>Click icon to add table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9567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Широкая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Таблица 6">
            <a:extLst>
              <a:ext uri="{FF2B5EF4-FFF2-40B4-BE49-F238E27FC236}">
                <a16:creationId xmlns="" xmlns:a16="http://schemas.microsoft.com/office/drawing/2014/main" id="{A6C0B26A-D5AA-4CB3-9F2B-372E3DBE62A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380118" y="2173864"/>
            <a:ext cx="9933168" cy="4909571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/>
              <a:t>Click icon to add table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33958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 и широкая таблица сниз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2" y="2173863"/>
            <a:ext cx="9933164" cy="1953326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7" name="Таблица 6">
            <a:extLst>
              <a:ext uri="{FF2B5EF4-FFF2-40B4-BE49-F238E27FC236}">
                <a16:creationId xmlns="" xmlns:a16="http://schemas.microsoft.com/office/drawing/2014/main" id="{A6C0B26A-D5AA-4CB3-9F2B-372E3DBE62A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380118" y="4421239"/>
            <a:ext cx="9933168" cy="2662195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/>
              <a:t>Click icon to add table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8461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Разделитель слайдов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4186698"/>
            <a:ext cx="4871903" cy="296849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2173868"/>
            <a:ext cx="4871903" cy="1200703"/>
          </a:xfrm>
        </p:spPr>
        <p:txBody>
          <a:bodyPr anchor="b"/>
          <a:lstStyle>
            <a:lvl1pPr>
              <a:spcBef>
                <a:spcPts val="0"/>
              </a:spcBef>
              <a:defRPr sz="1500" cap="none" spc="0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Название презентации. </a:t>
            </a:r>
          </a:p>
          <a:p>
            <a:pPr lvl="0"/>
            <a:r>
              <a:rPr lang="ru-RU" dirty="0"/>
              <a:t>Личный финансовый план</a:t>
            </a:r>
          </a:p>
        </p:txBody>
      </p:sp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F5EC893C-D795-4CFC-AFF8-2309A981BD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6193" y="476084"/>
            <a:ext cx="2117794" cy="657719"/>
          </a:xfrm>
          <a:prstGeom prst="rect">
            <a:avLst/>
          </a:prstGeom>
        </p:spPr>
      </p:pic>
      <p:sp>
        <p:nvSpPr>
          <p:cNvPr id="9" name="Прямоугольник 4">
            <a:extLst>
              <a:ext uri="{FF2B5EF4-FFF2-40B4-BE49-F238E27FC236}">
                <a16:creationId xmlns="" xmlns:a16="http://schemas.microsoft.com/office/drawing/2014/main" id="{A6BE7496-4AD4-AA4E-BCF8-BBECF5CBF75A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12" name="Прямоугольник 5">
            <a:extLst>
              <a:ext uri="{FF2B5EF4-FFF2-40B4-BE49-F238E27FC236}">
                <a16:creationId xmlns="" xmlns:a16="http://schemas.microsoft.com/office/drawing/2014/main" id="{3CC12423-0B75-6343-B28C-BD13EAFA6E37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E70C3AC0-212B-5142-A48B-22D230824B3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8676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Разделитель слайдов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5">
            <a:extLst>
              <a:ext uri="{FF2B5EF4-FFF2-40B4-BE49-F238E27FC236}">
                <a16:creationId xmlns="" xmlns:a16="http://schemas.microsoft.com/office/drawing/2014/main" id="{D60555C7-2B73-3049-8C33-F281723F5299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4186698"/>
            <a:ext cx="4871903" cy="296849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2173868"/>
            <a:ext cx="4871903" cy="1200703"/>
          </a:xfrm>
        </p:spPr>
        <p:txBody>
          <a:bodyPr anchor="b"/>
          <a:lstStyle>
            <a:lvl1pPr>
              <a:spcBef>
                <a:spcPts val="0"/>
              </a:spcBef>
              <a:defRPr sz="1500" cap="none" spc="0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Название презентации. </a:t>
            </a:r>
          </a:p>
          <a:p>
            <a:pPr lvl="0"/>
            <a:r>
              <a:rPr lang="ru-RU" dirty="0"/>
              <a:t>Личный финансовый план</a:t>
            </a:r>
          </a:p>
        </p:txBody>
      </p:sp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F5EC893C-D795-4CFC-AFF8-2309A981BD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6193" y="476084"/>
            <a:ext cx="2117794" cy="657719"/>
          </a:xfrm>
          <a:prstGeom prst="rect">
            <a:avLst/>
          </a:prstGeom>
        </p:spPr>
      </p:pic>
      <p:sp>
        <p:nvSpPr>
          <p:cNvPr id="12" name="Прямоугольник 5">
            <a:extLst>
              <a:ext uri="{FF2B5EF4-FFF2-40B4-BE49-F238E27FC236}">
                <a16:creationId xmlns="" xmlns:a16="http://schemas.microsoft.com/office/drawing/2014/main" id="{A6720AAC-7B43-F849-9B25-B08025517FC0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13" name="Прямоугольник 4">
            <a:extLst>
              <a:ext uri="{FF2B5EF4-FFF2-40B4-BE49-F238E27FC236}">
                <a16:creationId xmlns="" xmlns:a16="http://schemas.microsoft.com/office/drawing/2014/main" id="{70275346-E2F2-8940-A210-A558021D7D72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8F262092-25DB-BA48-85CF-3DED727EFB7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7257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Разделитель слайдов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5">
            <a:extLst>
              <a:ext uri="{FF2B5EF4-FFF2-40B4-BE49-F238E27FC236}">
                <a16:creationId xmlns="" xmlns:a16="http://schemas.microsoft.com/office/drawing/2014/main" id="{149720B7-F087-0D46-8716-D12F8DD56354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4186698"/>
            <a:ext cx="4871903" cy="296849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2173868"/>
            <a:ext cx="4871903" cy="1200703"/>
          </a:xfrm>
        </p:spPr>
        <p:txBody>
          <a:bodyPr anchor="b"/>
          <a:lstStyle>
            <a:lvl1pPr>
              <a:spcBef>
                <a:spcPts val="0"/>
              </a:spcBef>
              <a:defRPr sz="1500" cap="none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Название презентации. </a:t>
            </a:r>
          </a:p>
          <a:p>
            <a:pPr lvl="0"/>
            <a:r>
              <a:rPr lang="ru-RU" dirty="0"/>
              <a:t>Личный финансовый план</a:t>
            </a:r>
          </a:p>
        </p:txBody>
      </p:sp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F5EC893C-D795-4CFC-AFF8-2309A981BD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6193" y="476084"/>
            <a:ext cx="2117794" cy="657719"/>
          </a:xfrm>
          <a:prstGeom prst="rect">
            <a:avLst/>
          </a:prstGeom>
        </p:spPr>
      </p:pic>
      <p:sp>
        <p:nvSpPr>
          <p:cNvPr id="12" name="Прямоугольник 5">
            <a:extLst>
              <a:ext uri="{FF2B5EF4-FFF2-40B4-BE49-F238E27FC236}">
                <a16:creationId xmlns="" xmlns:a16="http://schemas.microsoft.com/office/drawing/2014/main" id="{D246D6A3-A50F-6346-A12C-923661F1ACCC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13" name="Прямоугольник 4">
            <a:extLst>
              <a:ext uri="{FF2B5EF4-FFF2-40B4-BE49-F238E27FC236}">
                <a16:creationId xmlns="" xmlns:a16="http://schemas.microsoft.com/office/drawing/2014/main" id="{EF8B97DF-EFB1-AB4F-AE02-EC539FF368D4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4CD74D1C-136D-D542-B11B-4A4D6E7030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2795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Разделитель с оглавление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52019" y="4176198"/>
            <a:ext cx="5061264" cy="2907236"/>
          </a:xfrm>
        </p:spPr>
        <p:txBody>
          <a:bodyPr anchor="t" anchorCtr="0"/>
          <a:lstStyle>
            <a:lvl1pPr marL="176402" marR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 cap="none" spc="25" baseline="0">
                <a:solidFill>
                  <a:schemeClr val="bg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Подраздел презентации 1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2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3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="" xmlns:a16="http://schemas.microsoft.com/office/drawing/2014/main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1218205"/>
            <a:ext cx="4871903" cy="2166861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6C4DB284-29AA-4820-BBD7-507FB0040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6193" y="476084"/>
            <a:ext cx="2117794" cy="657719"/>
          </a:xfrm>
          <a:prstGeom prst="rect">
            <a:avLst/>
          </a:prstGeom>
        </p:spPr>
      </p:pic>
      <p:sp>
        <p:nvSpPr>
          <p:cNvPr id="11" name="Прямоугольник 4">
            <a:extLst>
              <a:ext uri="{FF2B5EF4-FFF2-40B4-BE49-F238E27FC236}">
                <a16:creationId xmlns="" xmlns:a16="http://schemas.microsoft.com/office/drawing/2014/main" id="{97850F82-2BE6-A94C-A49B-CA7ADBA4B272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12" name="Прямоугольник 5">
            <a:extLst>
              <a:ext uri="{FF2B5EF4-FFF2-40B4-BE49-F238E27FC236}">
                <a16:creationId xmlns="" xmlns:a16="http://schemas.microsoft.com/office/drawing/2014/main" id="{FABA92D1-2BB9-1B46-AD82-069211257F29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EB1F1DB3-74EF-0047-B8C4-23ADC28726A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7811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Разделитель с оглавление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5">
            <a:extLst>
              <a:ext uri="{FF2B5EF4-FFF2-40B4-BE49-F238E27FC236}">
                <a16:creationId xmlns="" xmlns:a16="http://schemas.microsoft.com/office/drawing/2014/main" id="{576F7CF3-5215-9E41-B00F-A2467B5A4064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52019" y="4176198"/>
            <a:ext cx="5061264" cy="2907236"/>
          </a:xfrm>
        </p:spPr>
        <p:txBody>
          <a:bodyPr anchor="t" anchorCtr="0"/>
          <a:lstStyle>
            <a:lvl1pPr marL="176402" marR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 cap="none" spc="25" baseline="0">
                <a:solidFill>
                  <a:schemeClr val="bg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Подраздел презентации 1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2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3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="" xmlns:a16="http://schemas.microsoft.com/office/drawing/2014/main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1218205"/>
            <a:ext cx="4871903" cy="2166861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6C4DB284-29AA-4820-BBD7-507FB0040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6193" y="476084"/>
            <a:ext cx="2117794" cy="657719"/>
          </a:xfrm>
          <a:prstGeom prst="rect">
            <a:avLst/>
          </a:prstGeom>
        </p:spPr>
      </p:pic>
      <p:sp>
        <p:nvSpPr>
          <p:cNvPr id="12" name="Прямоугольник 5">
            <a:extLst>
              <a:ext uri="{FF2B5EF4-FFF2-40B4-BE49-F238E27FC236}">
                <a16:creationId xmlns="" xmlns:a16="http://schemas.microsoft.com/office/drawing/2014/main" id="{1FE6B26F-C027-5E43-A4D9-825B3B6EBE20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13" name="Прямоугольник 4">
            <a:extLst>
              <a:ext uri="{FF2B5EF4-FFF2-40B4-BE49-F238E27FC236}">
                <a16:creationId xmlns="" xmlns:a16="http://schemas.microsoft.com/office/drawing/2014/main" id="{37D631BF-DFE4-9F49-BA08-C5CFCF09E5FA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460318B2-F8BE-A24B-9A6F-2D397BDC53A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2203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Разделитель с оглавлением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5">
            <a:extLst>
              <a:ext uri="{FF2B5EF4-FFF2-40B4-BE49-F238E27FC236}">
                <a16:creationId xmlns="" xmlns:a16="http://schemas.microsoft.com/office/drawing/2014/main" id="{D893A5DB-B2E0-3B4E-9B24-2C07CA7DBDEE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52019" y="4176198"/>
            <a:ext cx="5061264" cy="2907236"/>
          </a:xfrm>
        </p:spPr>
        <p:txBody>
          <a:bodyPr anchor="t" anchorCtr="0"/>
          <a:lstStyle>
            <a:lvl1pPr marL="176402" marR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 cap="none" spc="25" baseline="0">
                <a:solidFill>
                  <a:schemeClr val="bg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Подраздел презентации 1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2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3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="" xmlns:a16="http://schemas.microsoft.com/office/drawing/2014/main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1218205"/>
            <a:ext cx="4871903" cy="2166861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6C4DB284-29AA-4820-BBD7-507FB0040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6193" y="476084"/>
            <a:ext cx="2117794" cy="657719"/>
          </a:xfrm>
          <a:prstGeom prst="rect">
            <a:avLst/>
          </a:prstGeom>
        </p:spPr>
      </p:pic>
      <p:sp>
        <p:nvSpPr>
          <p:cNvPr id="12" name="Прямоугольник 5">
            <a:extLst>
              <a:ext uri="{FF2B5EF4-FFF2-40B4-BE49-F238E27FC236}">
                <a16:creationId xmlns="" xmlns:a16="http://schemas.microsoft.com/office/drawing/2014/main" id="{DA03FE0D-BF49-254E-89ED-BAA5C80B59AF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 dirty="0"/>
          </a:p>
        </p:txBody>
      </p:sp>
      <p:sp>
        <p:nvSpPr>
          <p:cNvPr id="13" name="Прямоугольник 4">
            <a:extLst>
              <a:ext uri="{FF2B5EF4-FFF2-40B4-BE49-F238E27FC236}">
                <a16:creationId xmlns="" xmlns:a16="http://schemas.microsoft.com/office/drawing/2014/main" id="{3264A58C-4FFD-C64B-9CD9-8D247348DD2A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E3ADAB3F-0359-E04B-867B-5223B81C3F8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479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Слайд с крупным показателем 1">
    <p:bg>
      <p:bgPr>
        <a:gradFill>
          <a:gsLst>
            <a:gs pos="100000">
              <a:schemeClr val="accent2"/>
            </a:gs>
            <a:gs pos="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Колонтитул раздела или подраздела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AA99AE-6A35-4C1E-8082-A4A87B5CA521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80C1A66E-447C-497E-B791-484EC723AC3C}"/>
              </a:ext>
            </a:extLst>
          </p:cNvPr>
          <p:cNvCxnSpPr/>
          <p:nvPr/>
        </p:nvCxnSpPr>
        <p:spPr>
          <a:xfrm>
            <a:off x="380122" y="952159"/>
            <a:ext cx="9933164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Текст 7">
            <a:extLst>
              <a:ext uri="{FF2B5EF4-FFF2-40B4-BE49-F238E27FC236}">
                <a16:creationId xmlns="" xmlns:a16="http://schemas.microsoft.com/office/drawing/2014/main" id="{328E8370-30AB-4722-8DBA-593A635980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41382" y="2173864"/>
            <a:ext cx="4871903" cy="4909571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3" name="Текст 7">
            <a:extLst>
              <a:ext uri="{FF2B5EF4-FFF2-40B4-BE49-F238E27FC236}">
                <a16:creationId xmlns="" xmlns:a16="http://schemas.microsoft.com/office/drawing/2014/main" id="{093F2368-AD98-4728-93E4-1B37173036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0121" y="1921822"/>
            <a:ext cx="4871903" cy="2047819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3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4%</a:t>
            </a:r>
            <a:endParaRPr lang="ru-RU" dirty="0"/>
          </a:p>
        </p:txBody>
      </p:sp>
      <p:sp>
        <p:nvSpPr>
          <p:cNvPr id="16" name="Текст 7">
            <a:extLst>
              <a:ext uri="{FF2B5EF4-FFF2-40B4-BE49-F238E27FC236}">
                <a16:creationId xmlns="" xmlns:a16="http://schemas.microsoft.com/office/drawing/2014/main" id="{35BF7473-8909-436F-9AC2-13A304FD55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19" y="4232212"/>
            <a:ext cx="4871903" cy="2851228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3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подпись к показателю в несколько строк</a:t>
            </a:r>
          </a:p>
        </p:txBody>
      </p:sp>
      <p:cxnSp>
        <p:nvCxnSpPr>
          <p:cNvPr id="9" name="Прямая соединительная линия 3">
            <a:extLst>
              <a:ext uri="{FF2B5EF4-FFF2-40B4-BE49-F238E27FC236}">
                <a16:creationId xmlns="" xmlns:a16="http://schemas.microsoft.com/office/drawing/2014/main" id="{02420877-C80B-0C49-8235-1D838270B16B}"/>
              </a:ext>
            </a:extLst>
          </p:cNvPr>
          <p:cNvCxnSpPr/>
          <p:nvPr userDrawn="1"/>
        </p:nvCxnSpPr>
        <p:spPr>
          <a:xfrm>
            <a:off x="380122" y="952159"/>
            <a:ext cx="9933164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05B6A4BE-C4C5-A645-BD4D-1A8A7F1CA9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21" y="476072"/>
            <a:ext cx="1313455" cy="31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1903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Слайд с крупным показателем 2">
    <p:bg>
      <p:bgPr>
        <a:gradFill>
          <a:gsLst>
            <a:gs pos="100000">
              <a:schemeClr val="accent6"/>
            </a:gs>
            <a:gs pos="0">
              <a:schemeClr val="accent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Колонтитул раздела или подраздела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AA99AE-6A35-4C1E-8082-A4A87B5CA521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80C1A66E-447C-497E-B791-484EC723AC3C}"/>
              </a:ext>
            </a:extLst>
          </p:cNvPr>
          <p:cNvCxnSpPr/>
          <p:nvPr/>
        </p:nvCxnSpPr>
        <p:spPr>
          <a:xfrm>
            <a:off x="380122" y="952159"/>
            <a:ext cx="9933164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Текст 7">
            <a:extLst>
              <a:ext uri="{FF2B5EF4-FFF2-40B4-BE49-F238E27FC236}">
                <a16:creationId xmlns="" xmlns:a16="http://schemas.microsoft.com/office/drawing/2014/main" id="{328E8370-30AB-4722-8DBA-593A635980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41382" y="2173864"/>
            <a:ext cx="4871903" cy="4909571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3" name="Текст 7">
            <a:extLst>
              <a:ext uri="{FF2B5EF4-FFF2-40B4-BE49-F238E27FC236}">
                <a16:creationId xmlns="" xmlns:a16="http://schemas.microsoft.com/office/drawing/2014/main" id="{093F2368-AD98-4728-93E4-1B37173036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0121" y="1921822"/>
            <a:ext cx="4871903" cy="2047819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3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4%</a:t>
            </a:r>
            <a:endParaRPr lang="ru-RU" dirty="0"/>
          </a:p>
        </p:txBody>
      </p:sp>
      <p:sp>
        <p:nvSpPr>
          <p:cNvPr id="16" name="Текст 7">
            <a:extLst>
              <a:ext uri="{FF2B5EF4-FFF2-40B4-BE49-F238E27FC236}">
                <a16:creationId xmlns="" xmlns:a16="http://schemas.microsoft.com/office/drawing/2014/main" id="{35BF7473-8909-436F-9AC2-13A304FD55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19" y="4232212"/>
            <a:ext cx="4871903" cy="2851228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3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подпись к показателю в несколько строк</a:t>
            </a:r>
          </a:p>
        </p:txBody>
      </p:sp>
      <p:cxnSp>
        <p:nvCxnSpPr>
          <p:cNvPr id="9" name="Прямая соединительная линия 3">
            <a:extLst>
              <a:ext uri="{FF2B5EF4-FFF2-40B4-BE49-F238E27FC236}">
                <a16:creationId xmlns="" xmlns:a16="http://schemas.microsoft.com/office/drawing/2014/main" id="{ACAA5ACE-4527-364D-B68A-4A0F188B5918}"/>
              </a:ext>
            </a:extLst>
          </p:cNvPr>
          <p:cNvCxnSpPr/>
          <p:nvPr userDrawn="1"/>
        </p:nvCxnSpPr>
        <p:spPr>
          <a:xfrm>
            <a:off x="380122" y="952159"/>
            <a:ext cx="9933164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A91CB5F1-597E-634F-8698-E48498C717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21" y="476072"/>
            <a:ext cx="1313455" cy="31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6793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2079" y="4239208"/>
            <a:ext cx="5061264" cy="2907236"/>
          </a:xfrm>
        </p:spPr>
        <p:txBody>
          <a:bodyPr anchor="b" anchorCtr="0"/>
          <a:lstStyle>
            <a:lvl1pPr marL="0" marR="0" indent="0" algn="l" defTabSz="74676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cap="none" spc="25" baseline="0">
                <a:solidFill>
                  <a:schemeClr val="bg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Пункт приема корреспонденции: </a:t>
            </a:r>
          </a:p>
          <a:p>
            <a:pPr lvl="0"/>
            <a:r>
              <a:rPr lang="ru-RU" dirty="0"/>
              <a:t>Москва, </a:t>
            </a:r>
            <a:r>
              <a:rPr lang="ru-RU" dirty="0" err="1"/>
              <a:t>Сандуновский</a:t>
            </a:r>
            <a:r>
              <a:rPr lang="ru-RU" dirty="0"/>
              <a:t> пер., д. 3, стр. 1, телефон +7 495 621-09-61</a:t>
            </a:r>
          </a:p>
          <a:p>
            <a:pPr lvl="0"/>
            <a:r>
              <a:rPr lang="ru-RU" dirty="0"/>
              <a:t>Почтовый адрес: 107016, Москва, ул. Неглинная, д. 12</a:t>
            </a:r>
          </a:p>
          <a:p>
            <a:pPr lvl="0"/>
            <a:r>
              <a:rPr lang="ru-RU" dirty="0"/>
              <a:t>Контактный центр: 8 800 250-40-72, +7 495 771-91-00</a:t>
            </a:r>
          </a:p>
          <a:p>
            <a:pPr lvl="0"/>
            <a:r>
              <a:rPr lang="ru-RU" dirty="0"/>
              <a:t>Факс: +7 495 621-64-65, +7 495 621-62-88</a:t>
            </a:r>
          </a:p>
          <a:p>
            <a:pPr lvl="0"/>
            <a:r>
              <a:rPr lang="ru-RU" dirty="0"/>
              <a:t>Сайт: www.cbr.ru</a:t>
            </a:r>
          </a:p>
          <a:p>
            <a:pPr lvl="0"/>
            <a:r>
              <a:rPr lang="ru-RU" dirty="0"/>
              <a:t>Электронная почта: fps@cbr.ru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="" xmlns:a16="http://schemas.microsoft.com/office/drawing/2014/main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1218205"/>
            <a:ext cx="4871903" cy="2166861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Спасибо </a:t>
            </a:r>
          </a:p>
          <a:p>
            <a:pPr lvl="0"/>
            <a:r>
              <a:rPr lang="ru-RU" dirty="0"/>
              <a:t>за внимание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90A5C40E-F195-4350-B935-ADE7C8F729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6193" y="476084"/>
            <a:ext cx="2117794" cy="657719"/>
          </a:xfrm>
          <a:prstGeom prst="rect">
            <a:avLst/>
          </a:prstGeom>
        </p:spPr>
      </p:pic>
      <p:sp>
        <p:nvSpPr>
          <p:cNvPr id="8" name="Прямоугольник 4">
            <a:extLst>
              <a:ext uri="{FF2B5EF4-FFF2-40B4-BE49-F238E27FC236}">
                <a16:creationId xmlns="" xmlns:a16="http://schemas.microsoft.com/office/drawing/2014/main" id="{CB73E889-F88F-6F41-AB18-E265DCBB142C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10" name="Прямоугольник 5">
            <a:extLst>
              <a:ext uri="{FF2B5EF4-FFF2-40B4-BE49-F238E27FC236}">
                <a16:creationId xmlns="" xmlns:a16="http://schemas.microsoft.com/office/drawing/2014/main" id="{87F67060-1CA8-564C-B28C-57F69FD3953F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249A519D-7F3D-144F-9681-4B85F4E9FA9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5922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ключительны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0121" y="4606774"/>
            <a:ext cx="9933165" cy="2539675"/>
          </a:xfrm>
        </p:spPr>
        <p:txBody>
          <a:bodyPr anchor="b" anchorCtr="0"/>
          <a:lstStyle>
            <a:lvl1pPr marL="0" marR="0" indent="0" algn="l" defTabSz="74676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cap="none" spc="25" baseline="0">
                <a:solidFill>
                  <a:schemeClr val="bg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Служба по защите прав потребителей </a:t>
            </a:r>
          </a:p>
          <a:p>
            <a:pPr lvl="0"/>
            <a:r>
              <a:rPr lang="ru-RU" dirty="0"/>
              <a:t>финансовых услуг и миноритарных акционеров</a:t>
            </a:r>
          </a:p>
          <a:p>
            <a:pPr lvl="0"/>
            <a:r>
              <a:rPr lang="ru-RU" dirty="0"/>
              <a:t>Пункт приема корреспонденции: Москва, </a:t>
            </a:r>
            <a:r>
              <a:rPr lang="ru-RU" dirty="0" err="1"/>
              <a:t>Сандуновский</a:t>
            </a:r>
            <a:r>
              <a:rPr lang="ru-RU" dirty="0"/>
              <a:t> пер., д. 3, стр. 1, телефон +7 495 621-09-61</a:t>
            </a:r>
          </a:p>
          <a:p>
            <a:pPr lvl="0"/>
            <a:r>
              <a:rPr lang="ru-RU" dirty="0"/>
              <a:t>Почтовый адрес: 107016, Москва, ул. Неглинная, д. 12</a:t>
            </a:r>
          </a:p>
          <a:p>
            <a:pPr lvl="0"/>
            <a:r>
              <a:rPr lang="ru-RU" dirty="0"/>
              <a:t>Контактный центр: 8 800 250-40-72, +7 495 771-91-00</a:t>
            </a:r>
          </a:p>
          <a:p>
            <a:pPr lvl="0"/>
            <a:r>
              <a:rPr lang="ru-RU" dirty="0"/>
              <a:t>Факс: +7 495 621-64-65, +7 495 621-62-88</a:t>
            </a:r>
          </a:p>
          <a:p>
            <a:pPr lvl="0"/>
            <a:r>
              <a:rPr lang="ru-RU" dirty="0"/>
              <a:t>Сайт: www.cbr.ru</a:t>
            </a:r>
          </a:p>
          <a:p>
            <a:pPr lvl="0"/>
            <a:r>
              <a:rPr lang="ru-RU" dirty="0"/>
              <a:t>Электронная почта: fps@cbr.ru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502FD43A-C81A-4B12-B731-C0200E4E9C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6193" y="476084"/>
            <a:ext cx="2117794" cy="657719"/>
          </a:xfrm>
          <a:prstGeom prst="rect">
            <a:avLst/>
          </a:prstGeom>
        </p:spPr>
      </p:pic>
      <p:sp>
        <p:nvSpPr>
          <p:cNvPr id="8" name="Прямоугольник 4">
            <a:extLst>
              <a:ext uri="{FF2B5EF4-FFF2-40B4-BE49-F238E27FC236}">
                <a16:creationId xmlns="" xmlns:a16="http://schemas.microsoft.com/office/drawing/2014/main" id="{9CA49D6A-2A3D-F847-91A9-124F7C9DF659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9" name="Прямоугольник 5">
            <a:extLst>
              <a:ext uri="{FF2B5EF4-FFF2-40B4-BE49-F238E27FC236}">
                <a16:creationId xmlns="" xmlns:a16="http://schemas.microsoft.com/office/drawing/2014/main" id="{F969D985-1C02-E448-9F28-725D1942384C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CB3488DB-EB70-644F-A032-4B09756A959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0687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Обложк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1749" y="4506717"/>
            <a:ext cx="3563074" cy="2014876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61C94846-A41A-46A4-82FC-F70C44E973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12"/>
          <a:stretch/>
        </p:blipFill>
        <p:spPr>
          <a:xfrm>
            <a:off x="5346699" y="1"/>
            <a:ext cx="5346701" cy="7561263"/>
          </a:xfrm>
          <a:prstGeom prst="rect">
            <a:avLst/>
          </a:prstGeom>
        </p:spPr>
      </p:pic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1749" y="6841929"/>
            <a:ext cx="3563074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</a:t>
            </a:r>
            <a:r>
              <a:rPr lang="ru-RU" dirty="0"/>
              <a:t> г.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E5795634-38B6-D447-8137-583C17F3664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2554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Обложк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1749" y="6841929"/>
            <a:ext cx="3563074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</a:t>
            </a:r>
            <a:r>
              <a:rPr lang="ru-RU" dirty="0"/>
              <a:t> г.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6D5B71E1-4C95-4E0E-82AA-C4C2E1DAE7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7" r="18281"/>
          <a:stretch/>
        </p:blipFill>
        <p:spPr>
          <a:xfrm>
            <a:off x="5346699" y="1"/>
            <a:ext cx="5346701" cy="75612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B6C93D13-130D-AF4E-9E1D-5CFED2B51A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4779FA9A-124A-534D-8851-91349516E0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1749" y="4506717"/>
            <a:ext cx="3563074" cy="2014876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</p:spTree>
    <p:extLst>
      <p:ext uri="{BB962C8B-B14F-4D97-AF65-F5344CB8AC3E}">
        <p14:creationId xmlns:p14="http://schemas.microsoft.com/office/powerpoint/2010/main" val="40102517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Обложк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5">
            <a:extLst>
              <a:ext uri="{FF2B5EF4-FFF2-40B4-BE49-F238E27FC236}">
                <a16:creationId xmlns="" xmlns:a16="http://schemas.microsoft.com/office/drawing/2014/main" id="{34CC37E1-89DB-F54C-A285-B011317DB0C4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1749" y="6841929"/>
            <a:ext cx="3563074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</a:t>
            </a:r>
            <a:r>
              <a:rPr lang="ru-RU" dirty="0"/>
              <a:t> г.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6D5B71E1-4C95-4E0E-82AA-C4C2E1DAE7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7" r="18281"/>
          <a:stretch/>
        </p:blipFill>
        <p:spPr>
          <a:xfrm>
            <a:off x="5346699" y="1"/>
            <a:ext cx="5346701" cy="75612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A04D8746-2434-2F4A-AF0F-ACC456661D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593B22F0-5A1E-E44B-9951-73B5C475FEE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1749" y="4506717"/>
            <a:ext cx="3563074" cy="2014876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</p:spTree>
    <p:extLst>
      <p:ext uri="{BB962C8B-B14F-4D97-AF65-F5344CB8AC3E}">
        <p14:creationId xmlns:p14="http://schemas.microsoft.com/office/powerpoint/2010/main" val="12005187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Обложка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5">
            <a:extLst>
              <a:ext uri="{FF2B5EF4-FFF2-40B4-BE49-F238E27FC236}">
                <a16:creationId xmlns="" xmlns:a16="http://schemas.microsoft.com/office/drawing/2014/main" id="{868D1A79-0555-C24E-AC19-8597029C75B0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3" y="4533424"/>
            <a:ext cx="4028126" cy="198817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3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6841929"/>
            <a:ext cx="4028126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 </a:t>
            </a:r>
            <a:r>
              <a:rPr lang="ru-RU" dirty="0"/>
              <a:t>г.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3C06F7CF-127E-3E42-AC68-77C218F5BA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7" y="476082"/>
            <a:ext cx="3192201" cy="74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1574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Обложка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5">
            <a:extLst>
              <a:ext uri="{FF2B5EF4-FFF2-40B4-BE49-F238E27FC236}">
                <a16:creationId xmlns="" xmlns:a16="http://schemas.microsoft.com/office/drawing/2014/main" id="{20E5DCE5-DCC6-9D49-9FD7-9D01D8772A13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6841929"/>
            <a:ext cx="4028126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 </a:t>
            </a:r>
            <a:r>
              <a:rPr lang="ru-RU" dirty="0"/>
              <a:t>г.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2F29ACC5-CBDE-CF4E-A5E4-FB511C6069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7" y="476082"/>
            <a:ext cx="3192201" cy="745739"/>
          </a:xfrm>
          <a:prstGeom prst="rect">
            <a:avLst/>
          </a:prstGeom>
        </p:spPr>
      </p:pic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9AB48469-10AC-0747-887C-AFD49523FC1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3" y="4533424"/>
            <a:ext cx="4028126" cy="198817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3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</p:spTree>
    <p:extLst>
      <p:ext uri="{BB962C8B-B14F-4D97-AF65-F5344CB8AC3E}">
        <p14:creationId xmlns:p14="http://schemas.microsoft.com/office/powerpoint/2010/main" val="32867028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Обложка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3" y="4186700"/>
            <a:ext cx="4028126" cy="233489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3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6841929"/>
            <a:ext cx="4028126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 </a:t>
            </a:r>
            <a:r>
              <a:rPr lang="ru-RU" dirty="0"/>
              <a:t>г.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3C57FBAE-CF4B-5346-9433-364DB4ABA0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7" y="476082"/>
            <a:ext cx="3192201" cy="74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03061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Разделитель слайдов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4186698"/>
            <a:ext cx="4871903" cy="296849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2173868"/>
            <a:ext cx="4871903" cy="1200703"/>
          </a:xfrm>
        </p:spPr>
        <p:txBody>
          <a:bodyPr anchor="b"/>
          <a:lstStyle>
            <a:lvl1pPr>
              <a:spcBef>
                <a:spcPts val="0"/>
              </a:spcBef>
              <a:defRPr sz="1500" cap="none" spc="0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Название презентации. </a:t>
            </a:r>
          </a:p>
          <a:p>
            <a:pPr lvl="0"/>
            <a:r>
              <a:rPr lang="ru-RU" dirty="0"/>
              <a:t>Личный финансовый план</a:t>
            </a:r>
          </a:p>
        </p:txBody>
      </p:sp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D2012A5B-305B-CD47-B28F-A6674F71E1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4744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Разделитель слайдов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5">
            <a:extLst>
              <a:ext uri="{FF2B5EF4-FFF2-40B4-BE49-F238E27FC236}">
                <a16:creationId xmlns="" xmlns:a16="http://schemas.microsoft.com/office/drawing/2014/main" id="{D60555C7-2B73-3049-8C33-F281723F5299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4186698"/>
            <a:ext cx="4871903" cy="296849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2173868"/>
            <a:ext cx="4871903" cy="1200703"/>
          </a:xfrm>
        </p:spPr>
        <p:txBody>
          <a:bodyPr anchor="b"/>
          <a:lstStyle>
            <a:lvl1pPr>
              <a:spcBef>
                <a:spcPts val="0"/>
              </a:spcBef>
              <a:defRPr sz="1500" cap="none" spc="0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Название презентации. </a:t>
            </a:r>
          </a:p>
          <a:p>
            <a:pPr lvl="0"/>
            <a:r>
              <a:rPr lang="ru-RU" dirty="0"/>
              <a:t>Личный финансовый план</a:t>
            </a:r>
          </a:p>
        </p:txBody>
      </p:sp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2B0510C9-1D18-6444-9FD3-80582322CA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62268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Разделитель слайдов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5">
            <a:extLst>
              <a:ext uri="{FF2B5EF4-FFF2-40B4-BE49-F238E27FC236}">
                <a16:creationId xmlns="" xmlns:a16="http://schemas.microsoft.com/office/drawing/2014/main" id="{149720B7-F087-0D46-8716-D12F8DD56354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4186698"/>
            <a:ext cx="4871903" cy="296849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2173868"/>
            <a:ext cx="4871903" cy="1200703"/>
          </a:xfrm>
        </p:spPr>
        <p:txBody>
          <a:bodyPr anchor="b"/>
          <a:lstStyle>
            <a:lvl1pPr>
              <a:spcBef>
                <a:spcPts val="0"/>
              </a:spcBef>
              <a:defRPr sz="1500" cap="none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Название презентации. </a:t>
            </a:r>
          </a:p>
          <a:p>
            <a:pPr lvl="0"/>
            <a:r>
              <a:rPr lang="ru-RU" dirty="0"/>
              <a:t>Личный финансовый план</a:t>
            </a:r>
          </a:p>
        </p:txBody>
      </p:sp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EE6520EF-73E2-794D-A843-65AAAE24CA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7561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Разделитель с оглавление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52019" y="4176198"/>
            <a:ext cx="5061264" cy="2907236"/>
          </a:xfrm>
        </p:spPr>
        <p:txBody>
          <a:bodyPr anchor="t" anchorCtr="0"/>
          <a:lstStyle>
            <a:lvl1pPr marL="176402" marR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 cap="none" spc="25" baseline="0">
                <a:solidFill>
                  <a:schemeClr val="bg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Подраздел презентации 1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2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3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="" xmlns:a16="http://schemas.microsoft.com/office/drawing/2014/main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1218205"/>
            <a:ext cx="4871903" cy="2166861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169ADEFC-0D6F-8740-9564-51F1388910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93207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Разделитель с оглавление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5">
            <a:extLst>
              <a:ext uri="{FF2B5EF4-FFF2-40B4-BE49-F238E27FC236}">
                <a16:creationId xmlns="" xmlns:a16="http://schemas.microsoft.com/office/drawing/2014/main" id="{576F7CF3-5215-9E41-B00F-A2467B5A4064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52019" y="4176198"/>
            <a:ext cx="5061264" cy="2907236"/>
          </a:xfrm>
        </p:spPr>
        <p:txBody>
          <a:bodyPr anchor="t" anchorCtr="0"/>
          <a:lstStyle>
            <a:lvl1pPr marL="176402" marR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 cap="none" spc="25" baseline="0">
                <a:solidFill>
                  <a:schemeClr val="bg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Подраздел презентации 1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2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3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="" xmlns:a16="http://schemas.microsoft.com/office/drawing/2014/main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1218205"/>
            <a:ext cx="4871903" cy="2166861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5379B4EE-6490-5543-9556-B807B7801B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8725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Разделитель с оглавлением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5">
            <a:extLst>
              <a:ext uri="{FF2B5EF4-FFF2-40B4-BE49-F238E27FC236}">
                <a16:creationId xmlns="" xmlns:a16="http://schemas.microsoft.com/office/drawing/2014/main" id="{D893A5DB-B2E0-3B4E-9B24-2C07CA7DBDEE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52019" y="4176198"/>
            <a:ext cx="5061264" cy="2907236"/>
          </a:xfrm>
        </p:spPr>
        <p:txBody>
          <a:bodyPr anchor="t" anchorCtr="0"/>
          <a:lstStyle>
            <a:lvl1pPr marL="176402" marR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 cap="none" spc="25" baseline="0">
                <a:solidFill>
                  <a:schemeClr val="bg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Подраздел презентации 1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2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3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="" xmlns:a16="http://schemas.microsoft.com/office/drawing/2014/main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1218205"/>
            <a:ext cx="4871903" cy="2166861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95188A8F-944E-2C4B-B382-3DE907B962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52680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езисы в 4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0" y="2173863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5" name="Текст 7">
            <a:extLst>
              <a:ext uri="{FF2B5EF4-FFF2-40B4-BE49-F238E27FC236}">
                <a16:creationId xmlns="" xmlns:a16="http://schemas.microsoft.com/office/drawing/2014/main" id="{19A166C2-0FC5-4C62-B1C8-A2E9D3DA35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10056" y="2173863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6" name="Текст 7">
            <a:extLst>
              <a:ext uri="{FF2B5EF4-FFF2-40B4-BE49-F238E27FC236}">
                <a16:creationId xmlns="" xmlns:a16="http://schemas.microsoft.com/office/drawing/2014/main" id="{7DF90D02-C38A-4C8E-BE27-B09AFCC1C4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41386" y="2173863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="" xmlns:a16="http://schemas.microsoft.com/office/drawing/2014/main" id="{FDC2D01E-6E23-46AF-88FD-5810F4C0FE1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972713" y="2173863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8" name="Текст 7">
            <a:extLst>
              <a:ext uri="{FF2B5EF4-FFF2-40B4-BE49-F238E27FC236}">
                <a16:creationId xmlns="" xmlns:a16="http://schemas.microsoft.com/office/drawing/2014/main" id="{8CD2E874-F798-449B-AF52-6E519928659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80120" y="4619259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9" name="Текст 7">
            <a:extLst>
              <a:ext uri="{FF2B5EF4-FFF2-40B4-BE49-F238E27FC236}">
                <a16:creationId xmlns="" xmlns:a16="http://schemas.microsoft.com/office/drawing/2014/main" id="{8D8FCC09-FB67-4021-814D-A90AB3AA44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910056" y="4619259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0" name="Текст 7">
            <a:extLst>
              <a:ext uri="{FF2B5EF4-FFF2-40B4-BE49-F238E27FC236}">
                <a16:creationId xmlns="" xmlns:a16="http://schemas.microsoft.com/office/drawing/2014/main" id="{F12346B4-8A43-495A-AB40-34684AAD887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441386" y="4619259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1" name="Текст 7">
            <a:extLst>
              <a:ext uri="{FF2B5EF4-FFF2-40B4-BE49-F238E27FC236}">
                <a16:creationId xmlns="" xmlns:a16="http://schemas.microsoft.com/office/drawing/2014/main" id="{5159B785-97A0-4186-AABD-4FE1A5BAF4B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972713" y="4619259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509360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екст и изобра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19" y="2173864"/>
            <a:ext cx="4871903" cy="4909571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="" xmlns:a16="http://schemas.microsoft.com/office/drawing/2014/main" id="{E8D4A6F7-58EA-4D29-AE28-88336ABCCF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41383" y="2173864"/>
            <a:ext cx="4871898" cy="4909571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00519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екст и широкое изображение сниз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2" y="2173863"/>
            <a:ext cx="9933164" cy="1953326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Рисунок 3">
            <a:extLst>
              <a:ext uri="{FF2B5EF4-FFF2-40B4-BE49-F238E27FC236}">
                <a16:creationId xmlns="" xmlns:a16="http://schemas.microsoft.com/office/drawing/2014/main" id="{A0A68313-7CA3-4A32-A17E-CB916613E0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0119" y="4400239"/>
            <a:ext cx="9933167" cy="2684948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694044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екст и диаграмм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0" y="2173864"/>
            <a:ext cx="4026733" cy="4909571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иаграмма 3">
            <a:extLst>
              <a:ext uri="{FF2B5EF4-FFF2-40B4-BE49-F238E27FC236}">
                <a16:creationId xmlns="" xmlns:a16="http://schemas.microsoft.com/office/drawing/2014/main" id="{7D19B8BF-6038-462B-B8EC-3BE4E63232CE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5441381" y="2173864"/>
            <a:ext cx="2346145" cy="4909571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9" name="Диаграмма 3">
            <a:extLst>
              <a:ext uri="{FF2B5EF4-FFF2-40B4-BE49-F238E27FC236}">
                <a16:creationId xmlns="" xmlns:a16="http://schemas.microsoft.com/office/drawing/2014/main" id="{167A4ACF-9947-4AF0-89F5-3536622AB2A3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7972711" y="2173864"/>
            <a:ext cx="2340572" cy="4909571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07708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екст и широк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1" y="2173864"/>
            <a:ext cx="3166248" cy="4909571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иаграмма 3">
            <a:extLst>
              <a:ext uri="{FF2B5EF4-FFF2-40B4-BE49-F238E27FC236}">
                <a16:creationId xmlns="" xmlns:a16="http://schemas.microsoft.com/office/drawing/2014/main" id="{7D19B8BF-6038-462B-B8EC-3BE4E63232CE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753830" y="2173864"/>
            <a:ext cx="6559454" cy="4909571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9405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екст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3" y="2173864"/>
            <a:ext cx="2337788" cy="4909571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Таблица 6">
            <a:extLst>
              <a:ext uri="{FF2B5EF4-FFF2-40B4-BE49-F238E27FC236}">
                <a16:creationId xmlns="" xmlns:a16="http://schemas.microsoft.com/office/drawing/2014/main" id="{A6C0B26A-D5AA-4CB3-9F2B-372E3DBE62A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2910053" y="2173864"/>
            <a:ext cx="7403231" cy="4909571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46667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екст и широкая таблица сниз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2" y="2173863"/>
            <a:ext cx="9933164" cy="1953326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Таблица 6">
            <a:extLst>
              <a:ext uri="{FF2B5EF4-FFF2-40B4-BE49-F238E27FC236}">
                <a16:creationId xmlns="" xmlns:a16="http://schemas.microsoft.com/office/drawing/2014/main" id="{A6C0B26A-D5AA-4CB3-9F2B-372E3DBE62A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380118" y="4421239"/>
            <a:ext cx="9933168" cy="2662195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612500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Широкая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Таблица 6">
            <a:extLst>
              <a:ext uri="{FF2B5EF4-FFF2-40B4-BE49-F238E27FC236}">
                <a16:creationId xmlns="" xmlns:a16="http://schemas.microsoft.com/office/drawing/2014/main" id="{A6C0B26A-D5AA-4CB3-9F2B-372E3DBE62A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380118" y="2173864"/>
            <a:ext cx="9933168" cy="4909571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88386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05792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Слайд с крупным показателем 1">
    <p:bg>
      <p:bgPr>
        <a:gradFill>
          <a:gsLst>
            <a:gs pos="100000">
              <a:schemeClr val="accent2"/>
            </a:gs>
            <a:gs pos="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AA99AE-6A35-4C1E-8082-A4A87B5CA521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80C1A66E-447C-497E-B791-484EC723AC3C}"/>
              </a:ext>
            </a:extLst>
          </p:cNvPr>
          <p:cNvCxnSpPr/>
          <p:nvPr userDrawn="1"/>
        </p:nvCxnSpPr>
        <p:spPr>
          <a:xfrm>
            <a:off x="380122" y="952159"/>
            <a:ext cx="9933164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Текст 7">
            <a:extLst>
              <a:ext uri="{FF2B5EF4-FFF2-40B4-BE49-F238E27FC236}">
                <a16:creationId xmlns="" xmlns:a16="http://schemas.microsoft.com/office/drawing/2014/main" id="{328E8370-30AB-4722-8DBA-593A635980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41382" y="2173864"/>
            <a:ext cx="4871903" cy="4909571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="" xmlns:a16="http://schemas.microsoft.com/office/drawing/2014/main" id="{093F2368-AD98-4728-93E4-1B37173036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0121" y="1921822"/>
            <a:ext cx="4871903" cy="2047819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3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4%</a:t>
            </a:r>
            <a:endParaRPr lang="ru-RU" dirty="0"/>
          </a:p>
        </p:txBody>
      </p:sp>
      <p:sp>
        <p:nvSpPr>
          <p:cNvPr id="16" name="Текст 7">
            <a:extLst>
              <a:ext uri="{FF2B5EF4-FFF2-40B4-BE49-F238E27FC236}">
                <a16:creationId xmlns="" xmlns:a16="http://schemas.microsoft.com/office/drawing/2014/main" id="{35BF7473-8909-436F-9AC2-13A304FD55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19" y="4232212"/>
            <a:ext cx="4871903" cy="2851228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3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подпись к показателю в несколько строк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1B1D52BF-0C91-E94D-B026-0A6155A377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21" y="476072"/>
            <a:ext cx="1313455" cy="31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9613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Слайд с крупным показателем 2">
    <p:bg>
      <p:bgPr>
        <a:gradFill>
          <a:gsLst>
            <a:gs pos="100000">
              <a:schemeClr val="accent6"/>
            </a:gs>
            <a:gs pos="0">
              <a:schemeClr val="accent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AA99AE-6A35-4C1E-8082-A4A87B5CA521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80C1A66E-447C-497E-B791-484EC723AC3C}"/>
              </a:ext>
            </a:extLst>
          </p:cNvPr>
          <p:cNvCxnSpPr/>
          <p:nvPr userDrawn="1"/>
        </p:nvCxnSpPr>
        <p:spPr>
          <a:xfrm>
            <a:off x="380122" y="952159"/>
            <a:ext cx="9933164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Текст 7">
            <a:extLst>
              <a:ext uri="{FF2B5EF4-FFF2-40B4-BE49-F238E27FC236}">
                <a16:creationId xmlns="" xmlns:a16="http://schemas.microsoft.com/office/drawing/2014/main" id="{328E8370-30AB-4722-8DBA-593A635980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41382" y="2173864"/>
            <a:ext cx="4871903" cy="4909571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="" xmlns:a16="http://schemas.microsoft.com/office/drawing/2014/main" id="{093F2368-AD98-4728-93E4-1B37173036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0121" y="1921822"/>
            <a:ext cx="4871903" cy="2047819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3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4%</a:t>
            </a:r>
            <a:endParaRPr lang="ru-RU" dirty="0"/>
          </a:p>
        </p:txBody>
      </p:sp>
      <p:sp>
        <p:nvSpPr>
          <p:cNvPr id="16" name="Текст 7">
            <a:extLst>
              <a:ext uri="{FF2B5EF4-FFF2-40B4-BE49-F238E27FC236}">
                <a16:creationId xmlns="" xmlns:a16="http://schemas.microsoft.com/office/drawing/2014/main" id="{35BF7473-8909-436F-9AC2-13A304FD55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19" y="4232212"/>
            <a:ext cx="4871903" cy="2851228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3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подпись к показателю в несколько строк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7ADE78A1-FBA8-744A-A552-E9B43DAF8F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21" y="476072"/>
            <a:ext cx="1313455" cy="31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42050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2079" y="4239208"/>
            <a:ext cx="5061264" cy="2907236"/>
          </a:xfrm>
        </p:spPr>
        <p:txBody>
          <a:bodyPr anchor="b" anchorCtr="0"/>
          <a:lstStyle>
            <a:lvl1pPr marL="0" marR="0" indent="0" algn="l" defTabSz="74676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cap="none" spc="25" baseline="0">
                <a:solidFill>
                  <a:schemeClr val="bg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Пункт приема корреспонденции: </a:t>
            </a:r>
          </a:p>
          <a:p>
            <a:pPr lvl="0"/>
            <a:r>
              <a:rPr lang="ru-RU" dirty="0"/>
              <a:t>Москва, </a:t>
            </a:r>
            <a:r>
              <a:rPr lang="ru-RU" dirty="0" err="1"/>
              <a:t>Сандуновский</a:t>
            </a:r>
            <a:r>
              <a:rPr lang="ru-RU" dirty="0"/>
              <a:t> пер., д. 3, стр. 1, телефон +7 495 621-09-61</a:t>
            </a:r>
          </a:p>
          <a:p>
            <a:pPr lvl="0"/>
            <a:r>
              <a:rPr lang="ru-RU" dirty="0"/>
              <a:t>Почтовый адрес: 107016, Москва, ул. Неглинная, д. 12</a:t>
            </a:r>
          </a:p>
          <a:p>
            <a:pPr lvl="0"/>
            <a:r>
              <a:rPr lang="ru-RU" dirty="0"/>
              <a:t>Контактный центр: 8 800 250-40-72, +7 495 771-91-00</a:t>
            </a:r>
          </a:p>
          <a:p>
            <a:pPr lvl="0"/>
            <a:r>
              <a:rPr lang="ru-RU" dirty="0"/>
              <a:t>Факс: +7 495 621-64-65, +7 495 621-62-88</a:t>
            </a:r>
          </a:p>
          <a:p>
            <a:pPr lvl="0"/>
            <a:r>
              <a:rPr lang="ru-RU" dirty="0"/>
              <a:t>Сайт: www.cbr.ru</a:t>
            </a:r>
          </a:p>
          <a:p>
            <a:pPr lvl="0"/>
            <a:r>
              <a:rPr lang="ru-RU" dirty="0"/>
              <a:t>Электронная почта: fps@cbr.ru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="" xmlns:a16="http://schemas.microsoft.com/office/drawing/2014/main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1218205"/>
            <a:ext cx="4871903" cy="2166861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Спасибо </a:t>
            </a:r>
          </a:p>
          <a:p>
            <a:pPr lvl="0"/>
            <a:r>
              <a:rPr lang="ru-RU" dirty="0"/>
              <a:t>за внимание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D9B60D65-6352-3C4C-8BB6-58BF816D8D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6773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Заключительны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/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0121" y="4606774"/>
            <a:ext cx="9933165" cy="2539675"/>
          </a:xfrm>
        </p:spPr>
        <p:txBody>
          <a:bodyPr anchor="b" anchorCtr="0"/>
          <a:lstStyle>
            <a:lvl1pPr marL="0" marR="0" indent="0" algn="l" defTabSz="74676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cap="none" spc="25" baseline="0">
                <a:solidFill>
                  <a:schemeClr val="bg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Служба по защите прав потребителей </a:t>
            </a:r>
          </a:p>
          <a:p>
            <a:pPr lvl="0"/>
            <a:r>
              <a:rPr lang="ru-RU" dirty="0"/>
              <a:t>финансовых услуг и миноритарных акционеров</a:t>
            </a:r>
          </a:p>
          <a:p>
            <a:pPr lvl="0"/>
            <a:r>
              <a:rPr lang="ru-RU" dirty="0"/>
              <a:t>Пункт приема корреспонденции: Москва, </a:t>
            </a:r>
            <a:r>
              <a:rPr lang="ru-RU" dirty="0" err="1"/>
              <a:t>Сандуновский</a:t>
            </a:r>
            <a:r>
              <a:rPr lang="ru-RU" dirty="0"/>
              <a:t> пер., д. 3, стр. 1, телефон +7 495 621-09-61</a:t>
            </a:r>
          </a:p>
          <a:p>
            <a:pPr lvl="0"/>
            <a:r>
              <a:rPr lang="ru-RU" dirty="0"/>
              <a:t>Почтовый адрес: 107016, Москва, ул. Неглинная, д. 12</a:t>
            </a:r>
          </a:p>
          <a:p>
            <a:pPr lvl="0"/>
            <a:r>
              <a:rPr lang="ru-RU" dirty="0"/>
              <a:t>Контактный центр: 8 800 250-40-72, +7 495 771-91-00</a:t>
            </a:r>
          </a:p>
          <a:p>
            <a:pPr lvl="0"/>
            <a:r>
              <a:rPr lang="ru-RU" dirty="0"/>
              <a:t>Факс: +7 495 621-64-65, +7 495 621-62-88</a:t>
            </a:r>
          </a:p>
          <a:p>
            <a:pPr lvl="0"/>
            <a:r>
              <a:rPr lang="ru-RU" dirty="0"/>
              <a:t>Сайт: www.cbr.ru</a:t>
            </a:r>
          </a:p>
          <a:p>
            <a:pPr lvl="0"/>
            <a:r>
              <a:rPr lang="ru-RU" dirty="0"/>
              <a:t>Электронная почта: fps@cbr.ru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66ED7F59-4460-CF4B-8913-42F85EFD29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912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екст и изображение в 2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19" y="5448903"/>
            <a:ext cx="4871903" cy="1634535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="" xmlns:a16="http://schemas.microsoft.com/office/drawing/2014/main" id="{E8D4A6F7-58EA-4D29-AE28-88336ABCCF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0122" y="2173866"/>
            <a:ext cx="4871898" cy="3014003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7" name="Текст 7">
            <a:extLst>
              <a:ext uri="{FF2B5EF4-FFF2-40B4-BE49-F238E27FC236}">
                <a16:creationId xmlns="" xmlns:a16="http://schemas.microsoft.com/office/drawing/2014/main" id="{F2786F94-0219-4D50-AE47-BFADD00557D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41381" y="5448903"/>
            <a:ext cx="4871903" cy="1634535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Рисунок 9">
            <a:extLst>
              <a:ext uri="{FF2B5EF4-FFF2-40B4-BE49-F238E27FC236}">
                <a16:creationId xmlns="" xmlns:a16="http://schemas.microsoft.com/office/drawing/2014/main" id="{08194C61-3908-4D9E-ADA8-AD85B6B49F2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41383" y="2173866"/>
            <a:ext cx="4871898" cy="3014003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49175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екст и изображение в 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19" y="5448903"/>
            <a:ext cx="3166248" cy="1634535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="" xmlns:a16="http://schemas.microsoft.com/office/drawing/2014/main" id="{E8D4A6F7-58EA-4D29-AE28-88336ABCCF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0123" y="2173866"/>
            <a:ext cx="3166246" cy="3014003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11" name="Текст 7">
            <a:extLst>
              <a:ext uri="{FF2B5EF4-FFF2-40B4-BE49-F238E27FC236}">
                <a16:creationId xmlns="" xmlns:a16="http://schemas.microsoft.com/office/drawing/2014/main" id="{DCBD97CA-2B21-43E5-B3A6-4E3A6887B72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53832" y="5448903"/>
            <a:ext cx="3187135" cy="1634535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2" name="Рисунок 9">
            <a:extLst>
              <a:ext uri="{FF2B5EF4-FFF2-40B4-BE49-F238E27FC236}">
                <a16:creationId xmlns="" xmlns:a16="http://schemas.microsoft.com/office/drawing/2014/main" id="{9BB48594-CDF5-4760-829E-7067E397D54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753833" y="2173866"/>
            <a:ext cx="3187132" cy="3014003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13" name="Текст 7">
            <a:extLst>
              <a:ext uri="{FF2B5EF4-FFF2-40B4-BE49-F238E27FC236}">
                <a16:creationId xmlns="" xmlns:a16="http://schemas.microsoft.com/office/drawing/2014/main" id="{8EDE3255-D331-473E-9F80-45DF45BC78A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126148" y="5448903"/>
            <a:ext cx="3187135" cy="1634535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4" name="Рисунок 9">
            <a:extLst>
              <a:ext uri="{FF2B5EF4-FFF2-40B4-BE49-F238E27FC236}">
                <a16:creationId xmlns="" xmlns:a16="http://schemas.microsoft.com/office/drawing/2014/main" id="{988FBD5B-1F8B-4DA1-9167-A98867F784D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126148" y="2173866"/>
            <a:ext cx="3187132" cy="3014003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909470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956868" y="370873"/>
            <a:ext cx="3130046" cy="575233"/>
          </a:xfrm>
        </p:spPr>
        <p:txBody>
          <a:bodyPr anchor="ctr">
            <a:normAutofit/>
          </a:bodyPr>
          <a:lstStyle>
            <a:lvl1pPr marL="0" indent="0">
              <a:buNone/>
              <a:defRPr sz="900" cap="all" baseline="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defTabSz="912555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438806FE-66FA-4555-8CDE-4B5665D672B8}" type="slidenum">
              <a:rPr lang="ru-RU">
                <a:solidFill>
                  <a:srgbClr val="888A8D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888A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057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Обложк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1749" y="4186700"/>
            <a:ext cx="3563074" cy="233489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61C94846-A41A-46A4-82FC-F70C44E9734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12"/>
          <a:stretch/>
        </p:blipFill>
        <p:spPr>
          <a:xfrm>
            <a:off x="5346699" y="1"/>
            <a:ext cx="5346701" cy="7561263"/>
          </a:xfrm>
          <a:prstGeom prst="rect">
            <a:avLst/>
          </a:prstGeom>
        </p:spPr>
      </p:pic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1749" y="6841929"/>
            <a:ext cx="3563074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</a:t>
            </a:r>
            <a:r>
              <a:rPr lang="ru-RU" dirty="0"/>
              <a:t> г.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1FF4B885-5B69-4FE3-925A-37317C9E4C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6193" y="476084"/>
            <a:ext cx="2117794" cy="657719"/>
          </a:xfrm>
          <a:prstGeom prst="rect">
            <a:avLst/>
          </a:prstGeom>
        </p:spPr>
      </p:pic>
      <p:sp>
        <p:nvSpPr>
          <p:cNvPr id="8" name="Прямоугольник 4">
            <a:extLst>
              <a:ext uri="{FF2B5EF4-FFF2-40B4-BE49-F238E27FC236}">
                <a16:creationId xmlns="" xmlns:a16="http://schemas.microsoft.com/office/drawing/2014/main" id="{88E5F06B-39DD-C44B-AB1A-153F33CAB2DE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1" name="Прямоугольник 5">
            <a:extLst>
              <a:ext uri="{FF2B5EF4-FFF2-40B4-BE49-F238E27FC236}">
                <a16:creationId xmlns="" xmlns:a16="http://schemas.microsoft.com/office/drawing/2014/main" id="{2D55EE4D-29B0-6F4A-98F4-1F81D67914CF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pic>
        <p:nvPicPr>
          <p:cNvPr id="12" name="Рисунок 12">
            <a:extLst>
              <a:ext uri="{FF2B5EF4-FFF2-40B4-BE49-F238E27FC236}">
                <a16:creationId xmlns="" xmlns:a16="http://schemas.microsoft.com/office/drawing/2014/main" id="{4F29A065-4999-CB4B-8EB9-FEA2F7C9CD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12"/>
          <a:stretch/>
        </p:blipFill>
        <p:spPr>
          <a:xfrm>
            <a:off x="5346699" y="1"/>
            <a:ext cx="5346701" cy="75612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8D75F20E-B9C2-E148-ACFC-ECE689E4E47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18538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Обложк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1749" y="4186700"/>
            <a:ext cx="3563074" cy="233489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1749" y="6841929"/>
            <a:ext cx="3563074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</a:t>
            </a:r>
            <a:r>
              <a:rPr lang="ru-RU" dirty="0"/>
              <a:t> г.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6D5B71E1-4C95-4E0E-82AA-C4C2E1DAE7B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7" r="18281"/>
          <a:stretch/>
        </p:blipFill>
        <p:spPr>
          <a:xfrm>
            <a:off x="5346699" y="1"/>
            <a:ext cx="5346701" cy="756126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475B42C9-D670-446A-9583-BD5571714E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6193" y="476084"/>
            <a:ext cx="2117794" cy="657719"/>
          </a:xfrm>
          <a:prstGeom prst="rect">
            <a:avLst/>
          </a:prstGeom>
        </p:spPr>
      </p:pic>
      <p:sp>
        <p:nvSpPr>
          <p:cNvPr id="9" name="Прямоугольник 4">
            <a:extLst>
              <a:ext uri="{FF2B5EF4-FFF2-40B4-BE49-F238E27FC236}">
                <a16:creationId xmlns="" xmlns:a16="http://schemas.microsoft.com/office/drawing/2014/main" id="{E797850B-D2E7-2D4F-B26C-0F38CBAA0A46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1" name="Прямоугольник 5">
            <a:extLst>
              <a:ext uri="{FF2B5EF4-FFF2-40B4-BE49-F238E27FC236}">
                <a16:creationId xmlns="" xmlns:a16="http://schemas.microsoft.com/office/drawing/2014/main" id="{326CBBA3-2EFA-D14A-8387-3612F87032C6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pic>
        <p:nvPicPr>
          <p:cNvPr id="12" name="Рисунок 2">
            <a:extLst>
              <a:ext uri="{FF2B5EF4-FFF2-40B4-BE49-F238E27FC236}">
                <a16:creationId xmlns="" xmlns:a16="http://schemas.microsoft.com/office/drawing/2014/main" id="{85969850-B07D-934D-B0AD-9804E5103E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7" r="18281"/>
          <a:stretch/>
        </p:blipFill>
        <p:spPr>
          <a:xfrm>
            <a:off x="5346699" y="1"/>
            <a:ext cx="5346701" cy="75612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EFC8A6F5-B4FE-9B41-8916-958A3EFF801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42206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Обложк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5">
            <a:extLst>
              <a:ext uri="{FF2B5EF4-FFF2-40B4-BE49-F238E27FC236}">
                <a16:creationId xmlns="" xmlns:a16="http://schemas.microsoft.com/office/drawing/2014/main" id="{34CC37E1-89DB-F54C-A285-B011317DB0C4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1749" y="4186700"/>
            <a:ext cx="3563074" cy="233489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1749" y="6841929"/>
            <a:ext cx="3563074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</a:t>
            </a:r>
            <a:r>
              <a:rPr lang="ru-RU" dirty="0"/>
              <a:t> г.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6D5B71E1-4C95-4E0E-82AA-C4C2E1DAE7B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7" r="18281"/>
          <a:stretch/>
        </p:blipFill>
        <p:spPr>
          <a:xfrm>
            <a:off x="5346699" y="1"/>
            <a:ext cx="5346701" cy="756126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475B42C9-D670-446A-9583-BD5571714E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6193" y="476084"/>
            <a:ext cx="2117794" cy="657719"/>
          </a:xfrm>
          <a:prstGeom prst="rect">
            <a:avLst/>
          </a:prstGeom>
        </p:spPr>
      </p:pic>
      <p:sp>
        <p:nvSpPr>
          <p:cNvPr id="11" name="Прямоугольник 5">
            <a:extLst>
              <a:ext uri="{FF2B5EF4-FFF2-40B4-BE49-F238E27FC236}">
                <a16:creationId xmlns="" xmlns:a16="http://schemas.microsoft.com/office/drawing/2014/main" id="{E1CD5D8A-FCE0-3044-A723-A821E882C506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2" name="Прямоугольник 4">
            <a:extLst>
              <a:ext uri="{FF2B5EF4-FFF2-40B4-BE49-F238E27FC236}">
                <a16:creationId xmlns="" xmlns:a16="http://schemas.microsoft.com/office/drawing/2014/main" id="{A5007DD5-58C2-5A4E-811F-D63FBF7EAFB9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pic>
        <p:nvPicPr>
          <p:cNvPr id="13" name="Рисунок 2">
            <a:extLst>
              <a:ext uri="{FF2B5EF4-FFF2-40B4-BE49-F238E27FC236}">
                <a16:creationId xmlns="" xmlns:a16="http://schemas.microsoft.com/office/drawing/2014/main" id="{3D1904CD-ABEB-0044-A781-7D029E44D6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7" r="18281"/>
          <a:stretch/>
        </p:blipFill>
        <p:spPr>
          <a:xfrm>
            <a:off x="5346699" y="1"/>
            <a:ext cx="5346701" cy="75612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106AEF26-B7E1-D244-929A-2CD916ED5CA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50194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Обложка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5">
            <a:extLst>
              <a:ext uri="{FF2B5EF4-FFF2-40B4-BE49-F238E27FC236}">
                <a16:creationId xmlns="" xmlns:a16="http://schemas.microsoft.com/office/drawing/2014/main" id="{868D1A79-0555-C24E-AC19-8597029C75B0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3" y="4186700"/>
            <a:ext cx="4028126" cy="233489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3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6841929"/>
            <a:ext cx="4028126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 </a:t>
            </a:r>
            <a:r>
              <a:rPr lang="ru-RU" dirty="0"/>
              <a:t>г.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5B0CCE6C-1C13-42E8-8E94-10A9B14A53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6196" y="476080"/>
            <a:ext cx="3200584" cy="993998"/>
          </a:xfrm>
          <a:prstGeom prst="rect">
            <a:avLst/>
          </a:prstGeom>
        </p:spPr>
      </p:pic>
      <p:sp>
        <p:nvSpPr>
          <p:cNvPr id="9" name="Прямоугольник 5">
            <a:extLst>
              <a:ext uri="{FF2B5EF4-FFF2-40B4-BE49-F238E27FC236}">
                <a16:creationId xmlns="" xmlns:a16="http://schemas.microsoft.com/office/drawing/2014/main" id="{460F1C9B-E501-6C49-A250-7FAA049E1194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1" name="Прямоугольник 4">
            <a:extLst>
              <a:ext uri="{FF2B5EF4-FFF2-40B4-BE49-F238E27FC236}">
                <a16:creationId xmlns="" xmlns:a16="http://schemas.microsoft.com/office/drawing/2014/main" id="{48CB7EE5-B403-BE48-B27F-BAA39CA6E627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56779D76-3ACB-E746-B1F5-736AA4226CD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7" y="476082"/>
            <a:ext cx="3192201" cy="74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9507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Обложка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5">
            <a:extLst>
              <a:ext uri="{FF2B5EF4-FFF2-40B4-BE49-F238E27FC236}">
                <a16:creationId xmlns="" xmlns:a16="http://schemas.microsoft.com/office/drawing/2014/main" id="{20E5DCE5-DCC6-9D49-9FD7-9D01D8772A13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3" y="4186700"/>
            <a:ext cx="4028126" cy="233489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3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6841929"/>
            <a:ext cx="4028126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 </a:t>
            </a:r>
            <a:r>
              <a:rPr lang="ru-RU" dirty="0"/>
              <a:t>г.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5B0CCE6C-1C13-42E8-8E94-10A9B14A53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6196" y="476080"/>
            <a:ext cx="3200584" cy="993998"/>
          </a:xfrm>
          <a:prstGeom prst="rect">
            <a:avLst/>
          </a:prstGeom>
        </p:spPr>
      </p:pic>
      <p:sp>
        <p:nvSpPr>
          <p:cNvPr id="9" name="Прямоугольник 5">
            <a:extLst>
              <a:ext uri="{FF2B5EF4-FFF2-40B4-BE49-F238E27FC236}">
                <a16:creationId xmlns="" xmlns:a16="http://schemas.microsoft.com/office/drawing/2014/main" id="{F72193C4-C394-3E49-B20C-AFCD51235D51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1" name="Прямоугольник 4">
            <a:extLst>
              <a:ext uri="{FF2B5EF4-FFF2-40B4-BE49-F238E27FC236}">
                <a16:creationId xmlns="" xmlns:a16="http://schemas.microsoft.com/office/drawing/2014/main" id="{E0583996-4F69-A64D-864F-2B8D9D39251D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A72B6C1E-D102-B946-879A-4186D629FB2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7" y="476082"/>
            <a:ext cx="3192201" cy="74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0555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Обложка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3" y="4186700"/>
            <a:ext cx="4028126" cy="233489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3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6841929"/>
            <a:ext cx="4028126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 </a:t>
            </a:r>
            <a:r>
              <a:rPr lang="ru-RU" dirty="0"/>
              <a:t>г.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5B0CCE6C-1C13-42E8-8E94-10A9B14A53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6196" y="476080"/>
            <a:ext cx="3200584" cy="993998"/>
          </a:xfrm>
          <a:prstGeom prst="rect">
            <a:avLst/>
          </a:prstGeom>
        </p:spPr>
      </p:pic>
      <p:sp>
        <p:nvSpPr>
          <p:cNvPr id="7" name="Прямоугольник 4">
            <a:extLst>
              <a:ext uri="{FF2B5EF4-FFF2-40B4-BE49-F238E27FC236}">
                <a16:creationId xmlns="" xmlns:a16="http://schemas.microsoft.com/office/drawing/2014/main" id="{9EE647EC-982F-B34A-80FC-7C5E67BDD6D4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9" name="Прямоугольник 5">
            <a:extLst>
              <a:ext uri="{FF2B5EF4-FFF2-40B4-BE49-F238E27FC236}">
                <a16:creationId xmlns="" xmlns:a16="http://schemas.microsoft.com/office/drawing/2014/main" id="{2E412EC8-6994-EB47-BF51-4528DD82FBCA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84EA606C-A8AC-DA4C-8BFA-7AC4B88179B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7" y="476082"/>
            <a:ext cx="3192201" cy="74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71506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68368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зисы в 4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0" y="2173863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5" name="Текст 7">
            <a:extLst>
              <a:ext uri="{FF2B5EF4-FFF2-40B4-BE49-F238E27FC236}">
                <a16:creationId xmlns="" xmlns:a16="http://schemas.microsoft.com/office/drawing/2014/main" id="{19A166C2-0FC5-4C62-B1C8-A2E9D3DA35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10056" y="2173863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6" name="Текст 7">
            <a:extLst>
              <a:ext uri="{FF2B5EF4-FFF2-40B4-BE49-F238E27FC236}">
                <a16:creationId xmlns="" xmlns:a16="http://schemas.microsoft.com/office/drawing/2014/main" id="{7DF90D02-C38A-4C8E-BE27-B09AFCC1C4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41386" y="2173863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7" name="Текст 7">
            <a:extLst>
              <a:ext uri="{FF2B5EF4-FFF2-40B4-BE49-F238E27FC236}">
                <a16:creationId xmlns="" xmlns:a16="http://schemas.microsoft.com/office/drawing/2014/main" id="{FDC2D01E-6E23-46AF-88FD-5810F4C0FE1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972713" y="2173863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8" name="Текст 7">
            <a:extLst>
              <a:ext uri="{FF2B5EF4-FFF2-40B4-BE49-F238E27FC236}">
                <a16:creationId xmlns="" xmlns:a16="http://schemas.microsoft.com/office/drawing/2014/main" id="{8CD2E874-F798-449B-AF52-6E519928659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80120" y="4619259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9" name="Текст 7">
            <a:extLst>
              <a:ext uri="{FF2B5EF4-FFF2-40B4-BE49-F238E27FC236}">
                <a16:creationId xmlns="" xmlns:a16="http://schemas.microsoft.com/office/drawing/2014/main" id="{8D8FCC09-FB67-4021-814D-A90AB3AA44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910056" y="4619259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20" name="Текст 7">
            <a:extLst>
              <a:ext uri="{FF2B5EF4-FFF2-40B4-BE49-F238E27FC236}">
                <a16:creationId xmlns="" xmlns:a16="http://schemas.microsoft.com/office/drawing/2014/main" id="{F12346B4-8A43-495A-AB40-34684AAD887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441386" y="4619259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21" name="Текст 7">
            <a:extLst>
              <a:ext uri="{FF2B5EF4-FFF2-40B4-BE49-F238E27FC236}">
                <a16:creationId xmlns="" xmlns:a16="http://schemas.microsoft.com/office/drawing/2014/main" id="{5159B785-97A0-4186-AABD-4FE1A5BAF4B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972713" y="4619259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864658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 и изобра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19" y="2173864"/>
            <a:ext cx="4871903" cy="4909571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0" name="Рисунок 9">
            <a:extLst>
              <a:ext uri="{FF2B5EF4-FFF2-40B4-BE49-F238E27FC236}">
                <a16:creationId xmlns="" xmlns:a16="http://schemas.microsoft.com/office/drawing/2014/main" id="{E8D4A6F7-58EA-4D29-AE28-88336ABCCF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41383" y="2173864"/>
            <a:ext cx="4871898" cy="490957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89895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 и изображение в 2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19" y="5448903"/>
            <a:ext cx="4871903" cy="1634535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0" name="Рисунок 9">
            <a:extLst>
              <a:ext uri="{FF2B5EF4-FFF2-40B4-BE49-F238E27FC236}">
                <a16:creationId xmlns="" xmlns:a16="http://schemas.microsoft.com/office/drawing/2014/main" id="{E8D4A6F7-58EA-4D29-AE28-88336ABCCF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0122" y="2173866"/>
            <a:ext cx="4871898" cy="3014003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7" name="Текст 7">
            <a:extLst>
              <a:ext uri="{FF2B5EF4-FFF2-40B4-BE49-F238E27FC236}">
                <a16:creationId xmlns="" xmlns:a16="http://schemas.microsoft.com/office/drawing/2014/main" id="{F2786F94-0219-4D50-AE47-BFADD00557D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41381" y="5448903"/>
            <a:ext cx="4871903" cy="1634535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9" name="Рисунок 9">
            <a:extLst>
              <a:ext uri="{FF2B5EF4-FFF2-40B4-BE49-F238E27FC236}">
                <a16:creationId xmlns="" xmlns:a16="http://schemas.microsoft.com/office/drawing/2014/main" id="{08194C61-3908-4D9E-ADA8-AD85B6B49F2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41383" y="2173866"/>
            <a:ext cx="4871898" cy="3014003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60981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 и изображение в 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19" y="5448903"/>
            <a:ext cx="3166248" cy="1634535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0" name="Рисунок 9">
            <a:extLst>
              <a:ext uri="{FF2B5EF4-FFF2-40B4-BE49-F238E27FC236}">
                <a16:creationId xmlns="" xmlns:a16="http://schemas.microsoft.com/office/drawing/2014/main" id="{E8D4A6F7-58EA-4D29-AE28-88336ABCCF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0123" y="2173866"/>
            <a:ext cx="3166246" cy="3014003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11" name="Текст 7">
            <a:extLst>
              <a:ext uri="{FF2B5EF4-FFF2-40B4-BE49-F238E27FC236}">
                <a16:creationId xmlns="" xmlns:a16="http://schemas.microsoft.com/office/drawing/2014/main" id="{DCBD97CA-2B21-43E5-B3A6-4E3A6887B72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53832" y="5448903"/>
            <a:ext cx="3187135" cy="1634535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2" name="Рисунок 9">
            <a:extLst>
              <a:ext uri="{FF2B5EF4-FFF2-40B4-BE49-F238E27FC236}">
                <a16:creationId xmlns="" xmlns:a16="http://schemas.microsoft.com/office/drawing/2014/main" id="{9BB48594-CDF5-4760-829E-7067E397D54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753833" y="2173866"/>
            <a:ext cx="3187132" cy="3014003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13" name="Текст 7">
            <a:extLst>
              <a:ext uri="{FF2B5EF4-FFF2-40B4-BE49-F238E27FC236}">
                <a16:creationId xmlns="" xmlns:a16="http://schemas.microsoft.com/office/drawing/2014/main" id="{8EDE3255-D331-473E-9F80-45DF45BC78A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126148" y="5448903"/>
            <a:ext cx="3187135" cy="1634535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4" name="Рисунок 9">
            <a:extLst>
              <a:ext uri="{FF2B5EF4-FFF2-40B4-BE49-F238E27FC236}">
                <a16:creationId xmlns="" xmlns:a16="http://schemas.microsoft.com/office/drawing/2014/main" id="{988FBD5B-1F8B-4DA1-9167-A98867F784D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126148" y="2173866"/>
            <a:ext cx="3187132" cy="3014003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277033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 и широкое изображение сниз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2" y="2173863"/>
            <a:ext cx="9933164" cy="1953326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9" name="Рисунок 3">
            <a:extLst>
              <a:ext uri="{FF2B5EF4-FFF2-40B4-BE49-F238E27FC236}">
                <a16:creationId xmlns="" xmlns:a16="http://schemas.microsoft.com/office/drawing/2014/main" id="{A0A68313-7CA3-4A32-A17E-CB916613E0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0119" y="4400239"/>
            <a:ext cx="9933167" cy="268494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63820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 и диаграмм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0" y="2173864"/>
            <a:ext cx="4026733" cy="4909571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4" name="Диаграмма 3">
            <a:extLst>
              <a:ext uri="{FF2B5EF4-FFF2-40B4-BE49-F238E27FC236}">
                <a16:creationId xmlns="" xmlns:a16="http://schemas.microsoft.com/office/drawing/2014/main" id="{7D19B8BF-6038-462B-B8EC-3BE4E63232CE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5441381" y="2173864"/>
            <a:ext cx="2346145" cy="4909571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/>
              <a:t>Click icon to add chart</a:t>
            </a:r>
            <a:endParaRPr lang="ru-RU"/>
          </a:p>
        </p:txBody>
      </p:sp>
      <p:sp>
        <p:nvSpPr>
          <p:cNvPr id="9" name="Диаграмма 3">
            <a:extLst>
              <a:ext uri="{FF2B5EF4-FFF2-40B4-BE49-F238E27FC236}">
                <a16:creationId xmlns="" xmlns:a16="http://schemas.microsoft.com/office/drawing/2014/main" id="{167A4ACF-9947-4AF0-89F5-3536622AB2A3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7972711" y="2173864"/>
            <a:ext cx="2340572" cy="4909571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/>
              <a:t>Click icon to add chart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4253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 и широк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1" y="2173864"/>
            <a:ext cx="3166248" cy="4909571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4" name="Диаграмма 3">
            <a:extLst>
              <a:ext uri="{FF2B5EF4-FFF2-40B4-BE49-F238E27FC236}">
                <a16:creationId xmlns="" xmlns:a16="http://schemas.microsoft.com/office/drawing/2014/main" id="{7D19B8BF-6038-462B-B8EC-3BE4E63232CE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753830" y="2173864"/>
            <a:ext cx="6559454" cy="4909571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/>
              <a:t>Click icon to add chart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55739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3" y="2173864"/>
            <a:ext cx="2337788" cy="4909571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7" name="Таблица 6">
            <a:extLst>
              <a:ext uri="{FF2B5EF4-FFF2-40B4-BE49-F238E27FC236}">
                <a16:creationId xmlns="" xmlns:a16="http://schemas.microsoft.com/office/drawing/2014/main" id="{A6C0B26A-D5AA-4CB3-9F2B-372E3DBE62A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2910053" y="2173864"/>
            <a:ext cx="7403231" cy="4909571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/>
              <a:t>Click icon to add table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3201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Широкая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7" name="Таблица 6">
            <a:extLst>
              <a:ext uri="{FF2B5EF4-FFF2-40B4-BE49-F238E27FC236}">
                <a16:creationId xmlns="" xmlns:a16="http://schemas.microsoft.com/office/drawing/2014/main" id="{A6C0B26A-D5AA-4CB3-9F2B-372E3DBE62A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380118" y="2173864"/>
            <a:ext cx="9933168" cy="4909571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/>
              <a:t>Click icon to add table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413681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 и широкая таблица сниз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2" y="2173863"/>
            <a:ext cx="9933164" cy="1953326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7" name="Таблица 6">
            <a:extLst>
              <a:ext uri="{FF2B5EF4-FFF2-40B4-BE49-F238E27FC236}">
                <a16:creationId xmlns="" xmlns:a16="http://schemas.microsoft.com/office/drawing/2014/main" id="{A6C0B26A-D5AA-4CB3-9F2B-372E3DBE62A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380118" y="4421239"/>
            <a:ext cx="9933168" cy="2662195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/>
              <a:t>Click icon to add table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705409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Разделитель слайдов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4186698"/>
            <a:ext cx="4871903" cy="296849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2173868"/>
            <a:ext cx="4871903" cy="1200703"/>
          </a:xfrm>
        </p:spPr>
        <p:txBody>
          <a:bodyPr anchor="b"/>
          <a:lstStyle>
            <a:lvl1pPr>
              <a:spcBef>
                <a:spcPts val="0"/>
              </a:spcBef>
              <a:defRPr sz="1500" cap="none" spc="0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Название презентации. </a:t>
            </a:r>
          </a:p>
          <a:p>
            <a:pPr lvl="0"/>
            <a:r>
              <a:rPr lang="ru-RU" dirty="0"/>
              <a:t>Личный финансовый план</a:t>
            </a:r>
          </a:p>
        </p:txBody>
      </p:sp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F5EC893C-D795-4CFC-AFF8-2309A981BD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6193" y="476084"/>
            <a:ext cx="2117794" cy="657719"/>
          </a:xfrm>
          <a:prstGeom prst="rect">
            <a:avLst/>
          </a:prstGeom>
        </p:spPr>
      </p:pic>
      <p:sp>
        <p:nvSpPr>
          <p:cNvPr id="9" name="Прямоугольник 4">
            <a:extLst>
              <a:ext uri="{FF2B5EF4-FFF2-40B4-BE49-F238E27FC236}">
                <a16:creationId xmlns="" xmlns:a16="http://schemas.microsoft.com/office/drawing/2014/main" id="{A6BE7496-4AD4-AA4E-BCF8-BBECF5CBF75A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2" name="Прямоугольник 5">
            <a:extLst>
              <a:ext uri="{FF2B5EF4-FFF2-40B4-BE49-F238E27FC236}">
                <a16:creationId xmlns="" xmlns:a16="http://schemas.microsoft.com/office/drawing/2014/main" id="{3CC12423-0B75-6343-B28C-BD13EAFA6E37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E70C3AC0-212B-5142-A48B-22D230824B3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29136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Разделитель слайдов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5">
            <a:extLst>
              <a:ext uri="{FF2B5EF4-FFF2-40B4-BE49-F238E27FC236}">
                <a16:creationId xmlns="" xmlns:a16="http://schemas.microsoft.com/office/drawing/2014/main" id="{D60555C7-2B73-3049-8C33-F281723F5299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4186698"/>
            <a:ext cx="4871903" cy="296849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2173868"/>
            <a:ext cx="4871903" cy="1200703"/>
          </a:xfrm>
        </p:spPr>
        <p:txBody>
          <a:bodyPr anchor="b"/>
          <a:lstStyle>
            <a:lvl1pPr>
              <a:spcBef>
                <a:spcPts val="0"/>
              </a:spcBef>
              <a:defRPr sz="1500" cap="none" spc="0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Название презентации. </a:t>
            </a:r>
          </a:p>
          <a:p>
            <a:pPr lvl="0"/>
            <a:r>
              <a:rPr lang="ru-RU" dirty="0"/>
              <a:t>Личный финансовый план</a:t>
            </a:r>
          </a:p>
        </p:txBody>
      </p:sp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F5EC893C-D795-4CFC-AFF8-2309A981BD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6193" y="476084"/>
            <a:ext cx="2117794" cy="657719"/>
          </a:xfrm>
          <a:prstGeom prst="rect">
            <a:avLst/>
          </a:prstGeom>
        </p:spPr>
      </p:pic>
      <p:sp>
        <p:nvSpPr>
          <p:cNvPr id="12" name="Прямоугольник 5">
            <a:extLst>
              <a:ext uri="{FF2B5EF4-FFF2-40B4-BE49-F238E27FC236}">
                <a16:creationId xmlns="" xmlns:a16="http://schemas.microsoft.com/office/drawing/2014/main" id="{A6720AAC-7B43-F849-9B25-B08025517FC0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3" name="Прямоугольник 4">
            <a:extLst>
              <a:ext uri="{FF2B5EF4-FFF2-40B4-BE49-F238E27FC236}">
                <a16:creationId xmlns="" xmlns:a16="http://schemas.microsoft.com/office/drawing/2014/main" id="{70275346-E2F2-8940-A210-A558021D7D72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8F262092-25DB-BA48-85CF-3DED727EFB7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88372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Разделитель слайдов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5">
            <a:extLst>
              <a:ext uri="{FF2B5EF4-FFF2-40B4-BE49-F238E27FC236}">
                <a16:creationId xmlns="" xmlns:a16="http://schemas.microsoft.com/office/drawing/2014/main" id="{149720B7-F087-0D46-8716-D12F8DD56354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4186698"/>
            <a:ext cx="4871903" cy="296849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2173868"/>
            <a:ext cx="4871903" cy="1200703"/>
          </a:xfrm>
        </p:spPr>
        <p:txBody>
          <a:bodyPr anchor="b"/>
          <a:lstStyle>
            <a:lvl1pPr>
              <a:spcBef>
                <a:spcPts val="0"/>
              </a:spcBef>
              <a:defRPr sz="1500" cap="none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Название презентации. </a:t>
            </a:r>
          </a:p>
          <a:p>
            <a:pPr lvl="0"/>
            <a:r>
              <a:rPr lang="ru-RU" dirty="0"/>
              <a:t>Личный финансовый план</a:t>
            </a:r>
          </a:p>
        </p:txBody>
      </p:sp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F5EC893C-D795-4CFC-AFF8-2309A981BD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6193" y="476084"/>
            <a:ext cx="2117794" cy="657719"/>
          </a:xfrm>
          <a:prstGeom prst="rect">
            <a:avLst/>
          </a:prstGeom>
        </p:spPr>
      </p:pic>
      <p:sp>
        <p:nvSpPr>
          <p:cNvPr id="12" name="Прямоугольник 5">
            <a:extLst>
              <a:ext uri="{FF2B5EF4-FFF2-40B4-BE49-F238E27FC236}">
                <a16:creationId xmlns="" xmlns:a16="http://schemas.microsoft.com/office/drawing/2014/main" id="{D246D6A3-A50F-6346-A12C-923661F1ACCC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3" name="Прямоугольник 4">
            <a:extLst>
              <a:ext uri="{FF2B5EF4-FFF2-40B4-BE49-F238E27FC236}">
                <a16:creationId xmlns="" xmlns:a16="http://schemas.microsoft.com/office/drawing/2014/main" id="{EF8B97DF-EFB1-AB4F-AE02-EC539FF368D4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4CD74D1C-136D-D542-B11B-4A4D6E7030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06890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Разделитель с оглавление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52019" y="4176198"/>
            <a:ext cx="5061264" cy="2907236"/>
          </a:xfrm>
        </p:spPr>
        <p:txBody>
          <a:bodyPr anchor="t" anchorCtr="0"/>
          <a:lstStyle>
            <a:lvl1pPr marL="176402" marR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 cap="none" spc="25" baseline="0">
                <a:solidFill>
                  <a:schemeClr val="bg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Подраздел презентации 1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2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3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="" xmlns:a16="http://schemas.microsoft.com/office/drawing/2014/main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1218205"/>
            <a:ext cx="4871903" cy="2166861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6C4DB284-29AA-4820-BBD7-507FB0040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6193" y="476084"/>
            <a:ext cx="2117794" cy="657719"/>
          </a:xfrm>
          <a:prstGeom prst="rect">
            <a:avLst/>
          </a:prstGeom>
        </p:spPr>
      </p:pic>
      <p:sp>
        <p:nvSpPr>
          <p:cNvPr id="11" name="Прямоугольник 4">
            <a:extLst>
              <a:ext uri="{FF2B5EF4-FFF2-40B4-BE49-F238E27FC236}">
                <a16:creationId xmlns="" xmlns:a16="http://schemas.microsoft.com/office/drawing/2014/main" id="{97850F82-2BE6-A94C-A49B-CA7ADBA4B272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2" name="Прямоугольник 5">
            <a:extLst>
              <a:ext uri="{FF2B5EF4-FFF2-40B4-BE49-F238E27FC236}">
                <a16:creationId xmlns="" xmlns:a16="http://schemas.microsoft.com/office/drawing/2014/main" id="{FABA92D1-2BB9-1B46-AD82-069211257F29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EB1F1DB3-74EF-0047-B8C4-23ADC28726A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07102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Разделитель с оглавление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5">
            <a:extLst>
              <a:ext uri="{FF2B5EF4-FFF2-40B4-BE49-F238E27FC236}">
                <a16:creationId xmlns="" xmlns:a16="http://schemas.microsoft.com/office/drawing/2014/main" id="{576F7CF3-5215-9E41-B00F-A2467B5A4064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52019" y="4176198"/>
            <a:ext cx="5061264" cy="2907236"/>
          </a:xfrm>
        </p:spPr>
        <p:txBody>
          <a:bodyPr anchor="t" anchorCtr="0"/>
          <a:lstStyle>
            <a:lvl1pPr marL="176402" marR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 cap="none" spc="25" baseline="0">
                <a:solidFill>
                  <a:schemeClr val="bg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Подраздел презентации 1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2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3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="" xmlns:a16="http://schemas.microsoft.com/office/drawing/2014/main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1218205"/>
            <a:ext cx="4871903" cy="2166861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6C4DB284-29AA-4820-BBD7-507FB0040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6193" y="476084"/>
            <a:ext cx="2117794" cy="657719"/>
          </a:xfrm>
          <a:prstGeom prst="rect">
            <a:avLst/>
          </a:prstGeom>
        </p:spPr>
      </p:pic>
      <p:sp>
        <p:nvSpPr>
          <p:cNvPr id="12" name="Прямоугольник 5">
            <a:extLst>
              <a:ext uri="{FF2B5EF4-FFF2-40B4-BE49-F238E27FC236}">
                <a16:creationId xmlns="" xmlns:a16="http://schemas.microsoft.com/office/drawing/2014/main" id="{1FE6B26F-C027-5E43-A4D9-825B3B6EBE20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3" name="Прямоугольник 4">
            <a:extLst>
              <a:ext uri="{FF2B5EF4-FFF2-40B4-BE49-F238E27FC236}">
                <a16:creationId xmlns="" xmlns:a16="http://schemas.microsoft.com/office/drawing/2014/main" id="{37D631BF-DFE4-9F49-BA08-C5CFCF09E5FA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460318B2-F8BE-A24B-9A6F-2D397BDC53A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36609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Разделитель с оглавлением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5">
            <a:extLst>
              <a:ext uri="{FF2B5EF4-FFF2-40B4-BE49-F238E27FC236}">
                <a16:creationId xmlns="" xmlns:a16="http://schemas.microsoft.com/office/drawing/2014/main" id="{D893A5DB-B2E0-3B4E-9B24-2C07CA7DBDEE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 dirty="0">
              <a:solidFill>
                <a:prstClr val="white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52019" y="4176198"/>
            <a:ext cx="5061264" cy="2907236"/>
          </a:xfrm>
        </p:spPr>
        <p:txBody>
          <a:bodyPr anchor="t" anchorCtr="0"/>
          <a:lstStyle>
            <a:lvl1pPr marL="176402" marR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 cap="none" spc="25" baseline="0">
                <a:solidFill>
                  <a:schemeClr val="bg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Подраздел презентации 1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2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3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="" xmlns:a16="http://schemas.microsoft.com/office/drawing/2014/main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1218205"/>
            <a:ext cx="4871903" cy="2166861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6C4DB284-29AA-4820-BBD7-507FB0040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6193" y="476084"/>
            <a:ext cx="2117794" cy="657719"/>
          </a:xfrm>
          <a:prstGeom prst="rect">
            <a:avLst/>
          </a:prstGeom>
        </p:spPr>
      </p:pic>
      <p:sp>
        <p:nvSpPr>
          <p:cNvPr id="12" name="Прямоугольник 5">
            <a:extLst>
              <a:ext uri="{FF2B5EF4-FFF2-40B4-BE49-F238E27FC236}">
                <a16:creationId xmlns="" xmlns:a16="http://schemas.microsoft.com/office/drawing/2014/main" id="{DA03FE0D-BF49-254E-89ED-BAA5C80B59AF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 dirty="0">
              <a:solidFill>
                <a:prstClr val="white"/>
              </a:solidFill>
            </a:endParaRPr>
          </a:p>
        </p:txBody>
      </p:sp>
      <p:sp>
        <p:nvSpPr>
          <p:cNvPr id="13" name="Прямоугольник 4">
            <a:extLst>
              <a:ext uri="{FF2B5EF4-FFF2-40B4-BE49-F238E27FC236}">
                <a16:creationId xmlns="" xmlns:a16="http://schemas.microsoft.com/office/drawing/2014/main" id="{3264A58C-4FFD-C64B-9CD9-8D247348DD2A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E3ADAB3F-0359-E04B-867B-5223B81C3F8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37683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Слайд с крупным показателем 1">
    <p:bg>
      <p:bgPr>
        <a:gradFill>
          <a:gsLst>
            <a:gs pos="100000">
              <a:schemeClr val="accent2"/>
            </a:gs>
            <a:gs pos="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>
                <a:solidFill>
                  <a:prstClr val="white"/>
                </a:solidFill>
              </a:rPr>
              <a:t>Колонтитул раздела или подраздела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AA99AE-6A35-4C1E-8082-A4A87B5CA521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80C1A66E-447C-497E-B791-484EC723AC3C}"/>
              </a:ext>
            </a:extLst>
          </p:cNvPr>
          <p:cNvCxnSpPr/>
          <p:nvPr/>
        </p:nvCxnSpPr>
        <p:spPr>
          <a:xfrm>
            <a:off x="380122" y="952159"/>
            <a:ext cx="9933164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Текст 7">
            <a:extLst>
              <a:ext uri="{FF2B5EF4-FFF2-40B4-BE49-F238E27FC236}">
                <a16:creationId xmlns="" xmlns:a16="http://schemas.microsoft.com/office/drawing/2014/main" id="{328E8370-30AB-4722-8DBA-593A635980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41382" y="2173864"/>
            <a:ext cx="4871903" cy="4909571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3" name="Текст 7">
            <a:extLst>
              <a:ext uri="{FF2B5EF4-FFF2-40B4-BE49-F238E27FC236}">
                <a16:creationId xmlns="" xmlns:a16="http://schemas.microsoft.com/office/drawing/2014/main" id="{093F2368-AD98-4728-93E4-1B37173036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0121" y="1921822"/>
            <a:ext cx="4871903" cy="2047819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3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4%</a:t>
            </a:r>
            <a:endParaRPr lang="ru-RU" dirty="0"/>
          </a:p>
        </p:txBody>
      </p:sp>
      <p:sp>
        <p:nvSpPr>
          <p:cNvPr id="16" name="Текст 7">
            <a:extLst>
              <a:ext uri="{FF2B5EF4-FFF2-40B4-BE49-F238E27FC236}">
                <a16:creationId xmlns="" xmlns:a16="http://schemas.microsoft.com/office/drawing/2014/main" id="{35BF7473-8909-436F-9AC2-13A304FD55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19" y="4232212"/>
            <a:ext cx="4871903" cy="2851228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3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подпись к показателю в несколько строк</a:t>
            </a:r>
          </a:p>
        </p:txBody>
      </p:sp>
      <p:cxnSp>
        <p:nvCxnSpPr>
          <p:cNvPr id="9" name="Прямая соединительная линия 3">
            <a:extLst>
              <a:ext uri="{FF2B5EF4-FFF2-40B4-BE49-F238E27FC236}">
                <a16:creationId xmlns="" xmlns:a16="http://schemas.microsoft.com/office/drawing/2014/main" id="{02420877-C80B-0C49-8235-1D838270B16B}"/>
              </a:ext>
            </a:extLst>
          </p:cNvPr>
          <p:cNvCxnSpPr/>
          <p:nvPr userDrawn="1"/>
        </p:nvCxnSpPr>
        <p:spPr>
          <a:xfrm>
            <a:off x="380122" y="952159"/>
            <a:ext cx="9933164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05B6A4BE-C4C5-A645-BD4D-1A8A7F1CA9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21" y="476072"/>
            <a:ext cx="1313455" cy="31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36285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Слайд с крупным показателем 2">
    <p:bg>
      <p:bgPr>
        <a:gradFill>
          <a:gsLst>
            <a:gs pos="100000">
              <a:schemeClr val="accent6"/>
            </a:gs>
            <a:gs pos="0">
              <a:schemeClr val="accent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>
                <a:solidFill>
                  <a:prstClr val="white"/>
                </a:solidFill>
              </a:rPr>
              <a:t>Колонтитул раздела или подраздела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AA99AE-6A35-4C1E-8082-A4A87B5CA521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80C1A66E-447C-497E-B791-484EC723AC3C}"/>
              </a:ext>
            </a:extLst>
          </p:cNvPr>
          <p:cNvCxnSpPr/>
          <p:nvPr/>
        </p:nvCxnSpPr>
        <p:spPr>
          <a:xfrm>
            <a:off x="380122" y="952159"/>
            <a:ext cx="9933164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Текст 7">
            <a:extLst>
              <a:ext uri="{FF2B5EF4-FFF2-40B4-BE49-F238E27FC236}">
                <a16:creationId xmlns="" xmlns:a16="http://schemas.microsoft.com/office/drawing/2014/main" id="{328E8370-30AB-4722-8DBA-593A635980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41382" y="2173864"/>
            <a:ext cx="4871903" cy="4909571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3" name="Текст 7">
            <a:extLst>
              <a:ext uri="{FF2B5EF4-FFF2-40B4-BE49-F238E27FC236}">
                <a16:creationId xmlns="" xmlns:a16="http://schemas.microsoft.com/office/drawing/2014/main" id="{093F2368-AD98-4728-93E4-1B37173036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0121" y="1921822"/>
            <a:ext cx="4871903" cy="2047819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3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4%</a:t>
            </a:r>
            <a:endParaRPr lang="ru-RU" dirty="0"/>
          </a:p>
        </p:txBody>
      </p:sp>
      <p:sp>
        <p:nvSpPr>
          <p:cNvPr id="16" name="Текст 7">
            <a:extLst>
              <a:ext uri="{FF2B5EF4-FFF2-40B4-BE49-F238E27FC236}">
                <a16:creationId xmlns="" xmlns:a16="http://schemas.microsoft.com/office/drawing/2014/main" id="{35BF7473-8909-436F-9AC2-13A304FD55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19" y="4232212"/>
            <a:ext cx="4871903" cy="2851228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3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подпись к показателю в несколько строк</a:t>
            </a:r>
          </a:p>
        </p:txBody>
      </p:sp>
      <p:cxnSp>
        <p:nvCxnSpPr>
          <p:cNvPr id="9" name="Прямая соединительная линия 3">
            <a:extLst>
              <a:ext uri="{FF2B5EF4-FFF2-40B4-BE49-F238E27FC236}">
                <a16:creationId xmlns="" xmlns:a16="http://schemas.microsoft.com/office/drawing/2014/main" id="{ACAA5ACE-4527-364D-B68A-4A0F188B5918}"/>
              </a:ext>
            </a:extLst>
          </p:cNvPr>
          <p:cNvCxnSpPr/>
          <p:nvPr userDrawn="1"/>
        </p:nvCxnSpPr>
        <p:spPr>
          <a:xfrm>
            <a:off x="380122" y="952159"/>
            <a:ext cx="9933164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A91CB5F1-597E-634F-8698-E48498C717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21" y="476072"/>
            <a:ext cx="1313455" cy="31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50623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2079" y="4239208"/>
            <a:ext cx="5061264" cy="2907236"/>
          </a:xfrm>
        </p:spPr>
        <p:txBody>
          <a:bodyPr anchor="b" anchorCtr="0"/>
          <a:lstStyle>
            <a:lvl1pPr marL="0" marR="0" indent="0" algn="l" defTabSz="74676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cap="none" spc="25" baseline="0">
                <a:solidFill>
                  <a:schemeClr val="bg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Пункт приема корреспонденции: </a:t>
            </a:r>
          </a:p>
          <a:p>
            <a:pPr lvl="0"/>
            <a:r>
              <a:rPr lang="ru-RU" dirty="0"/>
              <a:t>Москва, </a:t>
            </a:r>
            <a:r>
              <a:rPr lang="ru-RU" dirty="0" err="1"/>
              <a:t>Сандуновский</a:t>
            </a:r>
            <a:r>
              <a:rPr lang="ru-RU" dirty="0"/>
              <a:t> пер., д. 3, стр. 1, телефон +7 495 621-09-61</a:t>
            </a:r>
          </a:p>
          <a:p>
            <a:pPr lvl="0"/>
            <a:r>
              <a:rPr lang="ru-RU" dirty="0"/>
              <a:t>Почтовый адрес: 107016, Москва, ул. Неглинная, д. 12</a:t>
            </a:r>
          </a:p>
          <a:p>
            <a:pPr lvl="0"/>
            <a:r>
              <a:rPr lang="ru-RU" dirty="0"/>
              <a:t>Контактный центр: 8 800 250-40-72, +7 495 771-91-00</a:t>
            </a:r>
          </a:p>
          <a:p>
            <a:pPr lvl="0"/>
            <a:r>
              <a:rPr lang="ru-RU" dirty="0"/>
              <a:t>Факс: +7 495 621-64-65, +7 495 621-62-88</a:t>
            </a:r>
          </a:p>
          <a:p>
            <a:pPr lvl="0"/>
            <a:r>
              <a:rPr lang="ru-RU" dirty="0"/>
              <a:t>Сайт: www.cbr.ru</a:t>
            </a:r>
          </a:p>
          <a:p>
            <a:pPr lvl="0"/>
            <a:r>
              <a:rPr lang="ru-RU" dirty="0"/>
              <a:t>Электронная почта: fps@cbr.ru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="" xmlns:a16="http://schemas.microsoft.com/office/drawing/2014/main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1218205"/>
            <a:ext cx="4871903" cy="2166861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Спасибо </a:t>
            </a:r>
          </a:p>
          <a:p>
            <a:pPr lvl="0"/>
            <a:r>
              <a:rPr lang="ru-RU" dirty="0"/>
              <a:t>за внимание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90A5C40E-F195-4350-B935-ADE7C8F729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6193" y="476084"/>
            <a:ext cx="2117794" cy="657719"/>
          </a:xfrm>
          <a:prstGeom prst="rect">
            <a:avLst/>
          </a:prstGeom>
        </p:spPr>
      </p:pic>
      <p:sp>
        <p:nvSpPr>
          <p:cNvPr id="8" name="Прямоугольник 4">
            <a:extLst>
              <a:ext uri="{FF2B5EF4-FFF2-40B4-BE49-F238E27FC236}">
                <a16:creationId xmlns="" xmlns:a16="http://schemas.microsoft.com/office/drawing/2014/main" id="{CB73E889-F88F-6F41-AB18-E265DCBB142C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Прямоугольник 5">
            <a:extLst>
              <a:ext uri="{FF2B5EF4-FFF2-40B4-BE49-F238E27FC236}">
                <a16:creationId xmlns="" xmlns:a16="http://schemas.microsoft.com/office/drawing/2014/main" id="{87F67060-1CA8-564C-B28C-57F69FD3953F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249A519D-7F3D-144F-9681-4B85F4E9FA9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57361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ключительны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0121" y="4606774"/>
            <a:ext cx="9933165" cy="2539675"/>
          </a:xfrm>
        </p:spPr>
        <p:txBody>
          <a:bodyPr anchor="b" anchorCtr="0"/>
          <a:lstStyle>
            <a:lvl1pPr marL="0" marR="0" indent="0" algn="l" defTabSz="74676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cap="none" spc="25" baseline="0">
                <a:solidFill>
                  <a:schemeClr val="bg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Служба по защите прав потребителей </a:t>
            </a:r>
          </a:p>
          <a:p>
            <a:pPr lvl="0"/>
            <a:r>
              <a:rPr lang="ru-RU" dirty="0"/>
              <a:t>финансовых услуг и миноритарных акционеров</a:t>
            </a:r>
          </a:p>
          <a:p>
            <a:pPr lvl="0"/>
            <a:r>
              <a:rPr lang="ru-RU" dirty="0"/>
              <a:t>Пункт приема корреспонденции: Москва, </a:t>
            </a:r>
            <a:r>
              <a:rPr lang="ru-RU" dirty="0" err="1"/>
              <a:t>Сандуновский</a:t>
            </a:r>
            <a:r>
              <a:rPr lang="ru-RU" dirty="0"/>
              <a:t> пер., д. 3, стр. 1, телефон +7 495 621-09-61</a:t>
            </a:r>
          </a:p>
          <a:p>
            <a:pPr lvl="0"/>
            <a:r>
              <a:rPr lang="ru-RU" dirty="0"/>
              <a:t>Почтовый адрес: 107016, Москва, ул. Неглинная, д. 12</a:t>
            </a:r>
          </a:p>
          <a:p>
            <a:pPr lvl="0"/>
            <a:r>
              <a:rPr lang="ru-RU" dirty="0"/>
              <a:t>Контактный центр: 8 800 250-40-72, +7 495 771-91-00</a:t>
            </a:r>
          </a:p>
          <a:p>
            <a:pPr lvl="0"/>
            <a:r>
              <a:rPr lang="ru-RU" dirty="0"/>
              <a:t>Факс: +7 495 621-64-65, +7 495 621-62-88</a:t>
            </a:r>
          </a:p>
          <a:p>
            <a:pPr lvl="0"/>
            <a:r>
              <a:rPr lang="ru-RU" dirty="0"/>
              <a:t>Сайт: www.cbr.ru</a:t>
            </a:r>
          </a:p>
          <a:p>
            <a:pPr lvl="0"/>
            <a:r>
              <a:rPr lang="ru-RU" dirty="0"/>
              <a:t>Электронная почта: fps@cbr.ru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502FD43A-C81A-4B12-B731-C0200E4E9C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6193" y="476084"/>
            <a:ext cx="2117794" cy="657719"/>
          </a:xfrm>
          <a:prstGeom prst="rect">
            <a:avLst/>
          </a:prstGeom>
        </p:spPr>
      </p:pic>
      <p:sp>
        <p:nvSpPr>
          <p:cNvPr id="8" name="Прямоугольник 4">
            <a:extLst>
              <a:ext uri="{FF2B5EF4-FFF2-40B4-BE49-F238E27FC236}">
                <a16:creationId xmlns="" xmlns:a16="http://schemas.microsoft.com/office/drawing/2014/main" id="{9CA49D6A-2A3D-F847-91A9-124F7C9DF659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9" name="Прямоугольник 5">
            <a:extLst>
              <a:ext uri="{FF2B5EF4-FFF2-40B4-BE49-F238E27FC236}">
                <a16:creationId xmlns="" xmlns:a16="http://schemas.microsoft.com/office/drawing/2014/main" id="{F969D985-1C02-E448-9F28-725D1942384C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CB3488DB-EB70-644F-A032-4B09756A959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22719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Обложк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1749" y="4506717"/>
            <a:ext cx="3563074" cy="2014876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61C94846-A41A-46A4-82FC-F70C44E973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12"/>
          <a:stretch/>
        </p:blipFill>
        <p:spPr>
          <a:xfrm>
            <a:off x="5346699" y="1"/>
            <a:ext cx="5346701" cy="7561263"/>
          </a:xfrm>
          <a:prstGeom prst="rect">
            <a:avLst/>
          </a:prstGeom>
        </p:spPr>
      </p:pic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1749" y="6841929"/>
            <a:ext cx="3563074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</a:t>
            </a:r>
            <a:r>
              <a:rPr lang="ru-RU" dirty="0"/>
              <a:t> г.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E5795634-38B6-D447-8137-583C17F3664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81951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Обложк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1749" y="6841929"/>
            <a:ext cx="3563074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</a:t>
            </a:r>
            <a:r>
              <a:rPr lang="ru-RU" dirty="0"/>
              <a:t> г.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6D5B71E1-4C95-4E0E-82AA-C4C2E1DAE7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7" r="18281"/>
          <a:stretch/>
        </p:blipFill>
        <p:spPr>
          <a:xfrm>
            <a:off x="5346699" y="1"/>
            <a:ext cx="5346701" cy="75612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B6C93D13-130D-AF4E-9E1D-5CFED2B51A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4779FA9A-124A-534D-8851-91349516E0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1749" y="4506717"/>
            <a:ext cx="3563074" cy="2014876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</p:spTree>
    <p:extLst>
      <p:ext uri="{BB962C8B-B14F-4D97-AF65-F5344CB8AC3E}">
        <p14:creationId xmlns:p14="http://schemas.microsoft.com/office/powerpoint/2010/main" val="255731746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Обложк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5">
            <a:extLst>
              <a:ext uri="{FF2B5EF4-FFF2-40B4-BE49-F238E27FC236}">
                <a16:creationId xmlns="" xmlns:a16="http://schemas.microsoft.com/office/drawing/2014/main" id="{34CC37E1-89DB-F54C-A285-B011317DB0C4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1749" y="6841929"/>
            <a:ext cx="3563074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</a:t>
            </a:r>
            <a:r>
              <a:rPr lang="ru-RU" dirty="0"/>
              <a:t> г.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6D5B71E1-4C95-4E0E-82AA-C4C2E1DAE7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7" r="18281"/>
          <a:stretch/>
        </p:blipFill>
        <p:spPr>
          <a:xfrm>
            <a:off x="5346699" y="1"/>
            <a:ext cx="5346701" cy="75612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A04D8746-2434-2F4A-AF0F-ACC456661D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593B22F0-5A1E-E44B-9951-73B5C475FEE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1749" y="4506717"/>
            <a:ext cx="3563074" cy="2014876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</p:spTree>
    <p:extLst>
      <p:ext uri="{BB962C8B-B14F-4D97-AF65-F5344CB8AC3E}">
        <p14:creationId xmlns:p14="http://schemas.microsoft.com/office/powerpoint/2010/main" val="85712641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Обложка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5">
            <a:extLst>
              <a:ext uri="{FF2B5EF4-FFF2-40B4-BE49-F238E27FC236}">
                <a16:creationId xmlns="" xmlns:a16="http://schemas.microsoft.com/office/drawing/2014/main" id="{868D1A79-0555-C24E-AC19-8597029C75B0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3" y="4533424"/>
            <a:ext cx="4028126" cy="198817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3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6841929"/>
            <a:ext cx="4028126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 </a:t>
            </a:r>
            <a:r>
              <a:rPr lang="ru-RU" dirty="0"/>
              <a:t>г.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3C06F7CF-127E-3E42-AC68-77C218F5BA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7" y="476082"/>
            <a:ext cx="3192201" cy="74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10037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Обложка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5">
            <a:extLst>
              <a:ext uri="{FF2B5EF4-FFF2-40B4-BE49-F238E27FC236}">
                <a16:creationId xmlns="" xmlns:a16="http://schemas.microsoft.com/office/drawing/2014/main" id="{20E5DCE5-DCC6-9D49-9FD7-9D01D8772A13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6841929"/>
            <a:ext cx="4028126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 </a:t>
            </a:r>
            <a:r>
              <a:rPr lang="ru-RU" dirty="0"/>
              <a:t>г.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2F29ACC5-CBDE-CF4E-A5E4-FB511C6069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7" y="476082"/>
            <a:ext cx="3192201" cy="745739"/>
          </a:xfrm>
          <a:prstGeom prst="rect">
            <a:avLst/>
          </a:prstGeom>
        </p:spPr>
      </p:pic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9AB48469-10AC-0747-887C-AFD49523FC1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3" y="4533424"/>
            <a:ext cx="4028126" cy="198817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3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</p:spTree>
    <p:extLst>
      <p:ext uri="{BB962C8B-B14F-4D97-AF65-F5344CB8AC3E}">
        <p14:creationId xmlns:p14="http://schemas.microsoft.com/office/powerpoint/2010/main" val="302500317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Обложка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3" y="4186700"/>
            <a:ext cx="4028126" cy="233489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3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6841929"/>
            <a:ext cx="4028126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 </a:t>
            </a:r>
            <a:r>
              <a:rPr lang="ru-RU" dirty="0"/>
              <a:t>г.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3C57FBAE-CF4B-5346-9433-364DB4ABA0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7" y="476082"/>
            <a:ext cx="3192201" cy="74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62194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Разделитель слайдов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4186698"/>
            <a:ext cx="4871903" cy="296849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2173868"/>
            <a:ext cx="4871903" cy="1200703"/>
          </a:xfrm>
        </p:spPr>
        <p:txBody>
          <a:bodyPr anchor="b"/>
          <a:lstStyle>
            <a:lvl1pPr>
              <a:spcBef>
                <a:spcPts val="0"/>
              </a:spcBef>
              <a:defRPr sz="1500" cap="none" spc="0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Название презентации. </a:t>
            </a:r>
          </a:p>
          <a:p>
            <a:pPr lvl="0"/>
            <a:r>
              <a:rPr lang="ru-RU" dirty="0"/>
              <a:t>Личный финансовый план</a:t>
            </a:r>
          </a:p>
        </p:txBody>
      </p:sp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D2012A5B-305B-CD47-B28F-A6674F71E1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37829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Разделитель слайдов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5">
            <a:extLst>
              <a:ext uri="{FF2B5EF4-FFF2-40B4-BE49-F238E27FC236}">
                <a16:creationId xmlns="" xmlns:a16="http://schemas.microsoft.com/office/drawing/2014/main" id="{D60555C7-2B73-3049-8C33-F281723F5299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4186698"/>
            <a:ext cx="4871903" cy="296849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2173868"/>
            <a:ext cx="4871903" cy="1200703"/>
          </a:xfrm>
        </p:spPr>
        <p:txBody>
          <a:bodyPr anchor="b"/>
          <a:lstStyle>
            <a:lvl1pPr>
              <a:spcBef>
                <a:spcPts val="0"/>
              </a:spcBef>
              <a:defRPr sz="1500" cap="none" spc="0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Название презентации. </a:t>
            </a:r>
          </a:p>
          <a:p>
            <a:pPr lvl="0"/>
            <a:r>
              <a:rPr lang="ru-RU" dirty="0"/>
              <a:t>Личный финансовый план</a:t>
            </a:r>
          </a:p>
        </p:txBody>
      </p:sp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2B0510C9-1D18-6444-9FD3-80582322CA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0719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Разделитель слайдов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5">
            <a:extLst>
              <a:ext uri="{FF2B5EF4-FFF2-40B4-BE49-F238E27FC236}">
                <a16:creationId xmlns="" xmlns:a16="http://schemas.microsoft.com/office/drawing/2014/main" id="{149720B7-F087-0D46-8716-D12F8DD56354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4186698"/>
            <a:ext cx="4871903" cy="296849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2173868"/>
            <a:ext cx="4871903" cy="1200703"/>
          </a:xfrm>
        </p:spPr>
        <p:txBody>
          <a:bodyPr anchor="b"/>
          <a:lstStyle>
            <a:lvl1pPr>
              <a:spcBef>
                <a:spcPts val="0"/>
              </a:spcBef>
              <a:defRPr sz="1500" cap="none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Название презентации. </a:t>
            </a:r>
          </a:p>
          <a:p>
            <a:pPr lvl="0"/>
            <a:r>
              <a:rPr lang="ru-RU" dirty="0"/>
              <a:t>Личный финансовый план</a:t>
            </a:r>
          </a:p>
        </p:txBody>
      </p:sp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EE6520EF-73E2-794D-A843-65AAAE24CA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07728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Разделитель с оглавление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52019" y="4176198"/>
            <a:ext cx="5061264" cy="2907236"/>
          </a:xfrm>
        </p:spPr>
        <p:txBody>
          <a:bodyPr anchor="t" anchorCtr="0"/>
          <a:lstStyle>
            <a:lvl1pPr marL="176402" marR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 cap="none" spc="25" baseline="0">
                <a:solidFill>
                  <a:schemeClr val="bg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Подраздел презентации 1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2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3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="" xmlns:a16="http://schemas.microsoft.com/office/drawing/2014/main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1218205"/>
            <a:ext cx="4871903" cy="2166861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169ADEFC-0D6F-8740-9564-51F1388910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36563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Разделитель с оглавление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5">
            <a:extLst>
              <a:ext uri="{FF2B5EF4-FFF2-40B4-BE49-F238E27FC236}">
                <a16:creationId xmlns="" xmlns:a16="http://schemas.microsoft.com/office/drawing/2014/main" id="{576F7CF3-5215-9E41-B00F-A2467B5A4064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52019" y="4176198"/>
            <a:ext cx="5061264" cy="2907236"/>
          </a:xfrm>
        </p:spPr>
        <p:txBody>
          <a:bodyPr anchor="t" anchorCtr="0"/>
          <a:lstStyle>
            <a:lvl1pPr marL="176402" marR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 cap="none" spc="25" baseline="0">
                <a:solidFill>
                  <a:schemeClr val="bg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Подраздел презентации 1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2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3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="" xmlns:a16="http://schemas.microsoft.com/office/drawing/2014/main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1218205"/>
            <a:ext cx="4871903" cy="2166861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5379B4EE-6490-5543-9556-B807B7801B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92877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Разделитель с оглавлением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5">
            <a:extLst>
              <a:ext uri="{FF2B5EF4-FFF2-40B4-BE49-F238E27FC236}">
                <a16:creationId xmlns="" xmlns:a16="http://schemas.microsoft.com/office/drawing/2014/main" id="{D893A5DB-B2E0-3B4E-9B24-2C07CA7DBDEE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 dirty="0">
              <a:solidFill>
                <a:prstClr val="white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52019" y="4176198"/>
            <a:ext cx="5061264" cy="2907236"/>
          </a:xfrm>
        </p:spPr>
        <p:txBody>
          <a:bodyPr anchor="t" anchorCtr="0"/>
          <a:lstStyle>
            <a:lvl1pPr marL="176402" marR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 cap="none" spc="25" baseline="0">
                <a:solidFill>
                  <a:schemeClr val="bg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Подраздел презентации 1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2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3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="" xmlns:a16="http://schemas.microsoft.com/office/drawing/2014/main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1218205"/>
            <a:ext cx="4871903" cy="2166861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95188A8F-944E-2C4B-B382-3DE907B962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78638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езисы в 4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0" y="2173863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5" name="Текст 7">
            <a:extLst>
              <a:ext uri="{FF2B5EF4-FFF2-40B4-BE49-F238E27FC236}">
                <a16:creationId xmlns="" xmlns:a16="http://schemas.microsoft.com/office/drawing/2014/main" id="{19A166C2-0FC5-4C62-B1C8-A2E9D3DA35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10056" y="2173863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6" name="Текст 7">
            <a:extLst>
              <a:ext uri="{FF2B5EF4-FFF2-40B4-BE49-F238E27FC236}">
                <a16:creationId xmlns="" xmlns:a16="http://schemas.microsoft.com/office/drawing/2014/main" id="{7DF90D02-C38A-4C8E-BE27-B09AFCC1C4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41386" y="2173863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="" xmlns:a16="http://schemas.microsoft.com/office/drawing/2014/main" id="{FDC2D01E-6E23-46AF-88FD-5810F4C0FE1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972713" y="2173863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8" name="Текст 7">
            <a:extLst>
              <a:ext uri="{FF2B5EF4-FFF2-40B4-BE49-F238E27FC236}">
                <a16:creationId xmlns="" xmlns:a16="http://schemas.microsoft.com/office/drawing/2014/main" id="{8CD2E874-F798-449B-AF52-6E519928659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80120" y="4619259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9" name="Текст 7">
            <a:extLst>
              <a:ext uri="{FF2B5EF4-FFF2-40B4-BE49-F238E27FC236}">
                <a16:creationId xmlns="" xmlns:a16="http://schemas.microsoft.com/office/drawing/2014/main" id="{8D8FCC09-FB67-4021-814D-A90AB3AA44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910056" y="4619259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0" name="Текст 7">
            <a:extLst>
              <a:ext uri="{FF2B5EF4-FFF2-40B4-BE49-F238E27FC236}">
                <a16:creationId xmlns="" xmlns:a16="http://schemas.microsoft.com/office/drawing/2014/main" id="{F12346B4-8A43-495A-AB40-34684AAD887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441386" y="4619259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1" name="Текст 7">
            <a:extLst>
              <a:ext uri="{FF2B5EF4-FFF2-40B4-BE49-F238E27FC236}">
                <a16:creationId xmlns="" xmlns:a16="http://schemas.microsoft.com/office/drawing/2014/main" id="{5159B785-97A0-4186-AABD-4FE1A5BAF4B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972713" y="4619259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8230307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екст и изобра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19" y="2173864"/>
            <a:ext cx="4871903" cy="4909571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="" xmlns:a16="http://schemas.microsoft.com/office/drawing/2014/main" id="{E8D4A6F7-58EA-4D29-AE28-88336ABCCF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41383" y="2173864"/>
            <a:ext cx="4871898" cy="4909571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757228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екст и широкое изображение сниз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2" y="2173863"/>
            <a:ext cx="9933164" cy="1953326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Рисунок 3">
            <a:extLst>
              <a:ext uri="{FF2B5EF4-FFF2-40B4-BE49-F238E27FC236}">
                <a16:creationId xmlns="" xmlns:a16="http://schemas.microsoft.com/office/drawing/2014/main" id="{A0A68313-7CA3-4A32-A17E-CB916613E0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0119" y="4400239"/>
            <a:ext cx="9933167" cy="2684948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359588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екст и диаграмм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0" y="2173864"/>
            <a:ext cx="4026733" cy="4909571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иаграмма 3">
            <a:extLst>
              <a:ext uri="{FF2B5EF4-FFF2-40B4-BE49-F238E27FC236}">
                <a16:creationId xmlns="" xmlns:a16="http://schemas.microsoft.com/office/drawing/2014/main" id="{7D19B8BF-6038-462B-B8EC-3BE4E63232CE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5441381" y="2173864"/>
            <a:ext cx="2346145" cy="4909571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9" name="Диаграмма 3">
            <a:extLst>
              <a:ext uri="{FF2B5EF4-FFF2-40B4-BE49-F238E27FC236}">
                <a16:creationId xmlns="" xmlns:a16="http://schemas.microsoft.com/office/drawing/2014/main" id="{167A4ACF-9947-4AF0-89F5-3536622AB2A3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7972711" y="2173864"/>
            <a:ext cx="2340572" cy="4909571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674631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екст и широк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1" y="2173864"/>
            <a:ext cx="3166248" cy="4909571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иаграмма 3">
            <a:extLst>
              <a:ext uri="{FF2B5EF4-FFF2-40B4-BE49-F238E27FC236}">
                <a16:creationId xmlns="" xmlns:a16="http://schemas.microsoft.com/office/drawing/2014/main" id="{7D19B8BF-6038-462B-B8EC-3BE4E63232CE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753830" y="2173864"/>
            <a:ext cx="6559454" cy="4909571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697967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екст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3" y="2173864"/>
            <a:ext cx="2337788" cy="4909571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Таблица 6">
            <a:extLst>
              <a:ext uri="{FF2B5EF4-FFF2-40B4-BE49-F238E27FC236}">
                <a16:creationId xmlns="" xmlns:a16="http://schemas.microsoft.com/office/drawing/2014/main" id="{A6C0B26A-D5AA-4CB3-9F2B-372E3DBE62A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2910053" y="2173864"/>
            <a:ext cx="7403231" cy="4909571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3547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екст и широкая таблица сниз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2" y="2173863"/>
            <a:ext cx="9933164" cy="1953326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Таблица 6">
            <a:extLst>
              <a:ext uri="{FF2B5EF4-FFF2-40B4-BE49-F238E27FC236}">
                <a16:creationId xmlns="" xmlns:a16="http://schemas.microsoft.com/office/drawing/2014/main" id="{A6C0B26A-D5AA-4CB3-9F2B-372E3DBE62A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380118" y="4421239"/>
            <a:ext cx="9933168" cy="2662195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540471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Широкая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7" name="Таблица 6">
            <a:extLst>
              <a:ext uri="{FF2B5EF4-FFF2-40B4-BE49-F238E27FC236}">
                <a16:creationId xmlns="" xmlns:a16="http://schemas.microsoft.com/office/drawing/2014/main" id="{A6C0B26A-D5AA-4CB3-9F2B-372E3DBE62A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380118" y="2173864"/>
            <a:ext cx="9933168" cy="4909571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04578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91343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Слайд с крупным показателем 1">
    <p:bg>
      <p:bgPr>
        <a:gradFill>
          <a:gsLst>
            <a:gs pos="100000">
              <a:schemeClr val="accent2"/>
            </a:gs>
            <a:gs pos="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>
                <a:solidFill>
                  <a:prstClr val="white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AA99AE-6A35-4C1E-8082-A4A87B5CA521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80C1A66E-447C-497E-B791-484EC723AC3C}"/>
              </a:ext>
            </a:extLst>
          </p:cNvPr>
          <p:cNvCxnSpPr/>
          <p:nvPr userDrawn="1"/>
        </p:nvCxnSpPr>
        <p:spPr>
          <a:xfrm>
            <a:off x="380122" y="952159"/>
            <a:ext cx="9933164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Текст 7">
            <a:extLst>
              <a:ext uri="{FF2B5EF4-FFF2-40B4-BE49-F238E27FC236}">
                <a16:creationId xmlns="" xmlns:a16="http://schemas.microsoft.com/office/drawing/2014/main" id="{328E8370-30AB-4722-8DBA-593A635980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41382" y="2173864"/>
            <a:ext cx="4871903" cy="4909571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="" xmlns:a16="http://schemas.microsoft.com/office/drawing/2014/main" id="{093F2368-AD98-4728-93E4-1B37173036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0121" y="1921822"/>
            <a:ext cx="4871903" cy="2047819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3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4%</a:t>
            </a:r>
            <a:endParaRPr lang="ru-RU" dirty="0"/>
          </a:p>
        </p:txBody>
      </p:sp>
      <p:sp>
        <p:nvSpPr>
          <p:cNvPr id="16" name="Текст 7">
            <a:extLst>
              <a:ext uri="{FF2B5EF4-FFF2-40B4-BE49-F238E27FC236}">
                <a16:creationId xmlns="" xmlns:a16="http://schemas.microsoft.com/office/drawing/2014/main" id="{35BF7473-8909-436F-9AC2-13A304FD55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19" y="4232212"/>
            <a:ext cx="4871903" cy="2851228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3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подпись к показателю в несколько строк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1B1D52BF-0C91-E94D-B026-0A6155A377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21" y="476072"/>
            <a:ext cx="1313455" cy="31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55046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Слайд с крупным показателем 2">
    <p:bg>
      <p:bgPr>
        <a:gradFill>
          <a:gsLst>
            <a:gs pos="100000">
              <a:schemeClr val="accent6"/>
            </a:gs>
            <a:gs pos="0">
              <a:schemeClr val="accent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>
                <a:solidFill>
                  <a:prstClr val="white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AA99AE-6A35-4C1E-8082-A4A87B5CA521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80C1A66E-447C-497E-B791-484EC723AC3C}"/>
              </a:ext>
            </a:extLst>
          </p:cNvPr>
          <p:cNvCxnSpPr/>
          <p:nvPr userDrawn="1"/>
        </p:nvCxnSpPr>
        <p:spPr>
          <a:xfrm>
            <a:off x="380122" y="952159"/>
            <a:ext cx="9933164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Текст 7">
            <a:extLst>
              <a:ext uri="{FF2B5EF4-FFF2-40B4-BE49-F238E27FC236}">
                <a16:creationId xmlns="" xmlns:a16="http://schemas.microsoft.com/office/drawing/2014/main" id="{328E8370-30AB-4722-8DBA-593A635980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41382" y="2173864"/>
            <a:ext cx="4871903" cy="4909571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="" xmlns:a16="http://schemas.microsoft.com/office/drawing/2014/main" id="{093F2368-AD98-4728-93E4-1B37173036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0121" y="1921822"/>
            <a:ext cx="4871903" cy="2047819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3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4%</a:t>
            </a:r>
            <a:endParaRPr lang="ru-RU" dirty="0"/>
          </a:p>
        </p:txBody>
      </p:sp>
      <p:sp>
        <p:nvSpPr>
          <p:cNvPr id="16" name="Текст 7">
            <a:extLst>
              <a:ext uri="{FF2B5EF4-FFF2-40B4-BE49-F238E27FC236}">
                <a16:creationId xmlns="" xmlns:a16="http://schemas.microsoft.com/office/drawing/2014/main" id="{35BF7473-8909-436F-9AC2-13A304FD55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19" y="4232212"/>
            <a:ext cx="4871903" cy="2851228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3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подпись к показателю в несколько строк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7ADE78A1-FBA8-744A-A552-E9B43DAF8F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21" y="476072"/>
            <a:ext cx="1313455" cy="31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12092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2079" y="4239208"/>
            <a:ext cx="5061264" cy="2907236"/>
          </a:xfrm>
        </p:spPr>
        <p:txBody>
          <a:bodyPr anchor="b" anchorCtr="0"/>
          <a:lstStyle>
            <a:lvl1pPr marL="0" marR="0" indent="0" algn="l" defTabSz="74676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cap="none" spc="25" baseline="0">
                <a:solidFill>
                  <a:schemeClr val="bg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Пункт приема корреспонденции: </a:t>
            </a:r>
          </a:p>
          <a:p>
            <a:pPr lvl="0"/>
            <a:r>
              <a:rPr lang="ru-RU" dirty="0"/>
              <a:t>Москва, </a:t>
            </a:r>
            <a:r>
              <a:rPr lang="ru-RU" dirty="0" err="1"/>
              <a:t>Сандуновский</a:t>
            </a:r>
            <a:r>
              <a:rPr lang="ru-RU" dirty="0"/>
              <a:t> пер., д. 3, стр. 1, телефон +7 495 621-09-61</a:t>
            </a:r>
          </a:p>
          <a:p>
            <a:pPr lvl="0"/>
            <a:r>
              <a:rPr lang="ru-RU" dirty="0"/>
              <a:t>Почтовый адрес: 107016, Москва, ул. Неглинная, д. 12</a:t>
            </a:r>
          </a:p>
          <a:p>
            <a:pPr lvl="0"/>
            <a:r>
              <a:rPr lang="ru-RU" dirty="0"/>
              <a:t>Контактный центр: 8 800 250-40-72, +7 495 771-91-00</a:t>
            </a:r>
          </a:p>
          <a:p>
            <a:pPr lvl="0"/>
            <a:r>
              <a:rPr lang="ru-RU" dirty="0"/>
              <a:t>Факс: +7 495 621-64-65, +7 495 621-62-88</a:t>
            </a:r>
          </a:p>
          <a:p>
            <a:pPr lvl="0"/>
            <a:r>
              <a:rPr lang="ru-RU" dirty="0"/>
              <a:t>Сайт: www.cbr.ru</a:t>
            </a:r>
          </a:p>
          <a:p>
            <a:pPr lvl="0"/>
            <a:r>
              <a:rPr lang="ru-RU" dirty="0"/>
              <a:t>Электронная почта: fps@cbr.ru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="" xmlns:a16="http://schemas.microsoft.com/office/drawing/2014/main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1218205"/>
            <a:ext cx="4871903" cy="2166861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Спасибо </a:t>
            </a:r>
          </a:p>
          <a:p>
            <a:pPr lvl="0"/>
            <a:r>
              <a:rPr lang="ru-RU" dirty="0"/>
              <a:t>за внимание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D9B60D65-6352-3C4C-8BB6-58BF816D8D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40203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Заключительны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0121" y="4606774"/>
            <a:ext cx="9933165" cy="2539675"/>
          </a:xfrm>
        </p:spPr>
        <p:txBody>
          <a:bodyPr anchor="b" anchorCtr="0"/>
          <a:lstStyle>
            <a:lvl1pPr marL="0" marR="0" indent="0" algn="l" defTabSz="74676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cap="none" spc="25" baseline="0">
                <a:solidFill>
                  <a:schemeClr val="bg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Служба по защите прав потребителей </a:t>
            </a:r>
          </a:p>
          <a:p>
            <a:pPr lvl="0"/>
            <a:r>
              <a:rPr lang="ru-RU" dirty="0"/>
              <a:t>финансовых услуг и миноритарных акционеров</a:t>
            </a:r>
          </a:p>
          <a:p>
            <a:pPr lvl="0"/>
            <a:r>
              <a:rPr lang="ru-RU" dirty="0"/>
              <a:t>Пункт приема корреспонденции: Москва, </a:t>
            </a:r>
            <a:r>
              <a:rPr lang="ru-RU" dirty="0" err="1"/>
              <a:t>Сандуновский</a:t>
            </a:r>
            <a:r>
              <a:rPr lang="ru-RU" dirty="0"/>
              <a:t> пер., д. 3, стр. 1, телефон +7 495 621-09-61</a:t>
            </a:r>
          </a:p>
          <a:p>
            <a:pPr lvl="0"/>
            <a:r>
              <a:rPr lang="ru-RU" dirty="0"/>
              <a:t>Почтовый адрес: 107016, Москва, ул. Неглинная, д. 12</a:t>
            </a:r>
          </a:p>
          <a:p>
            <a:pPr lvl="0"/>
            <a:r>
              <a:rPr lang="ru-RU" dirty="0"/>
              <a:t>Контактный центр: 8 800 250-40-72, +7 495 771-91-00</a:t>
            </a:r>
          </a:p>
          <a:p>
            <a:pPr lvl="0"/>
            <a:r>
              <a:rPr lang="ru-RU" dirty="0"/>
              <a:t>Факс: +7 495 621-64-65, +7 495 621-62-88</a:t>
            </a:r>
          </a:p>
          <a:p>
            <a:pPr lvl="0"/>
            <a:r>
              <a:rPr lang="ru-RU" dirty="0"/>
              <a:t>Сайт: www.cbr.ru</a:t>
            </a:r>
          </a:p>
          <a:p>
            <a:pPr lvl="0"/>
            <a:r>
              <a:rPr lang="ru-RU" dirty="0"/>
              <a:t>Электронная почта: fps@cbr.ru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66ED7F59-4460-CF4B-8913-42F85EFD29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92116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екст и изображение в 2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19" y="5448903"/>
            <a:ext cx="4871903" cy="1634535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="" xmlns:a16="http://schemas.microsoft.com/office/drawing/2014/main" id="{E8D4A6F7-58EA-4D29-AE28-88336ABCCF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0122" y="2173866"/>
            <a:ext cx="4871898" cy="3014003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7" name="Текст 7">
            <a:extLst>
              <a:ext uri="{FF2B5EF4-FFF2-40B4-BE49-F238E27FC236}">
                <a16:creationId xmlns="" xmlns:a16="http://schemas.microsoft.com/office/drawing/2014/main" id="{F2786F94-0219-4D50-AE47-BFADD00557D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41381" y="5448903"/>
            <a:ext cx="4871903" cy="1634535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Рисунок 9">
            <a:extLst>
              <a:ext uri="{FF2B5EF4-FFF2-40B4-BE49-F238E27FC236}">
                <a16:creationId xmlns="" xmlns:a16="http://schemas.microsoft.com/office/drawing/2014/main" id="{08194C61-3908-4D9E-ADA8-AD85B6B49F2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41383" y="2173866"/>
            <a:ext cx="4871898" cy="3014003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71768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екст и изображение в 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19" y="5448903"/>
            <a:ext cx="3166248" cy="1634535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="" xmlns:a16="http://schemas.microsoft.com/office/drawing/2014/main" id="{E8D4A6F7-58EA-4D29-AE28-88336ABCCF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0123" y="2173866"/>
            <a:ext cx="3166246" cy="3014003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11" name="Текст 7">
            <a:extLst>
              <a:ext uri="{FF2B5EF4-FFF2-40B4-BE49-F238E27FC236}">
                <a16:creationId xmlns="" xmlns:a16="http://schemas.microsoft.com/office/drawing/2014/main" id="{DCBD97CA-2B21-43E5-B3A6-4E3A6887B72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53832" y="5448903"/>
            <a:ext cx="3187135" cy="1634535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2" name="Рисунок 9">
            <a:extLst>
              <a:ext uri="{FF2B5EF4-FFF2-40B4-BE49-F238E27FC236}">
                <a16:creationId xmlns="" xmlns:a16="http://schemas.microsoft.com/office/drawing/2014/main" id="{9BB48594-CDF5-4760-829E-7067E397D54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753833" y="2173866"/>
            <a:ext cx="3187132" cy="3014003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13" name="Текст 7">
            <a:extLst>
              <a:ext uri="{FF2B5EF4-FFF2-40B4-BE49-F238E27FC236}">
                <a16:creationId xmlns="" xmlns:a16="http://schemas.microsoft.com/office/drawing/2014/main" id="{8EDE3255-D331-473E-9F80-45DF45BC78A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126148" y="5448903"/>
            <a:ext cx="3187135" cy="1634535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4" name="Рисунок 9">
            <a:extLst>
              <a:ext uri="{FF2B5EF4-FFF2-40B4-BE49-F238E27FC236}">
                <a16:creationId xmlns="" xmlns:a16="http://schemas.microsoft.com/office/drawing/2014/main" id="{988FBD5B-1F8B-4DA1-9167-A98867F784D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126148" y="2173866"/>
            <a:ext cx="3187132" cy="3014003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63446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956868" y="370873"/>
            <a:ext cx="3130046" cy="575233"/>
          </a:xfrm>
        </p:spPr>
        <p:txBody>
          <a:bodyPr anchor="ctr">
            <a:normAutofit/>
          </a:bodyPr>
          <a:lstStyle>
            <a:lvl1pPr marL="0" indent="0">
              <a:buNone/>
              <a:defRPr sz="900" cap="all" baseline="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defTabSz="912555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438806FE-66FA-4555-8CDE-4B5665D672B8}" type="slidenum">
              <a:rPr lang="ru-RU">
                <a:solidFill>
                  <a:srgbClr val="888A8D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888A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66311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Обложк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1749" y="4186700"/>
            <a:ext cx="3563074" cy="233489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61C94846-A41A-46A4-82FC-F70C44E9734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12"/>
          <a:stretch/>
        </p:blipFill>
        <p:spPr>
          <a:xfrm>
            <a:off x="5346699" y="1"/>
            <a:ext cx="5346701" cy="7561263"/>
          </a:xfrm>
          <a:prstGeom prst="rect">
            <a:avLst/>
          </a:prstGeom>
        </p:spPr>
      </p:pic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1749" y="6841929"/>
            <a:ext cx="3563074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</a:t>
            </a:r>
            <a:r>
              <a:rPr lang="ru-RU" dirty="0"/>
              <a:t> г.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1FF4B885-5B69-4FE3-925A-37317C9E4C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6193" y="476084"/>
            <a:ext cx="2117794" cy="657719"/>
          </a:xfrm>
          <a:prstGeom prst="rect">
            <a:avLst/>
          </a:prstGeom>
        </p:spPr>
      </p:pic>
      <p:sp>
        <p:nvSpPr>
          <p:cNvPr id="8" name="Прямоугольник 4">
            <a:extLst>
              <a:ext uri="{FF2B5EF4-FFF2-40B4-BE49-F238E27FC236}">
                <a16:creationId xmlns="" xmlns:a16="http://schemas.microsoft.com/office/drawing/2014/main" id="{88E5F06B-39DD-C44B-AB1A-153F33CAB2DE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1" name="Прямоугольник 5">
            <a:extLst>
              <a:ext uri="{FF2B5EF4-FFF2-40B4-BE49-F238E27FC236}">
                <a16:creationId xmlns="" xmlns:a16="http://schemas.microsoft.com/office/drawing/2014/main" id="{2D55EE4D-29B0-6F4A-98F4-1F81D67914CF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pic>
        <p:nvPicPr>
          <p:cNvPr id="12" name="Рисунок 12">
            <a:extLst>
              <a:ext uri="{FF2B5EF4-FFF2-40B4-BE49-F238E27FC236}">
                <a16:creationId xmlns="" xmlns:a16="http://schemas.microsoft.com/office/drawing/2014/main" id="{4F29A065-4999-CB4B-8EB9-FEA2F7C9CD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12"/>
          <a:stretch/>
        </p:blipFill>
        <p:spPr>
          <a:xfrm>
            <a:off x="5346699" y="1"/>
            <a:ext cx="5346701" cy="75612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8D75F20E-B9C2-E148-ACFC-ECE689E4E47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73832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Обложк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1749" y="4186700"/>
            <a:ext cx="3563074" cy="233489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1749" y="6841929"/>
            <a:ext cx="3563074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</a:t>
            </a:r>
            <a:r>
              <a:rPr lang="ru-RU" dirty="0"/>
              <a:t> г.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6D5B71E1-4C95-4E0E-82AA-C4C2E1DAE7B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7" r="18281"/>
          <a:stretch/>
        </p:blipFill>
        <p:spPr>
          <a:xfrm>
            <a:off x="5346699" y="1"/>
            <a:ext cx="5346701" cy="756126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475B42C9-D670-446A-9583-BD5571714E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6193" y="476084"/>
            <a:ext cx="2117794" cy="657719"/>
          </a:xfrm>
          <a:prstGeom prst="rect">
            <a:avLst/>
          </a:prstGeom>
        </p:spPr>
      </p:pic>
      <p:sp>
        <p:nvSpPr>
          <p:cNvPr id="9" name="Прямоугольник 4">
            <a:extLst>
              <a:ext uri="{FF2B5EF4-FFF2-40B4-BE49-F238E27FC236}">
                <a16:creationId xmlns="" xmlns:a16="http://schemas.microsoft.com/office/drawing/2014/main" id="{E797850B-D2E7-2D4F-B26C-0F38CBAA0A46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1" name="Прямоугольник 5">
            <a:extLst>
              <a:ext uri="{FF2B5EF4-FFF2-40B4-BE49-F238E27FC236}">
                <a16:creationId xmlns="" xmlns:a16="http://schemas.microsoft.com/office/drawing/2014/main" id="{326CBBA3-2EFA-D14A-8387-3612F87032C6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pic>
        <p:nvPicPr>
          <p:cNvPr id="12" name="Рисунок 2">
            <a:extLst>
              <a:ext uri="{FF2B5EF4-FFF2-40B4-BE49-F238E27FC236}">
                <a16:creationId xmlns="" xmlns:a16="http://schemas.microsoft.com/office/drawing/2014/main" id="{85969850-B07D-934D-B0AD-9804E5103E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7" r="18281"/>
          <a:stretch/>
        </p:blipFill>
        <p:spPr>
          <a:xfrm>
            <a:off x="5346699" y="1"/>
            <a:ext cx="5346701" cy="75612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EFC8A6F5-B4FE-9B41-8916-958A3EFF801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83036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Обложк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5">
            <a:extLst>
              <a:ext uri="{FF2B5EF4-FFF2-40B4-BE49-F238E27FC236}">
                <a16:creationId xmlns="" xmlns:a16="http://schemas.microsoft.com/office/drawing/2014/main" id="{34CC37E1-89DB-F54C-A285-B011317DB0C4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1749" y="4186700"/>
            <a:ext cx="3563074" cy="233489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1749" y="6841929"/>
            <a:ext cx="3563074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</a:t>
            </a:r>
            <a:r>
              <a:rPr lang="ru-RU" dirty="0"/>
              <a:t> г.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6D5B71E1-4C95-4E0E-82AA-C4C2E1DAE7B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7" r="18281"/>
          <a:stretch/>
        </p:blipFill>
        <p:spPr>
          <a:xfrm>
            <a:off x="5346699" y="1"/>
            <a:ext cx="5346701" cy="756126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475B42C9-D670-446A-9583-BD5571714E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6193" y="476084"/>
            <a:ext cx="2117794" cy="657719"/>
          </a:xfrm>
          <a:prstGeom prst="rect">
            <a:avLst/>
          </a:prstGeom>
        </p:spPr>
      </p:pic>
      <p:sp>
        <p:nvSpPr>
          <p:cNvPr id="11" name="Прямоугольник 5">
            <a:extLst>
              <a:ext uri="{FF2B5EF4-FFF2-40B4-BE49-F238E27FC236}">
                <a16:creationId xmlns="" xmlns:a16="http://schemas.microsoft.com/office/drawing/2014/main" id="{E1CD5D8A-FCE0-3044-A723-A821E882C506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2" name="Прямоугольник 4">
            <a:extLst>
              <a:ext uri="{FF2B5EF4-FFF2-40B4-BE49-F238E27FC236}">
                <a16:creationId xmlns="" xmlns:a16="http://schemas.microsoft.com/office/drawing/2014/main" id="{A5007DD5-58C2-5A4E-811F-D63FBF7EAFB9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pic>
        <p:nvPicPr>
          <p:cNvPr id="13" name="Рисунок 2">
            <a:extLst>
              <a:ext uri="{FF2B5EF4-FFF2-40B4-BE49-F238E27FC236}">
                <a16:creationId xmlns="" xmlns:a16="http://schemas.microsoft.com/office/drawing/2014/main" id="{3D1904CD-ABEB-0044-A781-7D029E44D6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7" r="18281"/>
          <a:stretch/>
        </p:blipFill>
        <p:spPr>
          <a:xfrm>
            <a:off x="5346699" y="1"/>
            <a:ext cx="5346701" cy="75612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106AEF26-B7E1-D244-929A-2CD916ED5CA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83012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Обложка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5">
            <a:extLst>
              <a:ext uri="{FF2B5EF4-FFF2-40B4-BE49-F238E27FC236}">
                <a16:creationId xmlns="" xmlns:a16="http://schemas.microsoft.com/office/drawing/2014/main" id="{868D1A79-0555-C24E-AC19-8597029C75B0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3" y="4186700"/>
            <a:ext cx="4028126" cy="233489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3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6841929"/>
            <a:ext cx="4028126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 </a:t>
            </a:r>
            <a:r>
              <a:rPr lang="ru-RU" dirty="0"/>
              <a:t>г.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5B0CCE6C-1C13-42E8-8E94-10A9B14A53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6196" y="476080"/>
            <a:ext cx="3200584" cy="993998"/>
          </a:xfrm>
          <a:prstGeom prst="rect">
            <a:avLst/>
          </a:prstGeom>
        </p:spPr>
      </p:pic>
      <p:sp>
        <p:nvSpPr>
          <p:cNvPr id="9" name="Прямоугольник 5">
            <a:extLst>
              <a:ext uri="{FF2B5EF4-FFF2-40B4-BE49-F238E27FC236}">
                <a16:creationId xmlns="" xmlns:a16="http://schemas.microsoft.com/office/drawing/2014/main" id="{460F1C9B-E501-6C49-A250-7FAA049E1194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1" name="Прямоугольник 4">
            <a:extLst>
              <a:ext uri="{FF2B5EF4-FFF2-40B4-BE49-F238E27FC236}">
                <a16:creationId xmlns="" xmlns:a16="http://schemas.microsoft.com/office/drawing/2014/main" id="{48CB7EE5-B403-BE48-B27F-BAA39CA6E627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56779D76-3ACB-E746-B1F5-736AA4226CD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7" y="476082"/>
            <a:ext cx="3192201" cy="74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19396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Обложка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5">
            <a:extLst>
              <a:ext uri="{FF2B5EF4-FFF2-40B4-BE49-F238E27FC236}">
                <a16:creationId xmlns="" xmlns:a16="http://schemas.microsoft.com/office/drawing/2014/main" id="{20E5DCE5-DCC6-9D49-9FD7-9D01D8772A13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3" y="4186700"/>
            <a:ext cx="4028126" cy="233489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3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6841929"/>
            <a:ext cx="4028126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 </a:t>
            </a:r>
            <a:r>
              <a:rPr lang="ru-RU" dirty="0"/>
              <a:t>г.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5B0CCE6C-1C13-42E8-8E94-10A9B14A53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6196" y="476080"/>
            <a:ext cx="3200584" cy="993998"/>
          </a:xfrm>
          <a:prstGeom prst="rect">
            <a:avLst/>
          </a:prstGeom>
        </p:spPr>
      </p:pic>
      <p:sp>
        <p:nvSpPr>
          <p:cNvPr id="9" name="Прямоугольник 5">
            <a:extLst>
              <a:ext uri="{FF2B5EF4-FFF2-40B4-BE49-F238E27FC236}">
                <a16:creationId xmlns="" xmlns:a16="http://schemas.microsoft.com/office/drawing/2014/main" id="{F72193C4-C394-3E49-B20C-AFCD51235D51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1" name="Прямоугольник 4">
            <a:extLst>
              <a:ext uri="{FF2B5EF4-FFF2-40B4-BE49-F238E27FC236}">
                <a16:creationId xmlns="" xmlns:a16="http://schemas.microsoft.com/office/drawing/2014/main" id="{E0583996-4F69-A64D-864F-2B8D9D39251D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A72B6C1E-D102-B946-879A-4186D629FB2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7" y="476082"/>
            <a:ext cx="3192201" cy="74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39143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Обложка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3" y="4186700"/>
            <a:ext cx="4028126" cy="233489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3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6841929"/>
            <a:ext cx="4028126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 </a:t>
            </a:r>
            <a:r>
              <a:rPr lang="ru-RU" dirty="0"/>
              <a:t>г.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5B0CCE6C-1C13-42E8-8E94-10A9B14A53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6196" y="476080"/>
            <a:ext cx="3200584" cy="993998"/>
          </a:xfrm>
          <a:prstGeom prst="rect">
            <a:avLst/>
          </a:prstGeom>
        </p:spPr>
      </p:pic>
      <p:sp>
        <p:nvSpPr>
          <p:cNvPr id="7" name="Прямоугольник 4">
            <a:extLst>
              <a:ext uri="{FF2B5EF4-FFF2-40B4-BE49-F238E27FC236}">
                <a16:creationId xmlns="" xmlns:a16="http://schemas.microsoft.com/office/drawing/2014/main" id="{9EE647EC-982F-B34A-80FC-7C5E67BDD6D4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9" name="Прямоугольник 5">
            <a:extLst>
              <a:ext uri="{FF2B5EF4-FFF2-40B4-BE49-F238E27FC236}">
                <a16:creationId xmlns="" xmlns:a16="http://schemas.microsoft.com/office/drawing/2014/main" id="{2E412EC8-6994-EB47-BF51-4528DD82FBCA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84EA606C-A8AC-DA4C-8BFA-7AC4B88179B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7" y="476082"/>
            <a:ext cx="3192201" cy="74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83228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26928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зисы в 4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0" y="2173863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5" name="Текст 7">
            <a:extLst>
              <a:ext uri="{FF2B5EF4-FFF2-40B4-BE49-F238E27FC236}">
                <a16:creationId xmlns="" xmlns:a16="http://schemas.microsoft.com/office/drawing/2014/main" id="{19A166C2-0FC5-4C62-B1C8-A2E9D3DA35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10056" y="2173863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6" name="Текст 7">
            <a:extLst>
              <a:ext uri="{FF2B5EF4-FFF2-40B4-BE49-F238E27FC236}">
                <a16:creationId xmlns="" xmlns:a16="http://schemas.microsoft.com/office/drawing/2014/main" id="{7DF90D02-C38A-4C8E-BE27-B09AFCC1C4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41386" y="2173863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7" name="Текст 7">
            <a:extLst>
              <a:ext uri="{FF2B5EF4-FFF2-40B4-BE49-F238E27FC236}">
                <a16:creationId xmlns="" xmlns:a16="http://schemas.microsoft.com/office/drawing/2014/main" id="{FDC2D01E-6E23-46AF-88FD-5810F4C0FE1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972713" y="2173863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8" name="Текст 7">
            <a:extLst>
              <a:ext uri="{FF2B5EF4-FFF2-40B4-BE49-F238E27FC236}">
                <a16:creationId xmlns="" xmlns:a16="http://schemas.microsoft.com/office/drawing/2014/main" id="{8CD2E874-F798-449B-AF52-6E519928659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80120" y="4619259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9" name="Текст 7">
            <a:extLst>
              <a:ext uri="{FF2B5EF4-FFF2-40B4-BE49-F238E27FC236}">
                <a16:creationId xmlns="" xmlns:a16="http://schemas.microsoft.com/office/drawing/2014/main" id="{8D8FCC09-FB67-4021-814D-A90AB3AA44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910056" y="4619259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20" name="Текст 7">
            <a:extLst>
              <a:ext uri="{FF2B5EF4-FFF2-40B4-BE49-F238E27FC236}">
                <a16:creationId xmlns="" xmlns:a16="http://schemas.microsoft.com/office/drawing/2014/main" id="{F12346B4-8A43-495A-AB40-34684AAD887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441386" y="4619259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21" name="Текст 7">
            <a:extLst>
              <a:ext uri="{FF2B5EF4-FFF2-40B4-BE49-F238E27FC236}">
                <a16:creationId xmlns="" xmlns:a16="http://schemas.microsoft.com/office/drawing/2014/main" id="{5159B785-97A0-4186-AABD-4FE1A5BAF4B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972713" y="4619259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021020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 и изобра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19" y="2173864"/>
            <a:ext cx="4871903" cy="4909571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0" name="Рисунок 9">
            <a:extLst>
              <a:ext uri="{FF2B5EF4-FFF2-40B4-BE49-F238E27FC236}">
                <a16:creationId xmlns="" xmlns:a16="http://schemas.microsoft.com/office/drawing/2014/main" id="{E8D4A6F7-58EA-4D29-AE28-88336ABCCF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41383" y="2173864"/>
            <a:ext cx="4871898" cy="490957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18572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 и изображение в 2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19" y="5448903"/>
            <a:ext cx="4871903" cy="1634535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0" name="Рисунок 9">
            <a:extLst>
              <a:ext uri="{FF2B5EF4-FFF2-40B4-BE49-F238E27FC236}">
                <a16:creationId xmlns="" xmlns:a16="http://schemas.microsoft.com/office/drawing/2014/main" id="{E8D4A6F7-58EA-4D29-AE28-88336ABCCF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0122" y="2173866"/>
            <a:ext cx="4871898" cy="3014003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7" name="Текст 7">
            <a:extLst>
              <a:ext uri="{FF2B5EF4-FFF2-40B4-BE49-F238E27FC236}">
                <a16:creationId xmlns="" xmlns:a16="http://schemas.microsoft.com/office/drawing/2014/main" id="{F2786F94-0219-4D50-AE47-BFADD00557D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41381" y="5448903"/>
            <a:ext cx="4871903" cy="1634535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9" name="Рисунок 9">
            <a:extLst>
              <a:ext uri="{FF2B5EF4-FFF2-40B4-BE49-F238E27FC236}">
                <a16:creationId xmlns="" xmlns:a16="http://schemas.microsoft.com/office/drawing/2014/main" id="{08194C61-3908-4D9E-ADA8-AD85B6B49F2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41383" y="2173866"/>
            <a:ext cx="4871898" cy="3014003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80500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 и изображение в 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19" y="5448903"/>
            <a:ext cx="3166248" cy="1634535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0" name="Рисунок 9">
            <a:extLst>
              <a:ext uri="{FF2B5EF4-FFF2-40B4-BE49-F238E27FC236}">
                <a16:creationId xmlns="" xmlns:a16="http://schemas.microsoft.com/office/drawing/2014/main" id="{E8D4A6F7-58EA-4D29-AE28-88336ABCCF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0123" y="2173866"/>
            <a:ext cx="3166246" cy="3014003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11" name="Текст 7">
            <a:extLst>
              <a:ext uri="{FF2B5EF4-FFF2-40B4-BE49-F238E27FC236}">
                <a16:creationId xmlns="" xmlns:a16="http://schemas.microsoft.com/office/drawing/2014/main" id="{DCBD97CA-2B21-43E5-B3A6-4E3A6887B72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53832" y="5448903"/>
            <a:ext cx="3187135" cy="1634535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2" name="Рисунок 9">
            <a:extLst>
              <a:ext uri="{FF2B5EF4-FFF2-40B4-BE49-F238E27FC236}">
                <a16:creationId xmlns="" xmlns:a16="http://schemas.microsoft.com/office/drawing/2014/main" id="{9BB48594-CDF5-4760-829E-7067E397D54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753833" y="2173866"/>
            <a:ext cx="3187132" cy="3014003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13" name="Текст 7">
            <a:extLst>
              <a:ext uri="{FF2B5EF4-FFF2-40B4-BE49-F238E27FC236}">
                <a16:creationId xmlns="" xmlns:a16="http://schemas.microsoft.com/office/drawing/2014/main" id="{8EDE3255-D331-473E-9F80-45DF45BC78A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126148" y="5448903"/>
            <a:ext cx="3187135" cy="1634535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4" name="Рисунок 9">
            <a:extLst>
              <a:ext uri="{FF2B5EF4-FFF2-40B4-BE49-F238E27FC236}">
                <a16:creationId xmlns="" xmlns:a16="http://schemas.microsoft.com/office/drawing/2014/main" id="{988FBD5B-1F8B-4DA1-9167-A98867F784D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126148" y="2173866"/>
            <a:ext cx="3187132" cy="3014003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88009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 и широкое изображение сниз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2" y="2173863"/>
            <a:ext cx="9933164" cy="1953326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9" name="Рисунок 3">
            <a:extLst>
              <a:ext uri="{FF2B5EF4-FFF2-40B4-BE49-F238E27FC236}">
                <a16:creationId xmlns="" xmlns:a16="http://schemas.microsoft.com/office/drawing/2014/main" id="{A0A68313-7CA3-4A32-A17E-CB916613E0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0119" y="4400239"/>
            <a:ext cx="9933167" cy="268494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87507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 и диаграмм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0" y="2173864"/>
            <a:ext cx="4026733" cy="4909571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4" name="Диаграмма 3">
            <a:extLst>
              <a:ext uri="{FF2B5EF4-FFF2-40B4-BE49-F238E27FC236}">
                <a16:creationId xmlns="" xmlns:a16="http://schemas.microsoft.com/office/drawing/2014/main" id="{7D19B8BF-6038-462B-B8EC-3BE4E63232CE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5441381" y="2173864"/>
            <a:ext cx="2346145" cy="4909571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/>
              <a:t>Click icon to add chart</a:t>
            </a:r>
            <a:endParaRPr lang="ru-RU"/>
          </a:p>
        </p:txBody>
      </p:sp>
      <p:sp>
        <p:nvSpPr>
          <p:cNvPr id="9" name="Диаграмма 3">
            <a:extLst>
              <a:ext uri="{FF2B5EF4-FFF2-40B4-BE49-F238E27FC236}">
                <a16:creationId xmlns="" xmlns:a16="http://schemas.microsoft.com/office/drawing/2014/main" id="{167A4ACF-9947-4AF0-89F5-3536622AB2A3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7972711" y="2173864"/>
            <a:ext cx="2340572" cy="4909571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/>
              <a:t>Click icon to add chart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801791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 и широк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1" y="2173864"/>
            <a:ext cx="3166248" cy="4909571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4" name="Диаграмма 3">
            <a:extLst>
              <a:ext uri="{FF2B5EF4-FFF2-40B4-BE49-F238E27FC236}">
                <a16:creationId xmlns="" xmlns:a16="http://schemas.microsoft.com/office/drawing/2014/main" id="{7D19B8BF-6038-462B-B8EC-3BE4E63232CE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753830" y="2173864"/>
            <a:ext cx="6559454" cy="4909571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/>
              <a:t>Click icon to add chart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90596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3" y="2173864"/>
            <a:ext cx="2337788" cy="4909571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7" name="Таблица 6">
            <a:extLst>
              <a:ext uri="{FF2B5EF4-FFF2-40B4-BE49-F238E27FC236}">
                <a16:creationId xmlns="" xmlns:a16="http://schemas.microsoft.com/office/drawing/2014/main" id="{A6C0B26A-D5AA-4CB3-9F2B-372E3DBE62A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2910053" y="2173864"/>
            <a:ext cx="7403231" cy="4909571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/>
              <a:t>Click icon to add table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66648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Широкая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7" name="Таблица 6">
            <a:extLst>
              <a:ext uri="{FF2B5EF4-FFF2-40B4-BE49-F238E27FC236}">
                <a16:creationId xmlns="" xmlns:a16="http://schemas.microsoft.com/office/drawing/2014/main" id="{A6C0B26A-D5AA-4CB3-9F2B-372E3DBE62A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380118" y="2173864"/>
            <a:ext cx="9933168" cy="4909571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/>
              <a:t>Click icon to add table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43609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 и широкая таблица сниз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2" y="2173863"/>
            <a:ext cx="9933164" cy="1953326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7" name="Таблица 6">
            <a:extLst>
              <a:ext uri="{FF2B5EF4-FFF2-40B4-BE49-F238E27FC236}">
                <a16:creationId xmlns="" xmlns:a16="http://schemas.microsoft.com/office/drawing/2014/main" id="{A6C0B26A-D5AA-4CB3-9F2B-372E3DBE62A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380118" y="4421239"/>
            <a:ext cx="9933168" cy="2662195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/>
              <a:t>Click icon to add table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155061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Разделитель слайдов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4186698"/>
            <a:ext cx="4871903" cy="296849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2173868"/>
            <a:ext cx="4871903" cy="1200703"/>
          </a:xfrm>
        </p:spPr>
        <p:txBody>
          <a:bodyPr anchor="b"/>
          <a:lstStyle>
            <a:lvl1pPr>
              <a:spcBef>
                <a:spcPts val="0"/>
              </a:spcBef>
              <a:defRPr sz="1500" cap="none" spc="0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Название презентации. </a:t>
            </a:r>
          </a:p>
          <a:p>
            <a:pPr lvl="0"/>
            <a:r>
              <a:rPr lang="ru-RU" dirty="0"/>
              <a:t>Личный финансовый план</a:t>
            </a:r>
          </a:p>
        </p:txBody>
      </p:sp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F5EC893C-D795-4CFC-AFF8-2309A981BD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6193" y="476084"/>
            <a:ext cx="2117794" cy="657719"/>
          </a:xfrm>
          <a:prstGeom prst="rect">
            <a:avLst/>
          </a:prstGeom>
        </p:spPr>
      </p:pic>
      <p:sp>
        <p:nvSpPr>
          <p:cNvPr id="9" name="Прямоугольник 4">
            <a:extLst>
              <a:ext uri="{FF2B5EF4-FFF2-40B4-BE49-F238E27FC236}">
                <a16:creationId xmlns="" xmlns:a16="http://schemas.microsoft.com/office/drawing/2014/main" id="{A6BE7496-4AD4-AA4E-BCF8-BBECF5CBF75A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2" name="Прямоугольник 5">
            <a:extLst>
              <a:ext uri="{FF2B5EF4-FFF2-40B4-BE49-F238E27FC236}">
                <a16:creationId xmlns="" xmlns:a16="http://schemas.microsoft.com/office/drawing/2014/main" id="{3CC12423-0B75-6343-B28C-BD13EAFA6E37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E70C3AC0-212B-5142-A48B-22D230824B3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28047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Разделитель слайдов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5">
            <a:extLst>
              <a:ext uri="{FF2B5EF4-FFF2-40B4-BE49-F238E27FC236}">
                <a16:creationId xmlns="" xmlns:a16="http://schemas.microsoft.com/office/drawing/2014/main" id="{D60555C7-2B73-3049-8C33-F281723F5299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4186698"/>
            <a:ext cx="4871903" cy="296849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2173868"/>
            <a:ext cx="4871903" cy="1200703"/>
          </a:xfrm>
        </p:spPr>
        <p:txBody>
          <a:bodyPr anchor="b"/>
          <a:lstStyle>
            <a:lvl1pPr>
              <a:spcBef>
                <a:spcPts val="0"/>
              </a:spcBef>
              <a:defRPr sz="1500" cap="none" spc="0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Название презентации. </a:t>
            </a:r>
          </a:p>
          <a:p>
            <a:pPr lvl="0"/>
            <a:r>
              <a:rPr lang="ru-RU" dirty="0"/>
              <a:t>Личный финансовый план</a:t>
            </a:r>
          </a:p>
        </p:txBody>
      </p:sp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F5EC893C-D795-4CFC-AFF8-2309A981BD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6193" y="476084"/>
            <a:ext cx="2117794" cy="657719"/>
          </a:xfrm>
          <a:prstGeom prst="rect">
            <a:avLst/>
          </a:prstGeom>
        </p:spPr>
      </p:pic>
      <p:sp>
        <p:nvSpPr>
          <p:cNvPr id="12" name="Прямоугольник 5">
            <a:extLst>
              <a:ext uri="{FF2B5EF4-FFF2-40B4-BE49-F238E27FC236}">
                <a16:creationId xmlns="" xmlns:a16="http://schemas.microsoft.com/office/drawing/2014/main" id="{A6720AAC-7B43-F849-9B25-B08025517FC0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3" name="Прямоугольник 4">
            <a:extLst>
              <a:ext uri="{FF2B5EF4-FFF2-40B4-BE49-F238E27FC236}">
                <a16:creationId xmlns="" xmlns:a16="http://schemas.microsoft.com/office/drawing/2014/main" id="{70275346-E2F2-8940-A210-A558021D7D72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8F262092-25DB-BA48-85CF-3DED727EFB7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488788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Разделитель слайдов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5">
            <a:extLst>
              <a:ext uri="{FF2B5EF4-FFF2-40B4-BE49-F238E27FC236}">
                <a16:creationId xmlns="" xmlns:a16="http://schemas.microsoft.com/office/drawing/2014/main" id="{149720B7-F087-0D46-8716-D12F8DD56354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4186698"/>
            <a:ext cx="4871903" cy="296849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2173868"/>
            <a:ext cx="4871903" cy="1200703"/>
          </a:xfrm>
        </p:spPr>
        <p:txBody>
          <a:bodyPr anchor="b"/>
          <a:lstStyle>
            <a:lvl1pPr>
              <a:spcBef>
                <a:spcPts val="0"/>
              </a:spcBef>
              <a:defRPr sz="1500" cap="none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Название презентации. </a:t>
            </a:r>
          </a:p>
          <a:p>
            <a:pPr lvl="0"/>
            <a:r>
              <a:rPr lang="ru-RU" dirty="0"/>
              <a:t>Личный финансовый план</a:t>
            </a:r>
          </a:p>
        </p:txBody>
      </p:sp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F5EC893C-D795-4CFC-AFF8-2309A981BD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6193" y="476084"/>
            <a:ext cx="2117794" cy="657719"/>
          </a:xfrm>
          <a:prstGeom prst="rect">
            <a:avLst/>
          </a:prstGeom>
        </p:spPr>
      </p:pic>
      <p:sp>
        <p:nvSpPr>
          <p:cNvPr id="12" name="Прямоугольник 5">
            <a:extLst>
              <a:ext uri="{FF2B5EF4-FFF2-40B4-BE49-F238E27FC236}">
                <a16:creationId xmlns="" xmlns:a16="http://schemas.microsoft.com/office/drawing/2014/main" id="{D246D6A3-A50F-6346-A12C-923661F1ACCC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3" name="Прямоугольник 4">
            <a:extLst>
              <a:ext uri="{FF2B5EF4-FFF2-40B4-BE49-F238E27FC236}">
                <a16:creationId xmlns="" xmlns:a16="http://schemas.microsoft.com/office/drawing/2014/main" id="{EF8B97DF-EFB1-AB4F-AE02-EC539FF368D4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4CD74D1C-136D-D542-B11B-4A4D6E7030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03010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Разделитель с оглавление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52019" y="4176198"/>
            <a:ext cx="5061264" cy="2907236"/>
          </a:xfrm>
        </p:spPr>
        <p:txBody>
          <a:bodyPr anchor="t" anchorCtr="0"/>
          <a:lstStyle>
            <a:lvl1pPr marL="176402" marR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 cap="none" spc="25" baseline="0">
                <a:solidFill>
                  <a:schemeClr val="bg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Подраздел презентации 1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2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3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="" xmlns:a16="http://schemas.microsoft.com/office/drawing/2014/main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1218205"/>
            <a:ext cx="4871903" cy="2166861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6C4DB284-29AA-4820-BBD7-507FB0040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6193" y="476084"/>
            <a:ext cx="2117794" cy="657719"/>
          </a:xfrm>
          <a:prstGeom prst="rect">
            <a:avLst/>
          </a:prstGeom>
        </p:spPr>
      </p:pic>
      <p:sp>
        <p:nvSpPr>
          <p:cNvPr id="11" name="Прямоугольник 4">
            <a:extLst>
              <a:ext uri="{FF2B5EF4-FFF2-40B4-BE49-F238E27FC236}">
                <a16:creationId xmlns="" xmlns:a16="http://schemas.microsoft.com/office/drawing/2014/main" id="{97850F82-2BE6-A94C-A49B-CA7ADBA4B272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2" name="Прямоугольник 5">
            <a:extLst>
              <a:ext uri="{FF2B5EF4-FFF2-40B4-BE49-F238E27FC236}">
                <a16:creationId xmlns="" xmlns:a16="http://schemas.microsoft.com/office/drawing/2014/main" id="{FABA92D1-2BB9-1B46-AD82-069211257F29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EB1F1DB3-74EF-0047-B8C4-23ADC28726A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41043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Разделитель с оглавление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5">
            <a:extLst>
              <a:ext uri="{FF2B5EF4-FFF2-40B4-BE49-F238E27FC236}">
                <a16:creationId xmlns="" xmlns:a16="http://schemas.microsoft.com/office/drawing/2014/main" id="{576F7CF3-5215-9E41-B00F-A2467B5A4064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52019" y="4176198"/>
            <a:ext cx="5061264" cy="2907236"/>
          </a:xfrm>
        </p:spPr>
        <p:txBody>
          <a:bodyPr anchor="t" anchorCtr="0"/>
          <a:lstStyle>
            <a:lvl1pPr marL="176402" marR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 cap="none" spc="25" baseline="0">
                <a:solidFill>
                  <a:schemeClr val="bg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Подраздел презентации 1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2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3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="" xmlns:a16="http://schemas.microsoft.com/office/drawing/2014/main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1218205"/>
            <a:ext cx="4871903" cy="2166861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6C4DB284-29AA-4820-BBD7-507FB0040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6193" y="476084"/>
            <a:ext cx="2117794" cy="657719"/>
          </a:xfrm>
          <a:prstGeom prst="rect">
            <a:avLst/>
          </a:prstGeom>
        </p:spPr>
      </p:pic>
      <p:sp>
        <p:nvSpPr>
          <p:cNvPr id="12" name="Прямоугольник 5">
            <a:extLst>
              <a:ext uri="{FF2B5EF4-FFF2-40B4-BE49-F238E27FC236}">
                <a16:creationId xmlns="" xmlns:a16="http://schemas.microsoft.com/office/drawing/2014/main" id="{1FE6B26F-C027-5E43-A4D9-825B3B6EBE20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3" name="Прямоугольник 4">
            <a:extLst>
              <a:ext uri="{FF2B5EF4-FFF2-40B4-BE49-F238E27FC236}">
                <a16:creationId xmlns="" xmlns:a16="http://schemas.microsoft.com/office/drawing/2014/main" id="{37D631BF-DFE4-9F49-BA08-C5CFCF09E5FA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460318B2-F8BE-A24B-9A6F-2D397BDC53A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88348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Разделитель с оглавлением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5">
            <a:extLst>
              <a:ext uri="{FF2B5EF4-FFF2-40B4-BE49-F238E27FC236}">
                <a16:creationId xmlns="" xmlns:a16="http://schemas.microsoft.com/office/drawing/2014/main" id="{D893A5DB-B2E0-3B4E-9B24-2C07CA7DBDEE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 dirty="0">
              <a:solidFill>
                <a:prstClr val="white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52019" y="4176198"/>
            <a:ext cx="5061264" cy="2907236"/>
          </a:xfrm>
        </p:spPr>
        <p:txBody>
          <a:bodyPr anchor="t" anchorCtr="0"/>
          <a:lstStyle>
            <a:lvl1pPr marL="176402" marR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 cap="none" spc="25" baseline="0">
                <a:solidFill>
                  <a:schemeClr val="bg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Подраздел презентации 1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2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3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="" xmlns:a16="http://schemas.microsoft.com/office/drawing/2014/main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1218205"/>
            <a:ext cx="4871903" cy="2166861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6C4DB284-29AA-4820-BBD7-507FB0040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6193" y="476084"/>
            <a:ext cx="2117794" cy="657719"/>
          </a:xfrm>
          <a:prstGeom prst="rect">
            <a:avLst/>
          </a:prstGeom>
        </p:spPr>
      </p:pic>
      <p:sp>
        <p:nvSpPr>
          <p:cNvPr id="12" name="Прямоугольник 5">
            <a:extLst>
              <a:ext uri="{FF2B5EF4-FFF2-40B4-BE49-F238E27FC236}">
                <a16:creationId xmlns="" xmlns:a16="http://schemas.microsoft.com/office/drawing/2014/main" id="{DA03FE0D-BF49-254E-89ED-BAA5C80B59AF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 dirty="0">
              <a:solidFill>
                <a:prstClr val="white"/>
              </a:solidFill>
            </a:endParaRPr>
          </a:p>
        </p:txBody>
      </p:sp>
      <p:sp>
        <p:nvSpPr>
          <p:cNvPr id="13" name="Прямоугольник 4">
            <a:extLst>
              <a:ext uri="{FF2B5EF4-FFF2-40B4-BE49-F238E27FC236}">
                <a16:creationId xmlns="" xmlns:a16="http://schemas.microsoft.com/office/drawing/2014/main" id="{3264A58C-4FFD-C64B-9CD9-8D247348DD2A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E3ADAB3F-0359-E04B-867B-5223B81C3F8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50628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Слайд с крупным показателем 1">
    <p:bg>
      <p:bgPr>
        <a:gradFill>
          <a:gsLst>
            <a:gs pos="100000">
              <a:schemeClr val="accent2"/>
            </a:gs>
            <a:gs pos="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>
                <a:solidFill>
                  <a:prstClr val="white"/>
                </a:solidFill>
              </a:rPr>
              <a:t>Колонтитул раздела или подраздела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AA99AE-6A35-4C1E-8082-A4A87B5CA521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80C1A66E-447C-497E-B791-484EC723AC3C}"/>
              </a:ext>
            </a:extLst>
          </p:cNvPr>
          <p:cNvCxnSpPr/>
          <p:nvPr/>
        </p:nvCxnSpPr>
        <p:spPr>
          <a:xfrm>
            <a:off x="380122" y="952159"/>
            <a:ext cx="9933164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Текст 7">
            <a:extLst>
              <a:ext uri="{FF2B5EF4-FFF2-40B4-BE49-F238E27FC236}">
                <a16:creationId xmlns="" xmlns:a16="http://schemas.microsoft.com/office/drawing/2014/main" id="{328E8370-30AB-4722-8DBA-593A635980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41382" y="2173864"/>
            <a:ext cx="4871903" cy="4909571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3" name="Текст 7">
            <a:extLst>
              <a:ext uri="{FF2B5EF4-FFF2-40B4-BE49-F238E27FC236}">
                <a16:creationId xmlns="" xmlns:a16="http://schemas.microsoft.com/office/drawing/2014/main" id="{093F2368-AD98-4728-93E4-1B37173036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0121" y="1921822"/>
            <a:ext cx="4871903" cy="2047819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3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4%</a:t>
            </a:r>
            <a:endParaRPr lang="ru-RU" dirty="0"/>
          </a:p>
        </p:txBody>
      </p:sp>
      <p:sp>
        <p:nvSpPr>
          <p:cNvPr id="16" name="Текст 7">
            <a:extLst>
              <a:ext uri="{FF2B5EF4-FFF2-40B4-BE49-F238E27FC236}">
                <a16:creationId xmlns="" xmlns:a16="http://schemas.microsoft.com/office/drawing/2014/main" id="{35BF7473-8909-436F-9AC2-13A304FD55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19" y="4232212"/>
            <a:ext cx="4871903" cy="2851228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3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подпись к показателю в несколько строк</a:t>
            </a:r>
          </a:p>
        </p:txBody>
      </p:sp>
      <p:cxnSp>
        <p:nvCxnSpPr>
          <p:cNvPr id="9" name="Прямая соединительная линия 3">
            <a:extLst>
              <a:ext uri="{FF2B5EF4-FFF2-40B4-BE49-F238E27FC236}">
                <a16:creationId xmlns="" xmlns:a16="http://schemas.microsoft.com/office/drawing/2014/main" id="{02420877-C80B-0C49-8235-1D838270B16B}"/>
              </a:ext>
            </a:extLst>
          </p:cNvPr>
          <p:cNvCxnSpPr/>
          <p:nvPr userDrawn="1"/>
        </p:nvCxnSpPr>
        <p:spPr>
          <a:xfrm>
            <a:off x="380122" y="952159"/>
            <a:ext cx="9933164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05B6A4BE-C4C5-A645-BD4D-1A8A7F1CA9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21" y="476072"/>
            <a:ext cx="1313455" cy="31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962191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Слайд с крупным показателем 2">
    <p:bg>
      <p:bgPr>
        <a:gradFill>
          <a:gsLst>
            <a:gs pos="100000">
              <a:schemeClr val="accent6"/>
            </a:gs>
            <a:gs pos="0">
              <a:schemeClr val="accent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>
                <a:solidFill>
                  <a:prstClr val="white"/>
                </a:solidFill>
              </a:rPr>
              <a:t>Колонтитул раздела или подраздела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AA99AE-6A35-4C1E-8082-A4A87B5CA521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80C1A66E-447C-497E-B791-484EC723AC3C}"/>
              </a:ext>
            </a:extLst>
          </p:cNvPr>
          <p:cNvCxnSpPr/>
          <p:nvPr/>
        </p:nvCxnSpPr>
        <p:spPr>
          <a:xfrm>
            <a:off x="380122" y="952159"/>
            <a:ext cx="9933164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Текст 7">
            <a:extLst>
              <a:ext uri="{FF2B5EF4-FFF2-40B4-BE49-F238E27FC236}">
                <a16:creationId xmlns="" xmlns:a16="http://schemas.microsoft.com/office/drawing/2014/main" id="{328E8370-30AB-4722-8DBA-593A635980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41382" y="2173864"/>
            <a:ext cx="4871903" cy="4909571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3" name="Текст 7">
            <a:extLst>
              <a:ext uri="{FF2B5EF4-FFF2-40B4-BE49-F238E27FC236}">
                <a16:creationId xmlns="" xmlns:a16="http://schemas.microsoft.com/office/drawing/2014/main" id="{093F2368-AD98-4728-93E4-1B37173036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0121" y="1921822"/>
            <a:ext cx="4871903" cy="2047819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3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4%</a:t>
            </a:r>
            <a:endParaRPr lang="ru-RU" dirty="0"/>
          </a:p>
        </p:txBody>
      </p:sp>
      <p:sp>
        <p:nvSpPr>
          <p:cNvPr id="16" name="Текст 7">
            <a:extLst>
              <a:ext uri="{FF2B5EF4-FFF2-40B4-BE49-F238E27FC236}">
                <a16:creationId xmlns="" xmlns:a16="http://schemas.microsoft.com/office/drawing/2014/main" id="{35BF7473-8909-436F-9AC2-13A304FD55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19" y="4232212"/>
            <a:ext cx="4871903" cy="2851228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3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подпись к показателю в несколько строк</a:t>
            </a:r>
          </a:p>
        </p:txBody>
      </p:sp>
      <p:cxnSp>
        <p:nvCxnSpPr>
          <p:cNvPr id="9" name="Прямая соединительная линия 3">
            <a:extLst>
              <a:ext uri="{FF2B5EF4-FFF2-40B4-BE49-F238E27FC236}">
                <a16:creationId xmlns="" xmlns:a16="http://schemas.microsoft.com/office/drawing/2014/main" id="{ACAA5ACE-4527-364D-B68A-4A0F188B5918}"/>
              </a:ext>
            </a:extLst>
          </p:cNvPr>
          <p:cNvCxnSpPr/>
          <p:nvPr userDrawn="1"/>
        </p:nvCxnSpPr>
        <p:spPr>
          <a:xfrm>
            <a:off x="380122" y="952159"/>
            <a:ext cx="9933164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A91CB5F1-597E-634F-8698-E48498C717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21" y="476072"/>
            <a:ext cx="1313455" cy="31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63012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2079" y="4239208"/>
            <a:ext cx="5061264" cy="2907236"/>
          </a:xfrm>
        </p:spPr>
        <p:txBody>
          <a:bodyPr anchor="b" anchorCtr="0"/>
          <a:lstStyle>
            <a:lvl1pPr marL="0" marR="0" indent="0" algn="l" defTabSz="74676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cap="none" spc="25" baseline="0">
                <a:solidFill>
                  <a:schemeClr val="bg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Пункт приема корреспонденции: </a:t>
            </a:r>
          </a:p>
          <a:p>
            <a:pPr lvl="0"/>
            <a:r>
              <a:rPr lang="ru-RU" dirty="0"/>
              <a:t>Москва, </a:t>
            </a:r>
            <a:r>
              <a:rPr lang="ru-RU" dirty="0" err="1"/>
              <a:t>Сандуновский</a:t>
            </a:r>
            <a:r>
              <a:rPr lang="ru-RU" dirty="0"/>
              <a:t> пер., д. 3, стр. 1, телефон +7 495 621-09-61</a:t>
            </a:r>
          </a:p>
          <a:p>
            <a:pPr lvl="0"/>
            <a:r>
              <a:rPr lang="ru-RU" dirty="0"/>
              <a:t>Почтовый адрес: 107016, Москва, ул. Неглинная, д. 12</a:t>
            </a:r>
          </a:p>
          <a:p>
            <a:pPr lvl="0"/>
            <a:r>
              <a:rPr lang="ru-RU" dirty="0"/>
              <a:t>Контактный центр: 8 800 250-40-72, +7 495 771-91-00</a:t>
            </a:r>
          </a:p>
          <a:p>
            <a:pPr lvl="0"/>
            <a:r>
              <a:rPr lang="ru-RU" dirty="0"/>
              <a:t>Факс: +7 495 621-64-65, +7 495 621-62-88</a:t>
            </a:r>
          </a:p>
          <a:p>
            <a:pPr lvl="0"/>
            <a:r>
              <a:rPr lang="ru-RU" dirty="0"/>
              <a:t>Сайт: www.cbr.ru</a:t>
            </a:r>
          </a:p>
          <a:p>
            <a:pPr lvl="0"/>
            <a:r>
              <a:rPr lang="ru-RU" dirty="0"/>
              <a:t>Электронная почта: fps@cbr.ru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="" xmlns:a16="http://schemas.microsoft.com/office/drawing/2014/main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1218205"/>
            <a:ext cx="4871903" cy="2166861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Спасибо </a:t>
            </a:r>
          </a:p>
          <a:p>
            <a:pPr lvl="0"/>
            <a:r>
              <a:rPr lang="ru-RU" dirty="0"/>
              <a:t>за внимание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90A5C40E-F195-4350-B935-ADE7C8F729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6193" y="476084"/>
            <a:ext cx="2117794" cy="657719"/>
          </a:xfrm>
          <a:prstGeom prst="rect">
            <a:avLst/>
          </a:prstGeom>
        </p:spPr>
      </p:pic>
      <p:sp>
        <p:nvSpPr>
          <p:cNvPr id="8" name="Прямоугольник 4">
            <a:extLst>
              <a:ext uri="{FF2B5EF4-FFF2-40B4-BE49-F238E27FC236}">
                <a16:creationId xmlns="" xmlns:a16="http://schemas.microsoft.com/office/drawing/2014/main" id="{CB73E889-F88F-6F41-AB18-E265DCBB142C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Прямоугольник 5">
            <a:extLst>
              <a:ext uri="{FF2B5EF4-FFF2-40B4-BE49-F238E27FC236}">
                <a16:creationId xmlns="" xmlns:a16="http://schemas.microsoft.com/office/drawing/2014/main" id="{87F67060-1CA8-564C-B28C-57F69FD3953F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249A519D-7F3D-144F-9681-4B85F4E9FA9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156979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ключительны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0121" y="4606774"/>
            <a:ext cx="9933165" cy="2539675"/>
          </a:xfrm>
        </p:spPr>
        <p:txBody>
          <a:bodyPr anchor="b" anchorCtr="0"/>
          <a:lstStyle>
            <a:lvl1pPr marL="0" marR="0" indent="0" algn="l" defTabSz="74676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cap="none" spc="25" baseline="0">
                <a:solidFill>
                  <a:schemeClr val="bg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Служба по защите прав потребителей </a:t>
            </a:r>
          </a:p>
          <a:p>
            <a:pPr lvl="0"/>
            <a:r>
              <a:rPr lang="ru-RU" dirty="0"/>
              <a:t>финансовых услуг и миноритарных акционеров</a:t>
            </a:r>
          </a:p>
          <a:p>
            <a:pPr lvl="0"/>
            <a:r>
              <a:rPr lang="ru-RU" dirty="0"/>
              <a:t>Пункт приема корреспонденции: Москва, </a:t>
            </a:r>
            <a:r>
              <a:rPr lang="ru-RU" dirty="0" err="1"/>
              <a:t>Сандуновский</a:t>
            </a:r>
            <a:r>
              <a:rPr lang="ru-RU" dirty="0"/>
              <a:t> пер., д. 3, стр. 1, телефон +7 495 621-09-61</a:t>
            </a:r>
          </a:p>
          <a:p>
            <a:pPr lvl="0"/>
            <a:r>
              <a:rPr lang="ru-RU" dirty="0"/>
              <a:t>Почтовый адрес: 107016, Москва, ул. Неглинная, д. 12</a:t>
            </a:r>
          </a:p>
          <a:p>
            <a:pPr lvl="0"/>
            <a:r>
              <a:rPr lang="ru-RU" dirty="0"/>
              <a:t>Контактный центр: 8 800 250-40-72, +7 495 771-91-00</a:t>
            </a:r>
          </a:p>
          <a:p>
            <a:pPr lvl="0"/>
            <a:r>
              <a:rPr lang="ru-RU" dirty="0"/>
              <a:t>Факс: +7 495 621-64-65, +7 495 621-62-88</a:t>
            </a:r>
          </a:p>
          <a:p>
            <a:pPr lvl="0"/>
            <a:r>
              <a:rPr lang="ru-RU" dirty="0"/>
              <a:t>Сайт: www.cbr.ru</a:t>
            </a:r>
          </a:p>
          <a:p>
            <a:pPr lvl="0"/>
            <a:r>
              <a:rPr lang="ru-RU" dirty="0"/>
              <a:t>Электронная почта: fps@cbr.ru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502FD43A-C81A-4B12-B731-C0200E4E9C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6193" y="476084"/>
            <a:ext cx="2117794" cy="657719"/>
          </a:xfrm>
          <a:prstGeom prst="rect">
            <a:avLst/>
          </a:prstGeom>
        </p:spPr>
      </p:pic>
      <p:sp>
        <p:nvSpPr>
          <p:cNvPr id="8" name="Прямоугольник 4">
            <a:extLst>
              <a:ext uri="{FF2B5EF4-FFF2-40B4-BE49-F238E27FC236}">
                <a16:creationId xmlns="" xmlns:a16="http://schemas.microsoft.com/office/drawing/2014/main" id="{9CA49D6A-2A3D-F847-91A9-124F7C9DF659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9" name="Прямоугольник 5">
            <a:extLst>
              <a:ext uri="{FF2B5EF4-FFF2-40B4-BE49-F238E27FC236}">
                <a16:creationId xmlns="" xmlns:a16="http://schemas.microsoft.com/office/drawing/2014/main" id="{F969D985-1C02-E448-9F28-725D1942384C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CB3488DB-EB70-644F-A032-4B09756A959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96429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Обложк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1749" y="4506717"/>
            <a:ext cx="3563074" cy="2014876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61C94846-A41A-46A4-82FC-F70C44E973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12"/>
          <a:stretch/>
        </p:blipFill>
        <p:spPr>
          <a:xfrm>
            <a:off x="5346699" y="1"/>
            <a:ext cx="5346701" cy="7561263"/>
          </a:xfrm>
          <a:prstGeom prst="rect">
            <a:avLst/>
          </a:prstGeom>
        </p:spPr>
      </p:pic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1749" y="6841929"/>
            <a:ext cx="3563074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</a:t>
            </a:r>
            <a:r>
              <a:rPr lang="ru-RU" dirty="0"/>
              <a:t> г.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E5795634-38B6-D447-8137-583C17F3664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598277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Обложк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1749" y="6841929"/>
            <a:ext cx="3563074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</a:t>
            </a:r>
            <a:r>
              <a:rPr lang="ru-RU" dirty="0"/>
              <a:t> г.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6D5B71E1-4C95-4E0E-82AA-C4C2E1DAE7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7" r="18281"/>
          <a:stretch/>
        </p:blipFill>
        <p:spPr>
          <a:xfrm>
            <a:off x="5346699" y="1"/>
            <a:ext cx="5346701" cy="75612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B6C93D13-130D-AF4E-9E1D-5CFED2B51A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4779FA9A-124A-534D-8851-91349516E0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1749" y="4506717"/>
            <a:ext cx="3563074" cy="2014876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</p:spTree>
    <p:extLst>
      <p:ext uri="{BB962C8B-B14F-4D97-AF65-F5344CB8AC3E}">
        <p14:creationId xmlns:p14="http://schemas.microsoft.com/office/powerpoint/2010/main" val="266724895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Обложк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5">
            <a:extLst>
              <a:ext uri="{FF2B5EF4-FFF2-40B4-BE49-F238E27FC236}">
                <a16:creationId xmlns="" xmlns:a16="http://schemas.microsoft.com/office/drawing/2014/main" id="{34CC37E1-89DB-F54C-A285-B011317DB0C4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1749" y="6841929"/>
            <a:ext cx="3563074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</a:t>
            </a:r>
            <a:r>
              <a:rPr lang="ru-RU" dirty="0"/>
              <a:t> г.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6D5B71E1-4C95-4E0E-82AA-C4C2E1DAE7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7" r="18281"/>
          <a:stretch/>
        </p:blipFill>
        <p:spPr>
          <a:xfrm>
            <a:off x="5346699" y="1"/>
            <a:ext cx="5346701" cy="75612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A04D8746-2434-2F4A-AF0F-ACC456661D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593B22F0-5A1E-E44B-9951-73B5C475FEE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1749" y="4506717"/>
            <a:ext cx="3563074" cy="2014876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</p:spTree>
    <p:extLst>
      <p:ext uri="{BB962C8B-B14F-4D97-AF65-F5344CB8AC3E}">
        <p14:creationId xmlns:p14="http://schemas.microsoft.com/office/powerpoint/2010/main" val="248537543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Обложка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5">
            <a:extLst>
              <a:ext uri="{FF2B5EF4-FFF2-40B4-BE49-F238E27FC236}">
                <a16:creationId xmlns="" xmlns:a16="http://schemas.microsoft.com/office/drawing/2014/main" id="{868D1A79-0555-C24E-AC19-8597029C75B0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3" y="4533424"/>
            <a:ext cx="4028126" cy="198817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3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6841929"/>
            <a:ext cx="4028126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 </a:t>
            </a:r>
            <a:r>
              <a:rPr lang="ru-RU" dirty="0"/>
              <a:t>г.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3C06F7CF-127E-3E42-AC68-77C218F5BA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7" y="476082"/>
            <a:ext cx="3192201" cy="74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82167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Обложка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5">
            <a:extLst>
              <a:ext uri="{FF2B5EF4-FFF2-40B4-BE49-F238E27FC236}">
                <a16:creationId xmlns="" xmlns:a16="http://schemas.microsoft.com/office/drawing/2014/main" id="{20E5DCE5-DCC6-9D49-9FD7-9D01D8772A13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6841929"/>
            <a:ext cx="4028126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 </a:t>
            </a:r>
            <a:r>
              <a:rPr lang="ru-RU" dirty="0"/>
              <a:t>г.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2F29ACC5-CBDE-CF4E-A5E4-FB511C6069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7" y="476082"/>
            <a:ext cx="3192201" cy="745739"/>
          </a:xfrm>
          <a:prstGeom prst="rect">
            <a:avLst/>
          </a:prstGeom>
        </p:spPr>
      </p:pic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9AB48469-10AC-0747-887C-AFD49523FC1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3" y="4533424"/>
            <a:ext cx="4028126" cy="198817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3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</p:spTree>
    <p:extLst>
      <p:ext uri="{BB962C8B-B14F-4D97-AF65-F5344CB8AC3E}">
        <p14:creationId xmlns:p14="http://schemas.microsoft.com/office/powerpoint/2010/main" val="128334473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Обложка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3" y="4186700"/>
            <a:ext cx="4028126" cy="233489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3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6841929"/>
            <a:ext cx="4028126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 </a:t>
            </a:r>
            <a:r>
              <a:rPr lang="ru-RU" dirty="0"/>
              <a:t>г.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3C57FBAE-CF4B-5346-9433-364DB4ABA0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7" y="476082"/>
            <a:ext cx="3192201" cy="74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572792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Разделитель слайдов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4186698"/>
            <a:ext cx="4871903" cy="296849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2173868"/>
            <a:ext cx="4871903" cy="1200703"/>
          </a:xfrm>
        </p:spPr>
        <p:txBody>
          <a:bodyPr anchor="b"/>
          <a:lstStyle>
            <a:lvl1pPr>
              <a:spcBef>
                <a:spcPts val="0"/>
              </a:spcBef>
              <a:defRPr sz="1500" cap="none" spc="0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Название презентации. </a:t>
            </a:r>
          </a:p>
          <a:p>
            <a:pPr lvl="0"/>
            <a:r>
              <a:rPr lang="ru-RU" dirty="0"/>
              <a:t>Личный финансовый план</a:t>
            </a:r>
          </a:p>
        </p:txBody>
      </p:sp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D2012A5B-305B-CD47-B28F-A6674F71E1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354005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Разделитель слайдов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5">
            <a:extLst>
              <a:ext uri="{FF2B5EF4-FFF2-40B4-BE49-F238E27FC236}">
                <a16:creationId xmlns="" xmlns:a16="http://schemas.microsoft.com/office/drawing/2014/main" id="{D60555C7-2B73-3049-8C33-F281723F5299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4186698"/>
            <a:ext cx="4871903" cy="296849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2173868"/>
            <a:ext cx="4871903" cy="1200703"/>
          </a:xfrm>
        </p:spPr>
        <p:txBody>
          <a:bodyPr anchor="b"/>
          <a:lstStyle>
            <a:lvl1pPr>
              <a:spcBef>
                <a:spcPts val="0"/>
              </a:spcBef>
              <a:defRPr sz="1500" cap="none" spc="0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Название презентации. </a:t>
            </a:r>
          </a:p>
          <a:p>
            <a:pPr lvl="0"/>
            <a:r>
              <a:rPr lang="ru-RU" dirty="0"/>
              <a:t>Личный финансовый план</a:t>
            </a:r>
          </a:p>
        </p:txBody>
      </p:sp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2B0510C9-1D18-6444-9FD3-80582322CA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74764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Разделитель слайдов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5">
            <a:extLst>
              <a:ext uri="{FF2B5EF4-FFF2-40B4-BE49-F238E27FC236}">
                <a16:creationId xmlns="" xmlns:a16="http://schemas.microsoft.com/office/drawing/2014/main" id="{149720B7-F087-0D46-8716-D12F8DD56354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4186698"/>
            <a:ext cx="4871903" cy="296849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2173868"/>
            <a:ext cx="4871903" cy="1200703"/>
          </a:xfrm>
        </p:spPr>
        <p:txBody>
          <a:bodyPr anchor="b"/>
          <a:lstStyle>
            <a:lvl1pPr>
              <a:spcBef>
                <a:spcPts val="0"/>
              </a:spcBef>
              <a:defRPr sz="1500" cap="none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Название презентации. </a:t>
            </a:r>
          </a:p>
          <a:p>
            <a:pPr lvl="0"/>
            <a:r>
              <a:rPr lang="ru-RU" dirty="0"/>
              <a:t>Личный финансовый план</a:t>
            </a:r>
          </a:p>
        </p:txBody>
      </p:sp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EE6520EF-73E2-794D-A843-65AAAE24CA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66763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Разделитель с оглавление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52019" y="4176198"/>
            <a:ext cx="5061264" cy="2907236"/>
          </a:xfrm>
        </p:spPr>
        <p:txBody>
          <a:bodyPr anchor="t" anchorCtr="0"/>
          <a:lstStyle>
            <a:lvl1pPr marL="176402" marR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 cap="none" spc="25" baseline="0">
                <a:solidFill>
                  <a:schemeClr val="bg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Подраздел презентации 1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2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3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="" xmlns:a16="http://schemas.microsoft.com/office/drawing/2014/main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1218205"/>
            <a:ext cx="4871903" cy="2166861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169ADEFC-0D6F-8740-9564-51F1388910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082052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Разделитель с оглавление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5">
            <a:extLst>
              <a:ext uri="{FF2B5EF4-FFF2-40B4-BE49-F238E27FC236}">
                <a16:creationId xmlns="" xmlns:a16="http://schemas.microsoft.com/office/drawing/2014/main" id="{576F7CF3-5215-9E41-B00F-A2467B5A4064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52019" y="4176198"/>
            <a:ext cx="5061264" cy="2907236"/>
          </a:xfrm>
        </p:spPr>
        <p:txBody>
          <a:bodyPr anchor="t" anchorCtr="0"/>
          <a:lstStyle>
            <a:lvl1pPr marL="176402" marR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 cap="none" spc="25" baseline="0">
                <a:solidFill>
                  <a:schemeClr val="bg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Подраздел презентации 1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2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3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="" xmlns:a16="http://schemas.microsoft.com/office/drawing/2014/main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1218205"/>
            <a:ext cx="4871903" cy="2166861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5379B4EE-6490-5543-9556-B807B7801B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702776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Разделитель с оглавлением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5">
            <a:extLst>
              <a:ext uri="{FF2B5EF4-FFF2-40B4-BE49-F238E27FC236}">
                <a16:creationId xmlns="" xmlns:a16="http://schemas.microsoft.com/office/drawing/2014/main" id="{D893A5DB-B2E0-3B4E-9B24-2C07CA7DBDEE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 dirty="0">
              <a:solidFill>
                <a:prstClr val="white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52019" y="4176198"/>
            <a:ext cx="5061264" cy="2907236"/>
          </a:xfrm>
        </p:spPr>
        <p:txBody>
          <a:bodyPr anchor="t" anchorCtr="0"/>
          <a:lstStyle>
            <a:lvl1pPr marL="176402" marR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 cap="none" spc="25" baseline="0">
                <a:solidFill>
                  <a:schemeClr val="bg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Подраздел презентации 1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2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3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="" xmlns:a16="http://schemas.microsoft.com/office/drawing/2014/main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1218205"/>
            <a:ext cx="4871903" cy="2166861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95188A8F-944E-2C4B-B382-3DE907B962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775354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езисы в 4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0" y="2173863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5" name="Текст 7">
            <a:extLst>
              <a:ext uri="{FF2B5EF4-FFF2-40B4-BE49-F238E27FC236}">
                <a16:creationId xmlns="" xmlns:a16="http://schemas.microsoft.com/office/drawing/2014/main" id="{19A166C2-0FC5-4C62-B1C8-A2E9D3DA35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10056" y="2173863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6" name="Текст 7">
            <a:extLst>
              <a:ext uri="{FF2B5EF4-FFF2-40B4-BE49-F238E27FC236}">
                <a16:creationId xmlns="" xmlns:a16="http://schemas.microsoft.com/office/drawing/2014/main" id="{7DF90D02-C38A-4C8E-BE27-B09AFCC1C4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41386" y="2173863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="" xmlns:a16="http://schemas.microsoft.com/office/drawing/2014/main" id="{FDC2D01E-6E23-46AF-88FD-5810F4C0FE1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972713" y="2173863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8" name="Текст 7">
            <a:extLst>
              <a:ext uri="{FF2B5EF4-FFF2-40B4-BE49-F238E27FC236}">
                <a16:creationId xmlns="" xmlns:a16="http://schemas.microsoft.com/office/drawing/2014/main" id="{8CD2E874-F798-449B-AF52-6E519928659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80120" y="4619259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9" name="Текст 7">
            <a:extLst>
              <a:ext uri="{FF2B5EF4-FFF2-40B4-BE49-F238E27FC236}">
                <a16:creationId xmlns="" xmlns:a16="http://schemas.microsoft.com/office/drawing/2014/main" id="{8D8FCC09-FB67-4021-814D-A90AB3AA44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910056" y="4619259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0" name="Текст 7">
            <a:extLst>
              <a:ext uri="{FF2B5EF4-FFF2-40B4-BE49-F238E27FC236}">
                <a16:creationId xmlns="" xmlns:a16="http://schemas.microsoft.com/office/drawing/2014/main" id="{F12346B4-8A43-495A-AB40-34684AAD887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441386" y="4619259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1" name="Текст 7">
            <a:extLst>
              <a:ext uri="{FF2B5EF4-FFF2-40B4-BE49-F238E27FC236}">
                <a16:creationId xmlns="" xmlns:a16="http://schemas.microsoft.com/office/drawing/2014/main" id="{5159B785-97A0-4186-AABD-4FE1A5BAF4B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972713" y="4619259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625331746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екст и изобра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19" y="2173864"/>
            <a:ext cx="4871903" cy="4909571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="" xmlns:a16="http://schemas.microsoft.com/office/drawing/2014/main" id="{E8D4A6F7-58EA-4D29-AE28-88336ABCCF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41383" y="2173864"/>
            <a:ext cx="4871898" cy="4909571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0240652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екст и широкое изображение сниз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2" y="2173863"/>
            <a:ext cx="9933164" cy="1953326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Рисунок 3">
            <a:extLst>
              <a:ext uri="{FF2B5EF4-FFF2-40B4-BE49-F238E27FC236}">
                <a16:creationId xmlns="" xmlns:a16="http://schemas.microsoft.com/office/drawing/2014/main" id="{A0A68313-7CA3-4A32-A17E-CB916613E0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0119" y="4400239"/>
            <a:ext cx="9933167" cy="2684948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315921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екст и диаграмм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0" y="2173864"/>
            <a:ext cx="4026733" cy="4909571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иаграмма 3">
            <a:extLst>
              <a:ext uri="{FF2B5EF4-FFF2-40B4-BE49-F238E27FC236}">
                <a16:creationId xmlns="" xmlns:a16="http://schemas.microsoft.com/office/drawing/2014/main" id="{7D19B8BF-6038-462B-B8EC-3BE4E63232CE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5441381" y="2173864"/>
            <a:ext cx="2346145" cy="4909571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9" name="Диаграмма 3">
            <a:extLst>
              <a:ext uri="{FF2B5EF4-FFF2-40B4-BE49-F238E27FC236}">
                <a16:creationId xmlns="" xmlns:a16="http://schemas.microsoft.com/office/drawing/2014/main" id="{167A4ACF-9947-4AF0-89F5-3536622AB2A3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7972711" y="2173864"/>
            <a:ext cx="2340572" cy="4909571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355659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екст и широк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1" y="2173864"/>
            <a:ext cx="3166248" cy="4909571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иаграмма 3">
            <a:extLst>
              <a:ext uri="{FF2B5EF4-FFF2-40B4-BE49-F238E27FC236}">
                <a16:creationId xmlns="" xmlns:a16="http://schemas.microsoft.com/office/drawing/2014/main" id="{7D19B8BF-6038-462B-B8EC-3BE4E63232CE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753830" y="2173864"/>
            <a:ext cx="6559454" cy="4909571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3949746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екст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3" y="2173864"/>
            <a:ext cx="2337788" cy="4909571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Таблица 6">
            <a:extLst>
              <a:ext uri="{FF2B5EF4-FFF2-40B4-BE49-F238E27FC236}">
                <a16:creationId xmlns="" xmlns:a16="http://schemas.microsoft.com/office/drawing/2014/main" id="{A6C0B26A-D5AA-4CB3-9F2B-372E3DBE62A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2910053" y="2173864"/>
            <a:ext cx="7403231" cy="4909571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7094490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екст и широкая таблица сниз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2" y="2173863"/>
            <a:ext cx="9933164" cy="1953326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Таблица 6">
            <a:extLst>
              <a:ext uri="{FF2B5EF4-FFF2-40B4-BE49-F238E27FC236}">
                <a16:creationId xmlns="" xmlns:a16="http://schemas.microsoft.com/office/drawing/2014/main" id="{A6C0B26A-D5AA-4CB3-9F2B-372E3DBE62A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380118" y="4421239"/>
            <a:ext cx="9933168" cy="2662195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8994787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Широкая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7" name="Таблица 6">
            <a:extLst>
              <a:ext uri="{FF2B5EF4-FFF2-40B4-BE49-F238E27FC236}">
                <a16:creationId xmlns="" xmlns:a16="http://schemas.microsoft.com/office/drawing/2014/main" id="{A6C0B26A-D5AA-4CB3-9F2B-372E3DBE62A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380118" y="2173864"/>
            <a:ext cx="9933168" cy="4909571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0911162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650777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Слайд с крупным показателем 1">
    <p:bg>
      <p:bgPr>
        <a:gradFill>
          <a:gsLst>
            <a:gs pos="100000">
              <a:schemeClr val="accent2"/>
            </a:gs>
            <a:gs pos="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>
                <a:solidFill>
                  <a:prstClr val="white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AA99AE-6A35-4C1E-8082-A4A87B5CA521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80C1A66E-447C-497E-B791-484EC723AC3C}"/>
              </a:ext>
            </a:extLst>
          </p:cNvPr>
          <p:cNvCxnSpPr/>
          <p:nvPr userDrawn="1"/>
        </p:nvCxnSpPr>
        <p:spPr>
          <a:xfrm>
            <a:off x="380122" y="952159"/>
            <a:ext cx="9933164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Текст 7">
            <a:extLst>
              <a:ext uri="{FF2B5EF4-FFF2-40B4-BE49-F238E27FC236}">
                <a16:creationId xmlns="" xmlns:a16="http://schemas.microsoft.com/office/drawing/2014/main" id="{328E8370-30AB-4722-8DBA-593A635980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41382" y="2173864"/>
            <a:ext cx="4871903" cy="4909571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="" xmlns:a16="http://schemas.microsoft.com/office/drawing/2014/main" id="{093F2368-AD98-4728-93E4-1B37173036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0121" y="1921822"/>
            <a:ext cx="4871903" cy="2047819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3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4%</a:t>
            </a:r>
            <a:endParaRPr lang="ru-RU" dirty="0"/>
          </a:p>
        </p:txBody>
      </p:sp>
      <p:sp>
        <p:nvSpPr>
          <p:cNvPr id="16" name="Текст 7">
            <a:extLst>
              <a:ext uri="{FF2B5EF4-FFF2-40B4-BE49-F238E27FC236}">
                <a16:creationId xmlns="" xmlns:a16="http://schemas.microsoft.com/office/drawing/2014/main" id="{35BF7473-8909-436F-9AC2-13A304FD55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19" y="4232212"/>
            <a:ext cx="4871903" cy="2851228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3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подпись к показателю в несколько строк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1B1D52BF-0C91-E94D-B026-0A6155A377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21" y="476072"/>
            <a:ext cx="1313455" cy="31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804108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Слайд с крупным показателем 2">
    <p:bg>
      <p:bgPr>
        <a:gradFill>
          <a:gsLst>
            <a:gs pos="100000">
              <a:schemeClr val="accent6"/>
            </a:gs>
            <a:gs pos="0">
              <a:schemeClr val="accent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>
                <a:solidFill>
                  <a:prstClr val="white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AA99AE-6A35-4C1E-8082-A4A87B5CA521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80C1A66E-447C-497E-B791-484EC723AC3C}"/>
              </a:ext>
            </a:extLst>
          </p:cNvPr>
          <p:cNvCxnSpPr/>
          <p:nvPr userDrawn="1"/>
        </p:nvCxnSpPr>
        <p:spPr>
          <a:xfrm>
            <a:off x="380122" y="952159"/>
            <a:ext cx="9933164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Текст 7">
            <a:extLst>
              <a:ext uri="{FF2B5EF4-FFF2-40B4-BE49-F238E27FC236}">
                <a16:creationId xmlns="" xmlns:a16="http://schemas.microsoft.com/office/drawing/2014/main" id="{328E8370-30AB-4722-8DBA-593A635980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41382" y="2173864"/>
            <a:ext cx="4871903" cy="4909571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="" xmlns:a16="http://schemas.microsoft.com/office/drawing/2014/main" id="{093F2368-AD98-4728-93E4-1B37173036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0121" y="1921822"/>
            <a:ext cx="4871903" cy="2047819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3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4%</a:t>
            </a:r>
            <a:endParaRPr lang="ru-RU" dirty="0"/>
          </a:p>
        </p:txBody>
      </p:sp>
      <p:sp>
        <p:nvSpPr>
          <p:cNvPr id="16" name="Текст 7">
            <a:extLst>
              <a:ext uri="{FF2B5EF4-FFF2-40B4-BE49-F238E27FC236}">
                <a16:creationId xmlns="" xmlns:a16="http://schemas.microsoft.com/office/drawing/2014/main" id="{35BF7473-8909-436F-9AC2-13A304FD55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19" y="4232212"/>
            <a:ext cx="4871903" cy="2851228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3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подпись к показателю в несколько строк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7ADE78A1-FBA8-744A-A552-E9B43DAF8F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21" y="476072"/>
            <a:ext cx="1313455" cy="31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856897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2079" y="4239208"/>
            <a:ext cx="5061264" cy="2907236"/>
          </a:xfrm>
        </p:spPr>
        <p:txBody>
          <a:bodyPr anchor="b" anchorCtr="0"/>
          <a:lstStyle>
            <a:lvl1pPr marL="0" marR="0" indent="0" algn="l" defTabSz="74676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cap="none" spc="25" baseline="0">
                <a:solidFill>
                  <a:schemeClr val="bg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Пункт приема корреспонденции: </a:t>
            </a:r>
          </a:p>
          <a:p>
            <a:pPr lvl="0"/>
            <a:r>
              <a:rPr lang="ru-RU" dirty="0"/>
              <a:t>Москва, </a:t>
            </a:r>
            <a:r>
              <a:rPr lang="ru-RU" dirty="0" err="1"/>
              <a:t>Сандуновский</a:t>
            </a:r>
            <a:r>
              <a:rPr lang="ru-RU" dirty="0"/>
              <a:t> пер., д. 3, стр. 1, телефон +7 495 621-09-61</a:t>
            </a:r>
          </a:p>
          <a:p>
            <a:pPr lvl="0"/>
            <a:r>
              <a:rPr lang="ru-RU" dirty="0"/>
              <a:t>Почтовый адрес: 107016, Москва, ул. Неглинная, д. 12</a:t>
            </a:r>
          </a:p>
          <a:p>
            <a:pPr lvl="0"/>
            <a:r>
              <a:rPr lang="ru-RU" dirty="0"/>
              <a:t>Контактный центр: 8 800 250-40-72, +7 495 771-91-00</a:t>
            </a:r>
          </a:p>
          <a:p>
            <a:pPr lvl="0"/>
            <a:r>
              <a:rPr lang="ru-RU" dirty="0"/>
              <a:t>Факс: +7 495 621-64-65, +7 495 621-62-88</a:t>
            </a:r>
          </a:p>
          <a:p>
            <a:pPr lvl="0"/>
            <a:r>
              <a:rPr lang="ru-RU" dirty="0"/>
              <a:t>Сайт: www.cbr.ru</a:t>
            </a:r>
          </a:p>
          <a:p>
            <a:pPr lvl="0"/>
            <a:r>
              <a:rPr lang="ru-RU" dirty="0"/>
              <a:t>Электронная почта: fps@cbr.ru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="" xmlns:a16="http://schemas.microsoft.com/office/drawing/2014/main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1218205"/>
            <a:ext cx="4871903" cy="2166861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Спасибо </a:t>
            </a:r>
          </a:p>
          <a:p>
            <a:pPr lvl="0"/>
            <a:r>
              <a:rPr lang="ru-RU" dirty="0"/>
              <a:t>за внимание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D9B60D65-6352-3C4C-8BB6-58BF816D8D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772712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Заключительны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0121" y="4606774"/>
            <a:ext cx="9933165" cy="2539675"/>
          </a:xfrm>
        </p:spPr>
        <p:txBody>
          <a:bodyPr anchor="b" anchorCtr="0"/>
          <a:lstStyle>
            <a:lvl1pPr marL="0" marR="0" indent="0" algn="l" defTabSz="74676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cap="none" spc="25" baseline="0">
                <a:solidFill>
                  <a:schemeClr val="bg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Служба по защите прав потребителей </a:t>
            </a:r>
          </a:p>
          <a:p>
            <a:pPr lvl="0"/>
            <a:r>
              <a:rPr lang="ru-RU" dirty="0"/>
              <a:t>финансовых услуг и миноритарных акционеров</a:t>
            </a:r>
          </a:p>
          <a:p>
            <a:pPr lvl="0"/>
            <a:r>
              <a:rPr lang="ru-RU" dirty="0"/>
              <a:t>Пункт приема корреспонденции: Москва, </a:t>
            </a:r>
            <a:r>
              <a:rPr lang="ru-RU" dirty="0" err="1"/>
              <a:t>Сандуновский</a:t>
            </a:r>
            <a:r>
              <a:rPr lang="ru-RU" dirty="0"/>
              <a:t> пер., д. 3, стр. 1, телефон +7 495 621-09-61</a:t>
            </a:r>
          </a:p>
          <a:p>
            <a:pPr lvl="0"/>
            <a:r>
              <a:rPr lang="ru-RU" dirty="0"/>
              <a:t>Почтовый адрес: 107016, Москва, ул. Неглинная, д. 12</a:t>
            </a:r>
          </a:p>
          <a:p>
            <a:pPr lvl="0"/>
            <a:r>
              <a:rPr lang="ru-RU" dirty="0"/>
              <a:t>Контактный центр: 8 800 250-40-72, +7 495 771-91-00</a:t>
            </a:r>
          </a:p>
          <a:p>
            <a:pPr lvl="0"/>
            <a:r>
              <a:rPr lang="ru-RU" dirty="0"/>
              <a:t>Факс: +7 495 621-64-65, +7 495 621-62-88</a:t>
            </a:r>
          </a:p>
          <a:p>
            <a:pPr lvl="0"/>
            <a:r>
              <a:rPr lang="ru-RU" dirty="0"/>
              <a:t>Сайт: www.cbr.ru</a:t>
            </a:r>
          </a:p>
          <a:p>
            <a:pPr lvl="0"/>
            <a:r>
              <a:rPr lang="ru-RU" dirty="0"/>
              <a:t>Электронная почта: fps@cbr.ru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66ED7F59-4460-CF4B-8913-42F85EFD29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41318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екст и изображение в 2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19" y="5448903"/>
            <a:ext cx="4871903" cy="1634535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="" xmlns:a16="http://schemas.microsoft.com/office/drawing/2014/main" id="{E8D4A6F7-58EA-4D29-AE28-88336ABCCF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0122" y="2173866"/>
            <a:ext cx="4871898" cy="3014003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7" name="Текст 7">
            <a:extLst>
              <a:ext uri="{FF2B5EF4-FFF2-40B4-BE49-F238E27FC236}">
                <a16:creationId xmlns="" xmlns:a16="http://schemas.microsoft.com/office/drawing/2014/main" id="{F2786F94-0219-4D50-AE47-BFADD00557D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41381" y="5448903"/>
            <a:ext cx="4871903" cy="1634535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Рисунок 9">
            <a:extLst>
              <a:ext uri="{FF2B5EF4-FFF2-40B4-BE49-F238E27FC236}">
                <a16:creationId xmlns="" xmlns:a16="http://schemas.microsoft.com/office/drawing/2014/main" id="{08194C61-3908-4D9E-ADA8-AD85B6B49F2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41383" y="2173866"/>
            <a:ext cx="4871898" cy="3014003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705058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екст и изображение в 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19" y="5448903"/>
            <a:ext cx="3166248" cy="1634535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="" xmlns:a16="http://schemas.microsoft.com/office/drawing/2014/main" id="{E8D4A6F7-58EA-4D29-AE28-88336ABCCF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0123" y="2173866"/>
            <a:ext cx="3166246" cy="3014003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11" name="Текст 7">
            <a:extLst>
              <a:ext uri="{FF2B5EF4-FFF2-40B4-BE49-F238E27FC236}">
                <a16:creationId xmlns="" xmlns:a16="http://schemas.microsoft.com/office/drawing/2014/main" id="{DCBD97CA-2B21-43E5-B3A6-4E3A6887B72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53832" y="5448903"/>
            <a:ext cx="3187135" cy="1634535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2" name="Рисунок 9">
            <a:extLst>
              <a:ext uri="{FF2B5EF4-FFF2-40B4-BE49-F238E27FC236}">
                <a16:creationId xmlns="" xmlns:a16="http://schemas.microsoft.com/office/drawing/2014/main" id="{9BB48594-CDF5-4760-829E-7067E397D54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753833" y="2173866"/>
            <a:ext cx="3187132" cy="3014003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13" name="Текст 7">
            <a:extLst>
              <a:ext uri="{FF2B5EF4-FFF2-40B4-BE49-F238E27FC236}">
                <a16:creationId xmlns="" xmlns:a16="http://schemas.microsoft.com/office/drawing/2014/main" id="{8EDE3255-D331-473E-9F80-45DF45BC78A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126148" y="5448903"/>
            <a:ext cx="3187135" cy="1634535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4" name="Рисунок 9">
            <a:extLst>
              <a:ext uri="{FF2B5EF4-FFF2-40B4-BE49-F238E27FC236}">
                <a16:creationId xmlns="" xmlns:a16="http://schemas.microsoft.com/office/drawing/2014/main" id="{988FBD5B-1F8B-4DA1-9167-A98867F784D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126148" y="2173866"/>
            <a:ext cx="3187132" cy="3014003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3203037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956868" y="370873"/>
            <a:ext cx="3130046" cy="575233"/>
          </a:xfrm>
        </p:spPr>
        <p:txBody>
          <a:bodyPr anchor="ctr">
            <a:normAutofit/>
          </a:bodyPr>
          <a:lstStyle>
            <a:lvl1pPr marL="0" indent="0">
              <a:buNone/>
              <a:defRPr sz="900" cap="all" baseline="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defTabSz="912555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438806FE-66FA-4555-8CDE-4B5665D672B8}" type="slidenum">
              <a:rPr lang="ru-RU">
                <a:solidFill>
                  <a:srgbClr val="888A8D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888A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9634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Обложк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2A52CD42-D82E-495B-B7E3-D5D0DBA2AEC7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1749" y="4186700"/>
            <a:ext cx="3563074" cy="233489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61C94846-A41A-46A4-82FC-F70C44E9734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12"/>
          <a:stretch/>
        </p:blipFill>
        <p:spPr>
          <a:xfrm>
            <a:off x="5346699" y="1"/>
            <a:ext cx="5346701" cy="7561263"/>
          </a:xfrm>
          <a:prstGeom prst="rect">
            <a:avLst/>
          </a:prstGeom>
        </p:spPr>
      </p:pic>
      <p:sp>
        <p:nvSpPr>
          <p:cNvPr id="18" name="Текст 9">
            <a:extLst>
              <a:ext uri="{FF2B5EF4-FFF2-40B4-BE49-F238E27FC236}">
                <a16:creationId xmlns:a16="http://schemas.microsoft.com/office/drawing/2014/main" xmlns="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1749" y="6841929"/>
            <a:ext cx="3563074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</a:t>
            </a:r>
            <a:r>
              <a:rPr lang="ru-RU" dirty="0"/>
              <a:t> г.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FF4B885-5B69-4FE3-925A-37317C9E4C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66193" y="476084"/>
            <a:ext cx="2117794" cy="657719"/>
          </a:xfrm>
          <a:prstGeom prst="rect">
            <a:avLst/>
          </a:prstGeom>
        </p:spPr>
      </p:pic>
      <p:sp>
        <p:nvSpPr>
          <p:cNvPr id="8" name="Прямоугольник 4">
            <a:extLst>
              <a:ext uri="{FF2B5EF4-FFF2-40B4-BE49-F238E27FC236}">
                <a16:creationId xmlns:a16="http://schemas.microsoft.com/office/drawing/2014/main" xmlns="" id="{88E5F06B-39DD-C44B-AB1A-153F33CAB2DE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1" name="Прямоугольник 5">
            <a:extLst>
              <a:ext uri="{FF2B5EF4-FFF2-40B4-BE49-F238E27FC236}">
                <a16:creationId xmlns:a16="http://schemas.microsoft.com/office/drawing/2014/main" xmlns="" id="{2D55EE4D-29B0-6F4A-98F4-1F81D67914CF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pic>
        <p:nvPicPr>
          <p:cNvPr id="12" name="Рисунок 12">
            <a:extLst>
              <a:ext uri="{FF2B5EF4-FFF2-40B4-BE49-F238E27FC236}">
                <a16:creationId xmlns:a16="http://schemas.microsoft.com/office/drawing/2014/main" xmlns="" id="{4F29A065-4999-CB4B-8EB9-FEA2F7C9CD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12"/>
          <a:stretch/>
        </p:blipFill>
        <p:spPr>
          <a:xfrm>
            <a:off x="5346699" y="1"/>
            <a:ext cx="5346701" cy="75612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D75F20E-B9C2-E148-ACFC-ECE689E4E47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110569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Обложк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2A52CD42-D82E-495B-B7E3-D5D0DBA2AEC7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1749" y="4186700"/>
            <a:ext cx="3563074" cy="233489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xmlns="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1749" y="6841929"/>
            <a:ext cx="3563074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</a:t>
            </a:r>
            <a:r>
              <a:rPr lang="ru-RU" dirty="0"/>
              <a:t> г.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D5B71E1-4C95-4E0E-82AA-C4C2E1DAE7B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7" r="18281"/>
          <a:stretch/>
        </p:blipFill>
        <p:spPr>
          <a:xfrm>
            <a:off x="5346699" y="1"/>
            <a:ext cx="5346701" cy="756126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475B42C9-D670-446A-9583-BD5571714E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66193" y="476084"/>
            <a:ext cx="2117794" cy="657719"/>
          </a:xfrm>
          <a:prstGeom prst="rect">
            <a:avLst/>
          </a:prstGeom>
        </p:spPr>
      </p:pic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E797850B-D2E7-2D4F-B26C-0F38CBAA0A46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1" name="Прямоугольник 5">
            <a:extLst>
              <a:ext uri="{FF2B5EF4-FFF2-40B4-BE49-F238E27FC236}">
                <a16:creationId xmlns:a16="http://schemas.microsoft.com/office/drawing/2014/main" xmlns="" id="{326CBBA3-2EFA-D14A-8387-3612F87032C6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pic>
        <p:nvPicPr>
          <p:cNvPr id="12" name="Рисунок 2">
            <a:extLst>
              <a:ext uri="{FF2B5EF4-FFF2-40B4-BE49-F238E27FC236}">
                <a16:creationId xmlns:a16="http://schemas.microsoft.com/office/drawing/2014/main" xmlns="" id="{85969850-B07D-934D-B0AD-9804E5103E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7" r="18281"/>
          <a:stretch/>
        </p:blipFill>
        <p:spPr>
          <a:xfrm>
            <a:off x="5346699" y="1"/>
            <a:ext cx="5346701" cy="75612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EFC8A6F5-B4FE-9B41-8916-958A3EFF801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500975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Обложк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5">
            <a:extLst>
              <a:ext uri="{FF2B5EF4-FFF2-40B4-BE49-F238E27FC236}">
                <a16:creationId xmlns:a16="http://schemas.microsoft.com/office/drawing/2014/main" xmlns="" id="{34CC37E1-89DB-F54C-A285-B011317DB0C4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1749" y="4186700"/>
            <a:ext cx="3563074" cy="233489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xmlns="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1749" y="6841929"/>
            <a:ext cx="3563074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</a:t>
            </a:r>
            <a:r>
              <a:rPr lang="ru-RU" dirty="0"/>
              <a:t> г.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D5B71E1-4C95-4E0E-82AA-C4C2E1DAE7B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7" r="18281"/>
          <a:stretch/>
        </p:blipFill>
        <p:spPr>
          <a:xfrm>
            <a:off x="5346699" y="1"/>
            <a:ext cx="5346701" cy="756126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475B42C9-D670-446A-9583-BD5571714E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66193" y="476084"/>
            <a:ext cx="2117794" cy="657719"/>
          </a:xfrm>
          <a:prstGeom prst="rect">
            <a:avLst/>
          </a:prstGeom>
        </p:spPr>
      </p:pic>
      <p:sp>
        <p:nvSpPr>
          <p:cNvPr id="11" name="Прямоугольник 5">
            <a:extLst>
              <a:ext uri="{FF2B5EF4-FFF2-40B4-BE49-F238E27FC236}">
                <a16:creationId xmlns:a16="http://schemas.microsoft.com/office/drawing/2014/main" xmlns="" id="{E1CD5D8A-FCE0-3044-A723-A821E882C506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2" name="Прямоугольник 4">
            <a:extLst>
              <a:ext uri="{FF2B5EF4-FFF2-40B4-BE49-F238E27FC236}">
                <a16:creationId xmlns:a16="http://schemas.microsoft.com/office/drawing/2014/main" xmlns="" id="{A5007DD5-58C2-5A4E-811F-D63FBF7EAFB9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pic>
        <p:nvPicPr>
          <p:cNvPr id="13" name="Рисунок 2">
            <a:extLst>
              <a:ext uri="{FF2B5EF4-FFF2-40B4-BE49-F238E27FC236}">
                <a16:creationId xmlns:a16="http://schemas.microsoft.com/office/drawing/2014/main" xmlns="" id="{3D1904CD-ABEB-0044-A781-7D029E44D6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7" r="18281"/>
          <a:stretch/>
        </p:blipFill>
        <p:spPr>
          <a:xfrm>
            <a:off x="5346699" y="1"/>
            <a:ext cx="5346701" cy="75612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106AEF26-B7E1-D244-929A-2CD916ED5CA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806279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Обложка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5">
            <a:extLst>
              <a:ext uri="{FF2B5EF4-FFF2-40B4-BE49-F238E27FC236}">
                <a16:creationId xmlns:a16="http://schemas.microsoft.com/office/drawing/2014/main" xmlns="" id="{868D1A79-0555-C24E-AC19-8597029C75B0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3" y="4186700"/>
            <a:ext cx="4028126" cy="233489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3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xmlns="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6841929"/>
            <a:ext cx="4028126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 </a:t>
            </a:r>
            <a:r>
              <a:rPr lang="ru-RU" dirty="0"/>
              <a:t>г.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5B0CCE6C-1C13-42E8-8E94-10A9B14A53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66196" y="476080"/>
            <a:ext cx="3200584" cy="993998"/>
          </a:xfrm>
          <a:prstGeom prst="rect">
            <a:avLst/>
          </a:prstGeom>
        </p:spPr>
      </p:pic>
      <p:sp>
        <p:nvSpPr>
          <p:cNvPr id="9" name="Прямоугольник 5">
            <a:extLst>
              <a:ext uri="{FF2B5EF4-FFF2-40B4-BE49-F238E27FC236}">
                <a16:creationId xmlns:a16="http://schemas.microsoft.com/office/drawing/2014/main" xmlns="" id="{460F1C9B-E501-6C49-A250-7FAA049E1194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1" name="Прямоугольник 4">
            <a:extLst>
              <a:ext uri="{FF2B5EF4-FFF2-40B4-BE49-F238E27FC236}">
                <a16:creationId xmlns:a16="http://schemas.microsoft.com/office/drawing/2014/main" xmlns="" id="{48CB7EE5-B403-BE48-B27F-BAA39CA6E627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56779D76-3ACB-E746-B1F5-736AA4226CD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7" y="476082"/>
            <a:ext cx="3192201" cy="74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067765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Обложка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5">
            <a:extLst>
              <a:ext uri="{FF2B5EF4-FFF2-40B4-BE49-F238E27FC236}">
                <a16:creationId xmlns:a16="http://schemas.microsoft.com/office/drawing/2014/main" xmlns="" id="{20E5DCE5-DCC6-9D49-9FD7-9D01D8772A13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3" y="4186700"/>
            <a:ext cx="4028126" cy="233489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3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xmlns="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6841929"/>
            <a:ext cx="4028126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 </a:t>
            </a:r>
            <a:r>
              <a:rPr lang="ru-RU" dirty="0"/>
              <a:t>г.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5B0CCE6C-1C13-42E8-8E94-10A9B14A53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66196" y="476080"/>
            <a:ext cx="3200584" cy="993998"/>
          </a:xfrm>
          <a:prstGeom prst="rect">
            <a:avLst/>
          </a:prstGeom>
        </p:spPr>
      </p:pic>
      <p:sp>
        <p:nvSpPr>
          <p:cNvPr id="9" name="Прямоугольник 5">
            <a:extLst>
              <a:ext uri="{FF2B5EF4-FFF2-40B4-BE49-F238E27FC236}">
                <a16:creationId xmlns:a16="http://schemas.microsoft.com/office/drawing/2014/main" xmlns="" id="{F72193C4-C394-3E49-B20C-AFCD51235D51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1" name="Прямоугольник 4">
            <a:extLst>
              <a:ext uri="{FF2B5EF4-FFF2-40B4-BE49-F238E27FC236}">
                <a16:creationId xmlns:a16="http://schemas.microsoft.com/office/drawing/2014/main" xmlns="" id="{E0583996-4F69-A64D-864F-2B8D9D39251D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A72B6C1E-D102-B946-879A-4186D629FB2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7" y="476082"/>
            <a:ext cx="3192201" cy="74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55002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Обложка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2A52CD42-D82E-495B-B7E3-D5D0DBA2AEC7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3" y="4186700"/>
            <a:ext cx="4028126" cy="233489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3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xmlns="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6841929"/>
            <a:ext cx="4028126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 </a:t>
            </a:r>
            <a:r>
              <a:rPr lang="ru-RU" dirty="0"/>
              <a:t>г.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5B0CCE6C-1C13-42E8-8E94-10A9B14A53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66196" y="476080"/>
            <a:ext cx="3200584" cy="993998"/>
          </a:xfrm>
          <a:prstGeom prst="rect">
            <a:avLst/>
          </a:prstGeom>
        </p:spPr>
      </p:pic>
      <p:sp>
        <p:nvSpPr>
          <p:cNvPr id="7" name="Прямоугольник 4">
            <a:extLst>
              <a:ext uri="{FF2B5EF4-FFF2-40B4-BE49-F238E27FC236}">
                <a16:creationId xmlns:a16="http://schemas.microsoft.com/office/drawing/2014/main" xmlns="" id="{9EE647EC-982F-B34A-80FC-7C5E67BDD6D4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9" name="Прямоугольник 5">
            <a:extLst>
              <a:ext uri="{FF2B5EF4-FFF2-40B4-BE49-F238E27FC236}">
                <a16:creationId xmlns:a16="http://schemas.microsoft.com/office/drawing/2014/main" xmlns="" id="{2E412EC8-6994-EB47-BF51-4528DD82FBCA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84EA606C-A8AC-DA4C-8BFA-7AC4B88179B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7" y="476082"/>
            <a:ext cx="3192201" cy="74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077427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322635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зисы в 4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0" y="2173863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5" name="Текст 7">
            <a:extLst>
              <a:ext uri="{FF2B5EF4-FFF2-40B4-BE49-F238E27FC236}">
                <a16:creationId xmlns:a16="http://schemas.microsoft.com/office/drawing/2014/main" xmlns="" id="{19A166C2-0FC5-4C62-B1C8-A2E9D3DA35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10056" y="2173863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6" name="Текст 7">
            <a:extLst>
              <a:ext uri="{FF2B5EF4-FFF2-40B4-BE49-F238E27FC236}">
                <a16:creationId xmlns:a16="http://schemas.microsoft.com/office/drawing/2014/main" xmlns="" id="{7DF90D02-C38A-4C8E-BE27-B09AFCC1C4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41386" y="2173863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xmlns="" id="{FDC2D01E-6E23-46AF-88FD-5810F4C0FE1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972713" y="2173863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8" name="Текст 7">
            <a:extLst>
              <a:ext uri="{FF2B5EF4-FFF2-40B4-BE49-F238E27FC236}">
                <a16:creationId xmlns:a16="http://schemas.microsoft.com/office/drawing/2014/main" xmlns="" id="{8CD2E874-F798-449B-AF52-6E519928659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80120" y="4619259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9" name="Текст 7">
            <a:extLst>
              <a:ext uri="{FF2B5EF4-FFF2-40B4-BE49-F238E27FC236}">
                <a16:creationId xmlns:a16="http://schemas.microsoft.com/office/drawing/2014/main" xmlns="" id="{8D8FCC09-FB67-4021-814D-A90AB3AA44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910056" y="4619259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20" name="Текст 7">
            <a:extLst>
              <a:ext uri="{FF2B5EF4-FFF2-40B4-BE49-F238E27FC236}">
                <a16:creationId xmlns:a16="http://schemas.microsoft.com/office/drawing/2014/main" xmlns="" id="{F12346B4-8A43-495A-AB40-34684AAD887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441386" y="4619259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21" name="Текст 7">
            <a:extLst>
              <a:ext uri="{FF2B5EF4-FFF2-40B4-BE49-F238E27FC236}">
                <a16:creationId xmlns:a16="http://schemas.microsoft.com/office/drawing/2014/main" xmlns="" id="{5159B785-97A0-4186-AABD-4FE1A5BAF4B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972713" y="4619259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3042270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 и изобра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19" y="2173864"/>
            <a:ext cx="4871903" cy="4909571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xmlns="" id="{E8D4A6F7-58EA-4D29-AE28-88336ABCCF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41383" y="2173864"/>
            <a:ext cx="4871898" cy="490957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31476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 и изображение в 2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19" y="5448903"/>
            <a:ext cx="4871903" cy="1634535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xmlns="" id="{E8D4A6F7-58EA-4D29-AE28-88336ABCCF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0122" y="2173866"/>
            <a:ext cx="4871898" cy="3014003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7" name="Текст 7">
            <a:extLst>
              <a:ext uri="{FF2B5EF4-FFF2-40B4-BE49-F238E27FC236}">
                <a16:creationId xmlns:a16="http://schemas.microsoft.com/office/drawing/2014/main" xmlns="" id="{F2786F94-0219-4D50-AE47-BFADD00557D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41381" y="5448903"/>
            <a:ext cx="4871903" cy="1634535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9" name="Рисунок 9">
            <a:extLst>
              <a:ext uri="{FF2B5EF4-FFF2-40B4-BE49-F238E27FC236}">
                <a16:creationId xmlns:a16="http://schemas.microsoft.com/office/drawing/2014/main" xmlns="" id="{08194C61-3908-4D9E-ADA8-AD85B6B49F2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41383" y="2173866"/>
            <a:ext cx="4871898" cy="3014003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984628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 и изображение в 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19" y="5448903"/>
            <a:ext cx="3166248" cy="1634535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xmlns="" id="{E8D4A6F7-58EA-4D29-AE28-88336ABCCF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0123" y="2173866"/>
            <a:ext cx="3166246" cy="3014003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11" name="Текст 7">
            <a:extLst>
              <a:ext uri="{FF2B5EF4-FFF2-40B4-BE49-F238E27FC236}">
                <a16:creationId xmlns:a16="http://schemas.microsoft.com/office/drawing/2014/main" xmlns="" id="{DCBD97CA-2B21-43E5-B3A6-4E3A6887B72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53832" y="5448903"/>
            <a:ext cx="3187135" cy="1634535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2" name="Рисунок 9">
            <a:extLst>
              <a:ext uri="{FF2B5EF4-FFF2-40B4-BE49-F238E27FC236}">
                <a16:creationId xmlns:a16="http://schemas.microsoft.com/office/drawing/2014/main" xmlns="" id="{9BB48594-CDF5-4760-829E-7067E397D54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753833" y="2173866"/>
            <a:ext cx="3187132" cy="3014003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xmlns="" id="{8EDE3255-D331-473E-9F80-45DF45BC78A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126148" y="5448903"/>
            <a:ext cx="3187135" cy="1634535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4" name="Рисунок 9">
            <a:extLst>
              <a:ext uri="{FF2B5EF4-FFF2-40B4-BE49-F238E27FC236}">
                <a16:creationId xmlns:a16="http://schemas.microsoft.com/office/drawing/2014/main" xmlns="" id="{988FBD5B-1F8B-4DA1-9167-A98867F784D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126148" y="2173866"/>
            <a:ext cx="3187132" cy="3014003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498642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 и широкое изображение сниз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2" y="2173863"/>
            <a:ext cx="9933164" cy="1953326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9" name="Рисунок 3">
            <a:extLst>
              <a:ext uri="{FF2B5EF4-FFF2-40B4-BE49-F238E27FC236}">
                <a16:creationId xmlns:a16="http://schemas.microsoft.com/office/drawing/2014/main" xmlns="" id="{A0A68313-7CA3-4A32-A17E-CB916613E0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0119" y="4400239"/>
            <a:ext cx="9933167" cy="268494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0877892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 и диаграмм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0" y="2173864"/>
            <a:ext cx="4026733" cy="4909571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4" name="Диаграмма 3">
            <a:extLst>
              <a:ext uri="{FF2B5EF4-FFF2-40B4-BE49-F238E27FC236}">
                <a16:creationId xmlns:a16="http://schemas.microsoft.com/office/drawing/2014/main" xmlns="" id="{7D19B8BF-6038-462B-B8EC-3BE4E63232CE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5441381" y="2173864"/>
            <a:ext cx="2346145" cy="4909571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/>
              <a:t>Click icon to add chart</a:t>
            </a:r>
            <a:endParaRPr lang="ru-RU"/>
          </a:p>
        </p:txBody>
      </p:sp>
      <p:sp>
        <p:nvSpPr>
          <p:cNvPr id="9" name="Диаграмма 3">
            <a:extLst>
              <a:ext uri="{FF2B5EF4-FFF2-40B4-BE49-F238E27FC236}">
                <a16:creationId xmlns:a16="http://schemas.microsoft.com/office/drawing/2014/main" xmlns="" id="{167A4ACF-9947-4AF0-89F5-3536622AB2A3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7972711" y="2173864"/>
            <a:ext cx="2340572" cy="4909571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/>
              <a:t>Click icon to add chart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14988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 и широк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1" y="2173864"/>
            <a:ext cx="3166248" cy="4909571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4" name="Диаграмма 3">
            <a:extLst>
              <a:ext uri="{FF2B5EF4-FFF2-40B4-BE49-F238E27FC236}">
                <a16:creationId xmlns:a16="http://schemas.microsoft.com/office/drawing/2014/main" xmlns="" id="{7D19B8BF-6038-462B-B8EC-3BE4E63232CE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753830" y="2173864"/>
            <a:ext cx="6559454" cy="4909571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/>
              <a:t>Click icon to add chart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8872858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3" y="2173864"/>
            <a:ext cx="2337788" cy="4909571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7" name="Таблица 6">
            <a:extLst>
              <a:ext uri="{FF2B5EF4-FFF2-40B4-BE49-F238E27FC236}">
                <a16:creationId xmlns:a16="http://schemas.microsoft.com/office/drawing/2014/main" xmlns="" id="{A6C0B26A-D5AA-4CB3-9F2B-372E3DBE62A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2910053" y="2173864"/>
            <a:ext cx="7403231" cy="4909571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/>
              <a:t>Click icon to add table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963702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Широкая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7" name="Таблица 6">
            <a:extLst>
              <a:ext uri="{FF2B5EF4-FFF2-40B4-BE49-F238E27FC236}">
                <a16:creationId xmlns:a16="http://schemas.microsoft.com/office/drawing/2014/main" xmlns="" id="{A6C0B26A-D5AA-4CB3-9F2B-372E3DBE62A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380118" y="2173864"/>
            <a:ext cx="9933168" cy="4909571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/>
              <a:t>Click icon to add table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821920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 и широкая таблица сниз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2" y="2173863"/>
            <a:ext cx="9933164" cy="1953326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7" name="Таблица 6">
            <a:extLst>
              <a:ext uri="{FF2B5EF4-FFF2-40B4-BE49-F238E27FC236}">
                <a16:creationId xmlns:a16="http://schemas.microsoft.com/office/drawing/2014/main" xmlns="" id="{A6C0B26A-D5AA-4CB3-9F2B-372E3DBE62A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380118" y="4421239"/>
            <a:ext cx="9933168" cy="2662195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US"/>
              <a:t>Click icon to add table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9303539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Разделитель слайдов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2A52CD42-D82E-495B-B7E3-D5D0DBA2AEC7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4186698"/>
            <a:ext cx="4871903" cy="296849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xmlns="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2173868"/>
            <a:ext cx="4871903" cy="1200703"/>
          </a:xfrm>
        </p:spPr>
        <p:txBody>
          <a:bodyPr anchor="b"/>
          <a:lstStyle>
            <a:lvl1pPr>
              <a:spcBef>
                <a:spcPts val="0"/>
              </a:spcBef>
              <a:defRPr sz="1500" cap="none" spc="0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Название презентации. </a:t>
            </a:r>
          </a:p>
          <a:p>
            <a:pPr lvl="0"/>
            <a:r>
              <a:rPr lang="ru-RU" dirty="0"/>
              <a:t>Личный финансовый план</a:t>
            </a:r>
          </a:p>
        </p:txBody>
      </p:sp>
      <p:sp>
        <p:nvSpPr>
          <p:cNvPr id="8" name="Текст 9">
            <a:extLst>
              <a:ext uri="{FF2B5EF4-FFF2-40B4-BE49-F238E27FC236}">
                <a16:creationId xmlns:a16="http://schemas.microsoft.com/office/drawing/2014/main" xmlns="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5EC893C-D795-4CFC-AFF8-2309A981BD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66193" y="476084"/>
            <a:ext cx="2117794" cy="657719"/>
          </a:xfrm>
          <a:prstGeom prst="rect">
            <a:avLst/>
          </a:prstGeom>
        </p:spPr>
      </p:pic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A6BE7496-4AD4-AA4E-BCF8-BBECF5CBF75A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2" name="Прямоугольник 5">
            <a:extLst>
              <a:ext uri="{FF2B5EF4-FFF2-40B4-BE49-F238E27FC236}">
                <a16:creationId xmlns:a16="http://schemas.microsoft.com/office/drawing/2014/main" xmlns="" id="{3CC12423-0B75-6343-B28C-BD13EAFA6E37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E70C3AC0-212B-5142-A48B-22D230824B3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858460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Разделитель слайдов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5">
            <a:extLst>
              <a:ext uri="{FF2B5EF4-FFF2-40B4-BE49-F238E27FC236}">
                <a16:creationId xmlns:a16="http://schemas.microsoft.com/office/drawing/2014/main" xmlns="" id="{D60555C7-2B73-3049-8C33-F281723F5299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4186698"/>
            <a:ext cx="4871903" cy="296849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xmlns="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2173868"/>
            <a:ext cx="4871903" cy="1200703"/>
          </a:xfrm>
        </p:spPr>
        <p:txBody>
          <a:bodyPr anchor="b"/>
          <a:lstStyle>
            <a:lvl1pPr>
              <a:spcBef>
                <a:spcPts val="0"/>
              </a:spcBef>
              <a:defRPr sz="1500" cap="none" spc="0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Название презентации. </a:t>
            </a:r>
          </a:p>
          <a:p>
            <a:pPr lvl="0"/>
            <a:r>
              <a:rPr lang="ru-RU" dirty="0"/>
              <a:t>Личный финансовый план</a:t>
            </a:r>
          </a:p>
        </p:txBody>
      </p:sp>
      <p:sp>
        <p:nvSpPr>
          <p:cNvPr id="8" name="Текст 9">
            <a:extLst>
              <a:ext uri="{FF2B5EF4-FFF2-40B4-BE49-F238E27FC236}">
                <a16:creationId xmlns:a16="http://schemas.microsoft.com/office/drawing/2014/main" xmlns="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5EC893C-D795-4CFC-AFF8-2309A981BD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66193" y="476084"/>
            <a:ext cx="2117794" cy="657719"/>
          </a:xfrm>
          <a:prstGeom prst="rect">
            <a:avLst/>
          </a:prstGeom>
        </p:spPr>
      </p:pic>
      <p:sp>
        <p:nvSpPr>
          <p:cNvPr id="12" name="Прямоугольник 5">
            <a:extLst>
              <a:ext uri="{FF2B5EF4-FFF2-40B4-BE49-F238E27FC236}">
                <a16:creationId xmlns:a16="http://schemas.microsoft.com/office/drawing/2014/main" xmlns="" id="{A6720AAC-7B43-F849-9B25-B08025517FC0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3" name="Прямоугольник 4">
            <a:extLst>
              <a:ext uri="{FF2B5EF4-FFF2-40B4-BE49-F238E27FC236}">
                <a16:creationId xmlns:a16="http://schemas.microsoft.com/office/drawing/2014/main" xmlns="" id="{70275346-E2F2-8940-A210-A558021D7D72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8F262092-25DB-BA48-85CF-3DED727EFB7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196536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Разделитель слайдов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5">
            <a:extLst>
              <a:ext uri="{FF2B5EF4-FFF2-40B4-BE49-F238E27FC236}">
                <a16:creationId xmlns:a16="http://schemas.microsoft.com/office/drawing/2014/main" xmlns="" id="{149720B7-F087-0D46-8716-D12F8DD56354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4186698"/>
            <a:ext cx="4871903" cy="296849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xmlns="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2173868"/>
            <a:ext cx="4871903" cy="1200703"/>
          </a:xfrm>
        </p:spPr>
        <p:txBody>
          <a:bodyPr anchor="b"/>
          <a:lstStyle>
            <a:lvl1pPr>
              <a:spcBef>
                <a:spcPts val="0"/>
              </a:spcBef>
              <a:defRPr sz="1500" cap="none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Название презентации. </a:t>
            </a:r>
          </a:p>
          <a:p>
            <a:pPr lvl="0"/>
            <a:r>
              <a:rPr lang="ru-RU" dirty="0"/>
              <a:t>Личный финансовый план</a:t>
            </a:r>
          </a:p>
        </p:txBody>
      </p:sp>
      <p:sp>
        <p:nvSpPr>
          <p:cNvPr id="8" name="Текст 9">
            <a:extLst>
              <a:ext uri="{FF2B5EF4-FFF2-40B4-BE49-F238E27FC236}">
                <a16:creationId xmlns:a16="http://schemas.microsoft.com/office/drawing/2014/main" xmlns="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5EC893C-D795-4CFC-AFF8-2309A981BD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66193" y="476084"/>
            <a:ext cx="2117794" cy="657719"/>
          </a:xfrm>
          <a:prstGeom prst="rect">
            <a:avLst/>
          </a:prstGeom>
        </p:spPr>
      </p:pic>
      <p:sp>
        <p:nvSpPr>
          <p:cNvPr id="12" name="Прямоугольник 5">
            <a:extLst>
              <a:ext uri="{FF2B5EF4-FFF2-40B4-BE49-F238E27FC236}">
                <a16:creationId xmlns:a16="http://schemas.microsoft.com/office/drawing/2014/main" xmlns="" id="{D246D6A3-A50F-6346-A12C-923661F1ACCC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3" name="Прямоугольник 4">
            <a:extLst>
              <a:ext uri="{FF2B5EF4-FFF2-40B4-BE49-F238E27FC236}">
                <a16:creationId xmlns:a16="http://schemas.microsoft.com/office/drawing/2014/main" xmlns="" id="{EF8B97DF-EFB1-AB4F-AE02-EC539FF368D4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4CD74D1C-136D-D542-B11B-4A4D6E7030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374443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Разделитель с оглавление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2A52CD42-D82E-495B-B7E3-D5D0DBA2AEC7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xmlns="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52019" y="4176198"/>
            <a:ext cx="5061264" cy="2907236"/>
          </a:xfrm>
        </p:spPr>
        <p:txBody>
          <a:bodyPr anchor="t" anchorCtr="0"/>
          <a:lstStyle>
            <a:lvl1pPr marL="176402" marR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 cap="none" spc="25" baseline="0">
                <a:solidFill>
                  <a:schemeClr val="bg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Подраздел презентации 1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2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3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sp>
        <p:nvSpPr>
          <p:cNvPr id="8" name="Текст 9">
            <a:extLst>
              <a:ext uri="{FF2B5EF4-FFF2-40B4-BE49-F238E27FC236}">
                <a16:creationId xmlns:a16="http://schemas.microsoft.com/office/drawing/2014/main" xmlns="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:a16="http://schemas.microsoft.com/office/drawing/2014/main" xmlns="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1218205"/>
            <a:ext cx="4871903" cy="2166861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6C4DB284-29AA-4820-BBD7-507FB0040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66193" y="476084"/>
            <a:ext cx="2117794" cy="657719"/>
          </a:xfrm>
          <a:prstGeom prst="rect">
            <a:avLst/>
          </a:prstGeom>
        </p:spPr>
      </p:pic>
      <p:sp>
        <p:nvSpPr>
          <p:cNvPr id="11" name="Прямоугольник 4">
            <a:extLst>
              <a:ext uri="{FF2B5EF4-FFF2-40B4-BE49-F238E27FC236}">
                <a16:creationId xmlns:a16="http://schemas.microsoft.com/office/drawing/2014/main" xmlns="" id="{97850F82-2BE6-A94C-A49B-CA7ADBA4B272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2" name="Прямоугольник 5">
            <a:extLst>
              <a:ext uri="{FF2B5EF4-FFF2-40B4-BE49-F238E27FC236}">
                <a16:creationId xmlns:a16="http://schemas.microsoft.com/office/drawing/2014/main" xmlns="" id="{FABA92D1-2BB9-1B46-AD82-069211257F29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EB1F1DB3-74EF-0047-B8C4-23ADC28726A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36645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Разделитель с оглавление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5">
            <a:extLst>
              <a:ext uri="{FF2B5EF4-FFF2-40B4-BE49-F238E27FC236}">
                <a16:creationId xmlns:a16="http://schemas.microsoft.com/office/drawing/2014/main" xmlns="" id="{576F7CF3-5215-9E41-B00F-A2467B5A4064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xmlns="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52019" y="4176198"/>
            <a:ext cx="5061264" cy="2907236"/>
          </a:xfrm>
        </p:spPr>
        <p:txBody>
          <a:bodyPr anchor="t" anchorCtr="0"/>
          <a:lstStyle>
            <a:lvl1pPr marL="176402" marR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 cap="none" spc="25" baseline="0">
                <a:solidFill>
                  <a:schemeClr val="bg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Подраздел презентации 1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2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3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sp>
        <p:nvSpPr>
          <p:cNvPr id="8" name="Текст 9">
            <a:extLst>
              <a:ext uri="{FF2B5EF4-FFF2-40B4-BE49-F238E27FC236}">
                <a16:creationId xmlns:a16="http://schemas.microsoft.com/office/drawing/2014/main" xmlns="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:a16="http://schemas.microsoft.com/office/drawing/2014/main" xmlns="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1218205"/>
            <a:ext cx="4871903" cy="2166861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6C4DB284-29AA-4820-BBD7-507FB0040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66193" y="476084"/>
            <a:ext cx="2117794" cy="657719"/>
          </a:xfrm>
          <a:prstGeom prst="rect">
            <a:avLst/>
          </a:prstGeom>
        </p:spPr>
      </p:pic>
      <p:sp>
        <p:nvSpPr>
          <p:cNvPr id="12" name="Прямоугольник 5">
            <a:extLst>
              <a:ext uri="{FF2B5EF4-FFF2-40B4-BE49-F238E27FC236}">
                <a16:creationId xmlns:a16="http://schemas.microsoft.com/office/drawing/2014/main" xmlns="" id="{1FE6B26F-C027-5E43-A4D9-825B3B6EBE20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3" name="Прямоугольник 4">
            <a:extLst>
              <a:ext uri="{FF2B5EF4-FFF2-40B4-BE49-F238E27FC236}">
                <a16:creationId xmlns:a16="http://schemas.microsoft.com/office/drawing/2014/main" xmlns="" id="{37D631BF-DFE4-9F49-BA08-C5CFCF09E5FA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460318B2-F8BE-A24B-9A6F-2D397BDC53A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7106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Разделитель с оглавлением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5">
            <a:extLst>
              <a:ext uri="{FF2B5EF4-FFF2-40B4-BE49-F238E27FC236}">
                <a16:creationId xmlns:a16="http://schemas.microsoft.com/office/drawing/2014/main" xmlns="" id="{D893A5DB-B2E0-3B4E-9B24-2C07CA7DBDEE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 dirty="0">
              <a:solidFill>
                <a:prstClr val="white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xmlns="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52019" y="4176198"/>
            <a:ext cx="5061264" cy="2907236"/>
          </a:xfrm>
        </p:spPr>
        <p:txBody>
          <a:bodyPr anchor="t" anchorCtr="0"/>
          <a:lstStyle>
            <a:lvl1pPr marL="176402" marR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 cap="none" spc="25" baseline="0">
                <a:solidFill>
                  <a:schemeClr val="bg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Подраздел презентации 1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2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3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sp>
        <p:nvSpPr>
          <p:cNvPr id="8" name="Текст 9">
            <a:extLst>
              <a:ext uri="{FF2B5EF4-FFF2-40B4-BE49-F238E27FC236}">
                <a16:creationId xmlns:a16="http://schemas.microsoft.com/office/drawing/2014/main" xmlns="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:a16="http://schemas.microsoft.com/office/drawing/2014/main" xmlns="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1218205"/>
            <a:ext cx="4871903" cy="2166861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6C4DB284-29AA-4820-BBD7-507FB0040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66193" y="476084"/>
            <a:ext cx="2117794" cy="657719"/>
          </a:xfrm>
          <a:prstGeom prst="rect">
            <a:avLst/>
          </a:prstGeom>
        </p:spPr>
      </p:pic>
      <p:sp>
        <p:nvSpPr>
          <p:cNvPr id="12" name="Прямоугольник 5">
            <a:extLst>
              <a:ext uri="{FF2B5EF4-FFF2-40B4-BE49-F238E27FC236}">
                <a16:creationId xmlns:a16="http://schemas.microsoft.com/office/drawing/2014/main" xmlns="" id="{DA03FE0D-BF49-254E-89ED-BAA5C80B59AF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 dirty="0">
              <a:solidFill>
                <a:prstClr val="white"/>
              </a:solidFill>
            </a:endParaRPr>
          </a:p>
        </p:txBody>
      </p:sp>
      <p:sp>
        <p:nvSpPr>
          <p:cNvPr id="13" name="Прямоугольник 4">
            <a:extLst>
              <a:ext uri="{FF2B5EF4-FFF2-40B4-BE49-F238E27FC236}">
                <a16:creationId xmlns:a16="http://schemas.microsoft.com/office/drawing/2014/main" xmlns="" id="{3264A58C-4FFD-C64B-9CD9-8D247348DD2A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E3ADAB3F-0359-E04B-867B-5223B81C3F8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573217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Слайд с крупным показателем 1">
    <p:bg>
      <p:bgPr>
        <a:gradFill>
          <a:gsLst>
            <a:gs pos="100000">
              <a:schemeClr val="accent2"/>
            </a:gs>
            <a:gs pos="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>
                <a:solidFill>
                  <a:prstClr val="white"/>
                </a:solidFill>
              </a:rPr>
              <a:t>Колонтитул раздела или подраздела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AA99AE-6A35-4C1E-8082-A4A87B5CA521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80C1A66E-447C-497E-B791-484EC723AC3C}"/>
              </a:ext>
            </a:extLst>
          </p:cNvPr>
          <p:cNvCxnSpPr/>
          <p:nvPr/>
        </p:nvCxnSpPr>
        <p:spPr>
          <a:xfrm>
            <a:off x="380122" y="952159"/>
            <a:ext cx="9933164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Текст 7">
            <a:extLst>
              <a:ext uri="{FF2B5EF4-FFF2-40B4-BE49-F238E27FC236}">
                <a16:creationId xmlns:a16="http://schemas.microsoft.com/office/drawing/2014/main" xmlns="" id="{328E8370-30AB-4722-8DBA-593A635980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41382" y="2173864"/>
            <a:ext cx="4871903" cy="4909571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xmlns="" id="{093F2368-AD98-4728-93E4-1B37173036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0121" y="1921822"/>
            <a:ext cx="4871903" cy="2047819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3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4%</a:t>
            </a:r>
            <a:endParaRPr lang="ru-RU" dirty="0"/>
          </a:p>
        </p:txBody>
      </p:sp>
      <p:sp>
        <p:nvSpPr>
          <p:cNvPr id="16" name="Текст 7">
            <a:extLst>
              <a:ext uri="{FF2B5EF4-FFF2-40B4-BE49-F238E27FC236}">
                <a16:creationId xmlns:a16="http://schemas.microsoft.com/office/drawing/2014/main" xmlns="" id="{35BF7473-8909-436F-9AC2-13A304FD55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19" y="4232212"/>
            <a:ext cx="4871903" cy="2851228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3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подпись к показателю в несколько строк</a:t>
            </a:r>
          </a:p>
        </p:txBody>
      </p:sp>
      <p:cxnSp>
        <p:nvCxnSpPr>
          <p:cNvPr id="9" name="Прямая соединительная линия 3">
            <a:extLst>
              <a:ext uri="{FF2B5EF4-FFF2-40B4-BE49-F238E27FC236}">
                <a16:creationId xmlns:a16="http://schemas.microsoft.com/office/drawing/2014/main" xmlns="" id="{02420877-C80B-0C49-8235-1D838270B16B}"/>
              </a:ext>
            </a:extLst>
          </p:cNvPr>
          <p:cNvCxnSpPr/>
          <p:nvPr userDrawn="1"/>
        </p:nvCxnSpPr>
        <p:spPr>
          <a:xfrm>
            <a:off x="380122" y="952159"/>
            <a:ext cx="9933164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5B6A4BE-C4C5-A645-BD4D-1A8A7F1CA9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21" y="476072"/>
            <a:ext cx="1313455" cy="31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931533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Слайд с крупным показателем 2">
    <p:bg>
      <p:bgPr>
        <a:gradFill>
          <a:gsLst>
            <a:gs pos="100000">
              <a:schemeClr val="accent6"/>
            </a:gs>
            <a:gs pos="0">
              <a:schemeClr val="accent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>
                <a:solidFill>
                  <a:prstClr val="white"/>
                </a:solidFill>
              </a:rPr>
              <a:t>Колонтитул раздела или подраздела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AA99AE-6A35-4C1E-8082-A4A87B5CA521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80C1A66E-447C-497E-B791-484EC723AC3C}"/>
              </a:ext>
            </a:extLst>
          </p:cNvPr>
          <p:cNvCxnSpPr/>
          <p:nvPr/>
        </p:nvCxnSpPr>
        <p:spPr>
          <a:xfrm>
            <a:off x="380122" y="952159"/>
            <a:ext cx="9933164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Текст 7">
            <a:extLst>
              <a:ext uri="{FF2B5EF4-FFF2-40B4-BE49-F238E27FC236}">
                <a16:creationId xmlns:a16="http://schemas.microsoft.com/office/drawing/2014/main" xmlns="" id="{328E8370-30AB-4722-8DBA-593A635980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41382" y="2173864"/>
            <a:ext cx="4871903" cy="4909571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xmlns="" id="{093F2368-AD98-4728-93E4-1B37173036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0121" y="1921822"/>
            <a:ext cx="4871903" cy="2047819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3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4%</a:t>
            </a:r>
            <a:endParaRPr lang="ru-RU" dirty="0"/>
          </a:p>
        </p:txBody>
      </p:sp>
      <p:sp>
        <p:nvSpPr>
          <p:cNvPr id="16" name="Текст 7">
            <a:extLst>
              <a:ext uri="{FF2B5EF4-FFF2-40B4-BE49-F238E27FC236}">
                <a16:creationId xmlns:a16="http://schemas.microsoft.com/office/drawing/2014/main" xmlns="" id="{35BF7473-8909-436F-9AC2-13A304FD55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19" y="4232212"/>
            <a:ext cx="4871903" cy="2851228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3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подпись к показателю в несколько строк</a:t>
            </a:r>
          </a:p>
        </p:txBody>
      </p:sp>
      <p:cxnSp>
        <p:nvCxnSpPr>
          <p:cNvPr id="9" name="Прямая соединительная линия 3">
            <a:extLst>
              <a:ext uri="{FF2B5EF4-FFF2-40B4-BE49-F238E27FC236}">
                <a16:creationId xmlns:a16="http://schemas.microsoft.com/office/drawing/2014/main" xmlns="" id="{ACAA5ACE-4527-364D-B68A-4A0F188B5918}"/>
              </a:ext>
            </a:extLst>
          </p:cNvPr>
          <p:cNvCxnSpPr/>
          <p:nvPr userDrawn="1"/>
        </p:nvCxnSpPr>
        <p:spPr>
          <a:xfrm>
            <a:off x="380122" y="952159"/>
            <a:ext cx="9933164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A91CB5F1-597E-634F-8698-E48498C717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21" y="476072"/>
            <a:ext cx="1313455" cy="31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872418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2A52CD42-D82E-495B-B7E3-D5D0DBA2AEC7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xmlns="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2079" y="4239208"/>
            <a:ext cx="5061264" cy="2907236"/>
          </a:xfrm>
        </p:spPr>
        <p:txBody>
          <a:bodyPr anchor="b" anchorCtr="0"/>
          <a:lstStyle>
            <a:lvl1pPr marL="0" marR="0" indent="0" algn="l" defTabSz="74676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cap="none" spc="25" baseline="0">
                <a:solidFill>
                  <a:schemeClr val="bg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Пункт приема корреспонденции: </a:t>
            </a:r>
          </a:p>
          <a:p>
            <a:pPr lvl="0"/>
            <a:r>
              <a:rPr lang="ru-RU" dirty="0"/>
              <a:t>Москва, </a:t>
            </a:r>
            <a:r>
              <a:rPr lang="ru-RU" dirty="0" err="1"/>
              <a:t>Сандуновский</a:t>
            </a:r>
            <a:r>
              <a:rPr lang="ru-RU" dirty="0"/>
              <a:t> пер., д. 3, стр. 1, телефон +7 495 621-09-61</a:t>
            </a:r>
          </a:p>
          <a:p>
            <a:pPr lvl="0"/>
            <a:r>
              <a:rPr lang="ru-RU" dirty="0"/>
              <a:t>Почтовый адрес: 107016, Москва, ул. Неглинная, д. 12</a:t>
            </a:r>
          </a:p>
          <a:p>
            <a:pPr lvl="0"/>
            <a:r>
              <a:rPr lang="ru-RU" dirty="0"/>
              <a:t>Контактный центр: 8 800 250-40-72, +7 495 771-91-00</a:t>
            </a:r>
          </a:p>
          <a:p>
            <a:pPr lvl="0"/>
            <a:r>
              <a:rPr lang="ru-RU" dirty="0"/>
              <a:t>Факс: +7 495 621-64-65, +7 495 621-62-88</a:t>
            </a:r>
          </a:p>
          <a:p>
            <a:pPr lvl="0"/>
            <a:r>
              <a:rPr lang="ru-RU" dirty="0"/>
              <a:t>Сайт: www.cbr.ru</a:t>
            </a:r>
          </a:p>
          <a:p>
            <a:pPr lvl="0"/>
            <a:r>
              <a:rPr lang="ru-RU" dirty="0"/>
              <a:t>Электронная почта: fps@cbr.ru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:a16="http://schemas.microsoft.com/office/drawing/2014/main" xmlns="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1218205"/>
            <a:ext cx="4871903" cy="2166861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Спасибо </a:t>
            </a:r>
          </a:p>
          <a:p>
            <a:pPr lvl="0"/>
            <a:r>
              <a:rPr lang="ru-RU" dirty="0"/>
              <a:t>за внимание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0A5C40E-F195-4350-B935-ADE7C8F729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66193" y="476084"/>
            <a:ext cx="2117794" cy="657719"/>
          </a:xfrm>
          <a:prstGeom prst="rect">
            <a:avLst/>
          </a:prstGeom>
        </p:spPr>
      </p:pic>
      <p:sp>
        <p:nvSpPr>
          <p:cNvPr id="8" name="Прямоугольник 4">
            <a:extLst>
              <a:ext uri="{FF2B5EF4-FFF2-40B4-BE49-F238E27FC236}">
                <a16:creationId xmlns:a16="http://schemas.microsoft.com/office/drawing/2014/main" xmlns="" id="{CB73E889-F88F-6F41-AB18-E265DCBB142C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Прямоугольник 5">
            <a:extLst>
              <a:ext uri="{FF2B5EF4-FFF2-40B4-BE49-F238E27FC236}">
                <a16:creationId xmlns:a16="http://schemas.microsoft.com/office/drawing/2014/main" xmlns="" id="{87F67060-1CA8-564C-B28C-57F69FD3953F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249A519D-7F3D-144F-9681-4B85F4E9FA9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905404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ключительны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8AA50AB-BEF8-4977-B1F8-52D348030808}"/>
              </a:ext>
            </a:extLst>
          </p:cNvPr>
          <p:cNvSpPr/>
          <p:nvPr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2A52CD42-D82E-495B-B7E3-D5D0DBA2AEC7}"/>
              </a:ext>
            </a:extLst>
          </p:cNvPr>
          <p:cNvSpPr/>
          <p:nvPr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xmlns="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0121" y="4606774"/>
            <a:ext cx="9933165" cy="2539675"/>
          </a:xfrm>
        </p:spPr>
        <p:txBody>
          <a:bodyPr anchor="b" anchorCtr="0"/>
          <a:lstStyle>
            <a:lvl1pPr marL="0" marR="0" indent="0" algn="l" defTabSz="74676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cap="none" spc="25" baseline="0">
                <a:solidFill>
                  <a:schemeClr val="bg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Служба по защите прав потребителей </a:t>
            </a:r>
          </a:p>
          <a:p>
            <a:pPr lvl="0"/>
            <a:r>
              <a:rPr lang="ru-RU" dirty="0"/>
              <a:t>финансовых услуг и миноритарных акционеров</a:t>
            </a:r>
          </a:p>
          <a:p>
            <a:pPr lvl="0"/>
            <a:r>
              <a:rPr lang="ru-RU" dirty="0"/>
              <a:t>Пункт приема корреспонденции: Москва, </a:t>
            </a:r>
            <a:r>
              <a:rPr lang="ru-RU" dirty="0" err="1"/>
              <a:t>Сандуновский</a:t>
            </a:r>
            <a:r>
              <a:rPr lang="ru-RU" dirty="0"/>
              <a:t> пер., д. 3, стр. 1, телефон +7 495 621-09-61</a:t>
            </a:r>
          </a:p>
          <a:p>
            <a:pPr lvl="0"/>
            <a:r>
              <a:rPr lang="ru-RU" dirty="0"/>
              <a:t>Почтовый адрес: 107016, Москва, ул. Неглинная, д. 12</a:t>
            </a:r>
          </a:p>
          <a:p>
            <a:pPr lvl="0"/>
            <a:r>
              <a:rPr lang="ru-RU" dirty="0"/>
              <a:t>Контактный центр: 8 800 250-40-72, +7 495 771-91-00</a:t>
            </a:r>
          </a:p>
          <a:p>
            <a:pPr lvl="0"/>
            <a:r>
              <a:rPr lang="ru-RU" dirty="0"/>
              <a:t>Факс: +7 495 621-64-65, +7 495 621-62-88</a:t>
            </a:r>
          </a:p>
          <a:p>
            <a:pPr lvl="0"/>
            <a:r>
              <a:rPr lang="ru-RU" dirty="0"/>
              <a:t>Сайт: www.cbr.ru</a:t>
            </a:r>
          </a:p>
          <a:p>
            <a:pPr lvl="0"/>
            <a:r>
              <a:rPr lang="ru-RU" dirty="0"/>
              <a:t>Электронная почта: fps@cbr.ru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02FD43A-C81A-4B12-B731-C0200E4E9C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66193" y="476084"/>
            <a:ext cx="2117794" cy="657719"/>
          </a:xfrm>
          <a:prstGeom prst="rect">
            <a:avLst/>
          </a:prstGeom>
        </p:spPr>
      </p:pic>
      <p:sp>
        <p:nvSpPr>
          <p:cNvPr id="8" name="Прямоугольник 4">
            <a:extLst>
              <a:ext uri="{FF2B5EF4-FFF2-40B4-BE49-F238E27FC236}">
                <a16:creationId xmlns:a16="http://schemas.microsoft.com/office/drawing/2014/main" xmlns="" id="{9CA49D6A-2A3D-F847-91A9-124F7C9DF659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9" name="Прямоугольник 5">
            <a:extLst>
              <a:ext uri="{FF2B5EF4-FFF2-40B4-BE49-F238E27FC236}">
                <a16:creationId xmlns:a16="http://schemas.microsoft.com/office/drawing/2014/main" xmlns="" id="{F969D985-1C02-E448-9F28-725D1942384C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CB3488DB-EB70-644F-A032-4B09756A959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108158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Обложк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2A52CD42-D82E-495B-B7E3-D5D0DBA2AEC7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1749" y="4506717"/>
            <a:ext cx="3563074" cy="2014876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61C94846-A41A-46A4-82FC-F70C44E973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12"/>
          <a:stretch/>
        </p:blipFill>
        <p:spPr>
          <a:xfrm>
            <a:off x="5346699" y="1"/>
            <a:ext cx="5346701" cy="7561263"/>
          </a:xfrm>
          <a:prstGeom prst="rect">
            <a:avLst/>
          </a:prstGeom>
        </p:spPr>
      </p:pic>
      <p:sp>
        <p:nvSpPr>
          <p:cNvPr id="18" name="Текст 9">
            <a:extLst>
              <a:ext uri="{FF2B5EF4-FFF2-40B4-BE49-F238E27FC236}">
                <a16:creationId xmlns:a16="http://schemas.microsoft.com/office/drawing/2014/main" xmlns="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1749" y="6841929"/>
            <a:ext cx="3563074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</a:t>
            </a:r>
            <a:r>
              <a:rPr lang="ru-RU" dirty="0"/>
              <a:t> г.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E5795634-38B6-D447-8137-583C17F3664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942053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Обложк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2A52CD42-D82E-495B-B7E3-D5D0DBA2AEC7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xmlns="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1749" y="6841929"/>
            <a:ext cx="3563074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</a:t>
            </a:r>
            <a:r>
              <a:rPr lang="ru-RU" dirty="0"/>
              <a:t> г.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D5B71E1-4C95-4E0E-82AA-C4C2E1DAE7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7" r="18281"/>
          <a:stretch/>
        </p:blipFill>
        <p:spPr>
          <a:xfrm>
            <a:off x="5346699" y="1"/>
            <a:ext cx="5346701" cy="75612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B6C93D13-130D-AF4E-9E1D-5CFED2B51A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  <p:sp>
        <p:nvSpPr>
          <p:cNvPr id="8" name="Текст 9">
            <a:extLst>
              <a:ext uri="{FF2B5EF4-FFF2-40B4-BE49-F238E27FC236}">
                <a16:creationId xmlns:a16="http://schemas.microsoft.com/office/drawing/2014/main" xmlns="" id="{4779FA9A-124A-534D-8851-91349516E0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1749" y="4506717"/>
            <a:ext cx="3563074" cy="2014876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</p:spTree>
    <p:extLst>
      <p:ext uri="{BB962C8B-B14F-4D97-AF65-F5344CB8AC3E}">
        <p14:creationId xmlns:p14="http://schemas.microsoft.com/office/powerpoint/2010/main" val="4257187598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Обложк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5">
            <a:extLst>
              <a:ext uri="{FF2B5EF4-FFF2-40B4-BE49-F238E27FC236}">
                <a16:creationId xmlns:a16="http://schemas.microsoft.com/office/drawing/2014/main" xmlns="" id="{34CC37E1-89DB-F54C-A285-B011317DB0C4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xmlns="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1749" y="6841929"/>
            <a:ext cx="3563074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</a:t>
            </a:r>
            <a:r>
              <a:rPr lang="ru-RU" dirty="0"/>
              <a:t> г.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D5B71E1-4C95-4E0E-82AA-C4C2E1DAE7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7" r="18281"/>
          <a:stretch/>
        </p:blipFill>
        <p:spPr>
          <a:xfrm>
            <a:off x="5346699" y="1"/>
            <a:ext cx="5346701" cy="75612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A04D8746-2434-2F4A-AF0F-ACC456661D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  <p:sp>
        <p:nvSpPr>
          <p:cNvPr id="8" name="Текст 9">
            <a:extLst>
              <a:ext uri="{FF2B5EF4-FFF2-40B4-BE49-F238E27FC236}">
                <a16:creationId xmlns:a16="http://schemas.microsoft.com/office/drawing/2014/main" xmlns="" id="{593B22F0-5A1E-E44B-9951-73B5C475FEE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1749" y="4506717"/>
            <a:ext cx="3563074" cy="2014876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</p:spTree>
    <p:extLst>
      <p:ext uri="{BB962C8B-B14F-4D97-AF65-F5344CB8AC3E}">
        <p14:creationId xmlns:p14="http://schemas.microsoft.com/office/powerpoint/2010/main" val="1163253236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Обложка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5">
            <a:extLst>
              <a:ext uri="{FF2B5EF4-FFF2-40B4-BE49-F238E27FC236}">
                <a16:creationId xmlns:a16="http://schemas.microsoft.com/office/drawing/2014/main" xmlns="" id="{868D1A79-0555-C24E-AC19-8597029C75B0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3" y="4533424"/>
            <a:ext cx="4028126" cy="198817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3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xmlns="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6841929"/>
            <a:ext cx="4028126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 </a:t>
            </a:r>
            <a:r>
              <a:rPr lang="ru-RU" dirty="0"/>
              <a:t>г.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3C06F7CF-127E-3E42-AC68-77C218F5BA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7" y="476082"/>
            <a:ext cx="3192201" cy="74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886885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Обложка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5">
            <a:extLst>
              <a:ext uri="{FF2B5EF4-FFF2-40B4-BE49-F238E27FC236}">
                <a16:creationId xmlns:a16="http://schemas.microsoft.com/office/drawing/2014/main" xmlns="" id="{20E5DCE5-DCC6-9D49-9FD7-9D01D8772A13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xmlns="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6841929"/>
            <a:ext cx="4028126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 </a:t>
            </a:r>
            <a:r>
              <a:rPr lang="ru-RU" dirty="0"/>
              <a:t>г.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2F29ACC5-CBDE-CF4E-A5E4-FB511C6069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7" y="476082"/>
            <a:ext cx="3192201" cy="745739"/>
          </a:xfrm>
          <a:prstGeom prst="rect">
            <a:avLst/>
          </a:prstGeom>
        </p:spPr>
      </p:pic>
      <p:sp>
        <p:nvSpPr>
          <p:cNvPr id="8" name="Текст 9">
            <a:extLst>
              <a:ext uri="{FF2B5EF4-FFF2-40B4-BE49-F238E27FC236}">
                <a16:creationId xmlns:a16="http://schemas.microsoft.com/office/drawing/2014/main" xmlns="" id="{9AB48469-10AC-0747-887C-AFD49523FC1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3" y="4533424"/>
            <a:ext cx="4028126" cy="198817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3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</p:spTree>
    <p:extLst>
      <p:ext uri="{BB962C8B-B14F-4D97-AF65-F5344CB8AC3E}">
        <p14:creationId xmlns:p14="http://schemas.microsoft.com/office/powerpoint/2010/main" val="3569106068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Обложка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2A52CD42-D82E-495B-B7E3-D5D0DBA2AEC7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3" y="4186700"/>
            <a:ext cx="4028126" cy="233489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3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xmlns="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6841929"/>
            <a:ext cx="4028126" cy="304520"/>
          </a:xfrm>
        </p:spPr>
        <p:txBody>
          <a:bodyPr anchor="b"/>
          <a:lstStyle>
            <a:lvl1pPr>
              <a:spcBef>
                <a:spcPts val="0"/>
              </a:spcBef>
              <a:defRPr sz="1500" cap="none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2017 </a:t>
            </a:r>
            <a:r>
              <a:rPr lang="ru-RU" dirty="0"/>
              <a:t>г.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3C57FBAE-CF4B-5346-9433-364DB4ABA0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7" y="476082"/>
            <a:ext cx="3192201" cy="74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080977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Разделитель слайдов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2A52CD42-D82E-495B-B7E3-D5D0DBA2AEC7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4186698"/>
            <a:ext cx="4871903" cy="296849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xmlns="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2173868"/>
            <a:ext cx="4871903" cy="1200703"/>
          </a:xfrm>
        </p:spPr>
        <p:txBody>
          <a:bodyPr anchor="b"/>
          <a:lstStyle>
            <a:lvl1pPr>
              <a:spcBef>
                <a:spcPts val="0"/>
              </a:spcBef>
              <a:defRPr sz="1500" cap="none" spc="0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Название презентации. </a:t>
            </a:r>
          </a:p>
          <a:p>
            <a:pPr lvl="0"/>
            <a:r>
              <a:rPr lang="ru-RU" dirty="0"/>
              <a:t>Личный финансовый план</a:t>
            </a:r>
          </a:p>
        </p:txBody>
      </p:sp>
      <p:sp>
        <p:nvSpPr>
          <p:cNvPr id="8" name="Текст 9">
            <a:extLst>
              <a:ext uri="{FF2B5EF4-FFF2-40B4-BE49-F238E27FC236}">
                <a16:creationId xmlns:a16="http://schemas.microsoft.com/office/drawing/2014/main" xmlns="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D2012A5B-305B-CD47-B28F-A6674F71E1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172749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Разделитель слайдов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5">
            <a:extLst>
              <a:ext uri="{FF2B5EF4-FFF2-40B4-BE49-F238E27FC236}">
                <a16:creationId xmlns:a16="http://schemas.microsoft.com/office/drawing/2014/main" xmlns="" id="{D60555C7-2B73-3049-8C33-F281723F5299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4186698"/>
            <a:ext cx="4871903" cy="296849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xmlns="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2173868"/>
            <a:ext cx="4871903" cy="1200703"/>
          </a:xfrm>
        </p:spPr>
        <p:txBody>
          <a:bodyPr anchor="b"/>
          <a:lstStyle>
            <a:lvl1pPr>
              <a:spcBef>
                <a:spcPts val="0"/>
              </a:spcBef>
              <a:defRPr sz="1500" cap="none" spc="0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Название презентации. </a:t>
            </a:r>
          </a:p>
          <a:p>
            <a:pPr lvl="0"/>
            <a:r>
              <a:rPr lang="ru-RU" dirty="0"/>
              <a:t>Личный финансовый план</a:t>
            </a:r>
          </a:p>
        </p:txBody>
      </p:sp>
      <p:sp>
        <p:nvSpPr>
          <p:cNvPr id="8" name="Текст 9">
            <a:extLst>
              <a:ext uri="{FF2B5EF4-FFF2-40B4-BE49-F238E27FC236}">
                <a16:creationId xmlns:a16="http://schemas.microsoft.com/office/drawing/2014/main" xmlns="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2B0510C9-1D18-6444-9FD3-80582322CA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633952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Разделитель слайдов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5">
            <a:extLst>
              <a:ext uri="{FF2B5EF4-FFF2-40B4-BE49-F238E27FC236}">
                <a16:creationId xmlns:a16="http://schemas.microsoft.com/office/drawing/2014/main" xmlns="" id="{149720B7-F087-0D46-8716-D12F8DD56354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4186698"/>
            <a:ext cx="4871903" cy="296849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xmlns="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1383" y="2173868"/>
            <a:ext cx="4871903" cy="1200703"/>
          </a:xfrm>
        </p:spPr>
        <p:txBody>
          <a:bodyPr anchor="b"/>
          <a:lstStyle>
            <a:lvl1pPr>
              <a:spcBef>
                <a:spcPts val="0"/>
              </a:spcBef>
              <a:defRPr sz="1500" cap="none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Название презентации. </a:t>
            </a:r>
          </a:p>
          <a:p>
            <a:pPr lvl="0"/>
            <a:r>
              <a:rPr lang="ru-RU" dirty="0"/>
              <a:t>Личный финансовый план</a:t>
            </a:r>
          </a:p>
        </p:txBody>
      </p:sp>
      <p:sp>
        <p:nvSpPr>
          <p:cNvPr id="8" name="Текст 9">
            <a:extLst>
              <a:ext uri="{FF2B5EF4-FFF2-40B4-BE49-F238E27FC236}">
                <a16:creationId xmlns:a16="http://schemas.microsoft.com/office/drawing/2014/main" xmlns="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EE6520EF-73E2-794D-A843-65AAAE24CA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170936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Разделитель с оглавление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2A52CD42-D82E-495B-B7E3-D5D0DBA2AEC7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xmlns="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52019" y="4176198"/>
            <a:ext cx="5061264" cy="2907236"/>
          </a:xfrm>
        </p:spPr>
        <p:txBody>
          <a:bodyPr anchor="t" anchorCtr="0"/>
          <a:lstStyle>
            <a:lvl1pPr marL="176402" marR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 cap="none" spc="25" baseline="0">
                <a:solidFill>
                  <a:schemeClr val="bg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Подраздел презентации 1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2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3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sp>
        <p:nvSpPr>
          <p:cNvPr id="8" name="Текст 9">
            <a:extLst>
              <a:ext uri="{FF2B5EF4-FFF2-40B4-BE49-F238E27FC236}">
                <a16:creationId xmlns:a16="http://schemas.microsoft.com/office/drawing/2014/main" xmlns="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:a16="http://schemas.microsoft.com/office/drawing/2014/main" xmlns="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1218205"/>
            <a:ext cx="4871903" cy="2166861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169ADEFC-0D6F-8740-9564-51F1388910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48569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Разделитель с оглавление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5">
            <a:extLst>
              <a:ext uri="{FF2B5EF4-FFF2-40B4-BE49-F238E27FC236}">
                <a16:creationId xmlns:a16="http://schemas.microsoft.com/office/drawing/2014/main" xmlns="" id="{576F7CF3-5215-9E41-B00F-A2467B5A4064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xmlns="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52019" y="4176198"/>
            <a:ext cx="5061264" cy="2907236"/>
          </a:xfrm>
        </p:spPr>
        <p:txBody>
          <a:bodyPr anchor="t" anchorCtr="0"/>
          <a:lstStyle>
            <a:lvl1pPr marL="176402" marR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 cap="none" spc="25" baseline="0">
                <a:solidFill>
                  <a:schemeClr val="bg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Подраздел презентации 1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2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3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sp>
        <p:nvSpPr>
          <p:cNvPr id="8" name="Текст 9">
            <a:extLst>
              <a:ext uri="{FF2B5EF4-FFF2-40B4-BE49-F238E27FC236}">
                <a16:creationId xmlns:a16="http://schemas.microsoft.com/office/drawing/2014/main" xmlns="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:a16="http://schemas.microsoft.com/office/drawing/2014/main" xmlns="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1218205"/>
            <a:ext cx="4871903" cy="2166861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5379B4EE-6490-5543-9556-B807B7801B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23192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Разделитель с оглавлением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5">
            <a:extLst>
              <a:ext uri="{FF2B5EF4-FFF2-40B4-BE49-F238E27FC236}">
                <a16:creationId xmlns:a16="http://schemas.microsoft.com/office/drawing/2014/main" xmlns="" id="{D893A5DB-B2E0-3B4E-9B24-2C07CA7DBDEE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 dirty="0">
              <a:solidFill>
                <a:prstClr val="white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xmlns="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52019" y="4176198"/>
            <a:ext cx="5061264" cy="2907236"/>
          </a:xfrm>
        </p:spPr>
        <p:txBody>
          <a:bodyPr anchor="t" anchorCtr="0"/>
          <a:lstStyle>
            <a:lvl1pPr marL="176402" marR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 cap="none" spc="25" baseline="0">
                <a:solidFill>
                  <a:schemeClr val="bg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Подраздел презентации 1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2</a:t>
            </a:r>
          </a:p>
          <a:p>
            <a:pPr marL="176402" marR="0" lvl="0" indent="-176402" algn="l" defTabSz="74676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307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3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sp>
        <p:nvSpPr>
          <p:cNvPr id="8" name="Текст 9">
            <a:extLst>
              <a:ext uri="{FF2B5EF4-FFF2-40B4-BE49-F238E27FC236}">
                <a16:creationId xmlns:a16="http://schemas.microsoft.com/office/drawing/2014/main" xmlns="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1577" y="2656944"/>
            <a:ext cx="2366331" cy="2394400"/>
          </a:xfrm>
        </p:spPr>
        <p:txBody>
          <a:bodyPr anchor="ctr" anchorCtr="0"/>
          <a:lstStyle>
            <a:lvl1pPr>
              <a:spcBef>
                <a:spcPts val="0"/>
              </a:spcBef>
              <a:defRPr sz="12300" b="1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:a16="http://schemas.microsoft.com/office/drawing/2014/main" xmlns="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1218205"/>
            <a:ext cx="4871903" cy="2166861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95188A8F-944E-2C4B-B382-3DE907B962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378317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езисы в 4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0" y="2173863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5" name="Текст 7">
            <a:extLst>
              <a:ext uri="{FF2B5EF4-FFF2-40B4-BE49-F238E27FC236}">
                <a16:creationId xmlns:a16="http://schemas.microsoft.com/office/drawing/2014/main" xmlns="" id="{19A166C2-0FC5-4C62-B1C8-A2E9D3DA35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10056" y="2173863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6" name="Текст 7">
            <a:extLst>
              <a:ext uri="{FF2B5EF4-FFF2-40B4-BE49-F238E27FC236}">
                <a16:creationId xmlns:a16="http://schemas.microsoft.com/office/drawing/2014/main" xmlns="" id="{7DF90D02-C38A-4C8E-BE27-B09AFCC1C4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41386" y="2173863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xmlns="" id="{FDC2D01E-6E23-46AF-88FD-5810F4C0FE1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972713" y="2173863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8" name="Текст 7">
            <a:extLst>
              <a:ext uri="{FF2B5EF4-FFF2-40B4-BE49-F238E27FC236}">
                <a16:creationId xmlns:a16="http://schemas.microsoft.com/office/drawing/2014/main" xmlns="" id="{8CD2E874-F798-449B-AF52-6E519928659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80120" y="4619259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9" name="Текст 7">
            <a:extLst>
              <a:ext uri="{FF2B5EF4-FFF2-40B4-BE49-F238E27FC236}">
                <a16:creationId xmlns:a16="http://schemas.microsoft.com/office/drawing/2014/main" xmlns="" id="{8D8FCC09-FB67-4021-814D-A90AB3AA44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910056" y="4619259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0" name="Текст 7">
            <a:extLst>
              <a:ext uri="{FF2B5EF4-FFF2-40B4-BE49-F238E27FC236}">
                <a16:creationId xmlns:a16="http://schemas.microsoft.com/office/drawing/2014/main" xmlns="" id="{F12346B4-8A43-495A-AB40-34684AAD887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441386" y="4619259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1" name="Текст 7">
            <a:extLst>
              <a:ext uri="{FF2B5EF4-FFF2-40B4-BE49-F238E27FC236}">
                <a16:creationId xmlns:a16="http://schemas.microsoft.com/office/drawing/2014/main" xmlns="" id="{5159B785-97A0-4186-AABD-4FE1A5BAF4B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972713" y="4619259"/>
            <a:ext cx="2337788" cy="203734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627093072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екст и изобра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19" y="2173864"/>
            <a:ext cx="4871903" cy="4909571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xmlns="" id="{E8D4A6F7-58EA-4D29-AE28-88336ABCCF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41383" y="2173864"/>
            <a:ext cx="4871898" cy="4909571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6151993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екст и широкое изображение сниз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2" y="2173863"/>
            <a:ext cx="9933164" cy="1953326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Рисунок 3">
            <a:extLst>
              <a:ext uri="{FF2B5EF4-FFF2-40B4-BE49-F238E27FC236}">
                <a16:creationId xmlns:a16="http://schemas.microsoft.com/office/drawing/2014/main" xmlns="" id="{A0A68313-7CA3-4A32-A17E-CB916613E0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0119" y="4400239"/>
            <a:ext cx="9933167" cy="2684948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7642355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екст и диаграмм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0" y="2173864"/>
            <a:ext cx="4026733" cy="4909571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иаграмма 3">
            <a:extLst>
              <a:ext uri="{FF2B5EF4-FFF2-40B4-BE49-F238E27FC236}">
                <a16:creationId xmlns:a16="http://schemas.microsoft.com/office/drawing/2014/main" xmlns="" id="{7D19B8BF-6038-462B-B8EC-3BE4E63232CE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5441381" y="2173864"/>
            <a:ext cx="2346145" cy="4909571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9" name="Диаграмма 3">
            <a:extLst>
              <a:ext uri="{FF2B5EF4-FFF2-40B4-BE49-F238E27FC236}">
                <a16:creationId xmlns:a16="http://schemas.microsoft.com/office/drawing/2014/main" xmlns="" id="{167A4ACF-9947-4AF0-89F5-3536622AB2A3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7972711" y="2173864"/>
            <a:ext cx="2340572" cy="4909571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124951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екст и широк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1" y="2173864"/>
            <a:ext cx="3166248" cy="4909571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иаграмма 3">
            <a:extLst>
              <a:ext uri="{FF2B5EF4-FFF2-40B4-BE49-F238E27FC236}">
                <a16:creationId xmlns:a16="http://schemas.microsoft.com/office/drawing/2014/main" xmlns="" id="{7D19B8BF-6038-462B-B8EC-3BE4E63232CE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753830" y="2173864"/>
            <a:ext cx="6559454" cy="4909571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1513213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екст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3" y="2173864"/>
            <a:ext cx="2337788" cy="4909571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Таблица 6">
            <a:extLst>
              <a:ext uri="{FF2B5EF4-FFF2-40B4-BE49-F238E27FC236}">
                <a16:creationId xmlns:a16="http://schemas.microsoft.com/office/drawing/2014/main" xmlns="" id="{A6C0B26A-D5AA-4CB3-9F2B-372E3DBE62A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2910053" y="2173864"/>
            <a:ext cx="7403231" cy="4909571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171661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екст и широкая таблица сниз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22" y="2173863"/>
            <a:ext cx="9933164" cy="1953326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Таблица 6">
            <a:extLst>
              <a:ext uri="{FF2B5EF4-FFF2-40B4-BE49-F238E27FC236}">
                <a16:creationId xmlns:a16="http://schemas.microsoft.com/office/drawing/2014/main" xmlns="" id="{A6C0B26A-D5AA-4CB3-9F2B-372E3DBE62A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380118" y="4421239"/>
            <a:ext cx="9933168" cy="2662195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169506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Широкая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7" name="Таблица 6">
            <a:extLst>
              <a:ext uri="{FF2B5EF4-FFF2-40B4-BE49-F238E27FC236}">
                <a16:creationId xmlns:a16="http://schemas.microsoft.com/office/drawing/2014/main" xmlns="" id="{A6C0B26A-D5AA-4CB3-9F2B-372E3DBE62A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380118" y="2173864"/>
            <a:ext cx="9933168" cy="4909571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4612219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413539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Слайд с крупным показателем 1">
    <p:bg>
      <p:bgPr>
        <a:gradFill>
          <a:gsLst>
            <a:gs pos="100000">
              <a:schemeClr val="accent2"/>
            </a:gs>
            <a:gs pos="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>
                <a:solidFill>
                  <a:prstClr val="white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AA99AE-6A35-4C1E-8082-A4A87B5CA521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80C1A66E-447C-497E-B791-484EC723AC3C}"/>
              </a:ext>
            </a:extLst>
          </p:cNvPr>
          <p:cNvCxnSpPr/>
          <p:nvPr userDrawn="1"/>
        </p:nvCxnSpPr>
        <p:spPr>
          <a:xfrm>
            <a:off x="380122" y="952159"/>
            <a:ext cx="9933164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Текст 7">
            <a:extLst>
              <a:ext uri="{FF2B5EF4-FFF2-40B4-BE49-F238E27FC236}">
                <a16:creationId xmlns:a16="http://schemas.microsoft.com/office/drawing/2014/main" xmlns="" id="{328E8370-30AB-4722-8DBA-593A635980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41382" y="2173864"/>
            <a:ext cx="4871903" cy="4909571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xmlns="" id="{093F2368-AD98-4728-93E4-1B37173036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0121" y="1921822"/>
            <a:ext cx="4871903" cy="2047819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3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4%</a:t>
            </a:r>
            <a:endParaRPr lang="ru-RU" dirty="0"/>
          </a:p>
        </p:txBody>
      </p:sp>
      <p:sp>
        <p:nvSpPr>
          <p:cNvPr id="16" name="Текст 7">
            <a:extLst>
              <a:ext uri="{FF2B5EF4-FFF2-40B4-BE49-F238E27FC236}">
                <a16:creationId xmlns:a16="http://schemas.microsoft.com/office/drawing/2014/main" xmlns="" id="{35BF7473-8909-436F-9AC2-13A304FD55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19" y="4232212"/>
            <a:ext cx="4871903" cy="2851228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3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подпись к показателю в несколько строк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1B1D52BF-0C91-E94D-B026-0A6155A377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21" y="476072"/>
            <a:ext cx="1313455" cy="31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224094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Слайд с крупным показателем 2">
    <p:bg>
      <p:bgPr>
        <a:gradFill>
          <a:gsLst>
            <a:gs pos="100000">
              <a:schemeClr val="accent6"/>
            </a:gs>
            <a:gs pos="0">
              <a:schemeClr val="accent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>
                <a:solidFill>
                  <a:prstClr val="white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AA99AE-6A35-4C1E-8082-A4A87B5CA521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80C1A66E-447C-497E-B791-484EC723AC3C}"/>
              </a:ext>
            </a:extLst>
          </p:cNvPr>
          <p:cNvCxnSpPr/>
          <p:nvPr userDrawn="1"/>
        </p:nvCxnSpPr>
        <p:spPr>
          <a:xfrm>
            <a:off x="380122" y="952159"/>
            <a:ext cx="9933164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Текст 7">
            <a:extLst>
              <a:ext uri="{FF2B5EF4-FFF2-40B4-BE49-F238E27FC236}">
                <a16:creationId xmlns:a16="http://schemas.microsoft.com/office/drawing/2014/main" xmlns="" id="{328E8370-30AB-4722-8DBA-593A635980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41382" y="2173864"/>
            <a:ext cx="4871903" cy="4909571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xmlns="" id="{093F2368-AD98-4728-93E4-1B37173036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0121" y="1921822"/>
            <a:ext cx="4871903" cy="2047819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3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4%</a:t>
            </a:r>
            <a:endParaRPr lang="ru-RU" dirty="0"/>
          </a:p>
        </p:txBody>
      </p:sp>
      <p:sp>
        <p:nvSpPr>
          <p:cNvPr id="16" name="Текст 7">
            <a:extLst>
              <a:ext uri="{FF2B5EF4-FFF2-40B4-BE49-F238E27FC236}">
                <a16:creationId xmlns:a16="http://schemas.microsoft.com/office/drawing/2014/main" xmlns="" id="{35BF7473-8909-436F-9AC2-13A304FD55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19" y="4232212"/>
            <a:ext cx="4871903" cy="2851228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3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подпись к показателю в несколько строк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7ADE78A1-FBA8-744A-A552-E9B43DAF8F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21" y="476072"/>
            <a:ext cx="1313455" cy="31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726978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2A52CD42-D82E-495B-B7E3-D5D0DBA2AEC7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xmlns="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42079" y="4239208"/>
            <a:ext cx="5061264" cy="2907236"/>
          </a:xfrm>
        </p:spPr>
        <p:txBody>
          <a:bodyPr anchor="b" anchorCtr="0"/>
          <a:lstStyle>
            <a:lvl1pPr marL="0" marR="0" indent="0" algn="l" defTabSz="74676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cap="none" spc="25" baseline="0">
                <a:solidFill>
                  <a:schemeClr val="bg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Пункт приема корреспонденции: </a:t>
            </a:r>
          </a:p>
          <a:p>
            <a:pPr lvl="0"/>
            <a:r>
              <a:rPr lang="ru-RU" dirty="0"/>
              <a:t>Москва, </a:t>
            </a:r>
            <a:r>
              <a:rPr lang="ru-RU" dirty="0" err="1"/>
              <a:t>Сандуновский</a:t>
            </a:r>
            <a:r>
              <a:rPr lang="ru-RU" dirty="0"/>
              <a:t> пер., д. 3, стр. 1, телефон +7 495 621-09-61</a:t>
            </a:r>
          </a:p>
          <a:p>
            <a:pPr lvl="0"/>
            <a:r>
              <a:rPr lang="ru-RU" dirty="0"/>
              <a:t>Почтовый адрес: 107016, Москва, ул. Неглинная, д. 12</a:t>
            </a:r>
          </a:p>
          <a:p>
            <a:pPr lvl="0"/>
            <a:r>
              <a:rPr lang="ru-RU" dirty="0"/>
              <a:t>Контактный центр: 8 800 250-40-72, +7 495 771-91-00</a:t>
            </a:r>
          </a:p>
          <a:p>
            <a:pPr lvl="0"/>
            <a:r>
              <a:rPr lang="ru-RU" dirty="0"/>
              <a:t>Факс: +7 495 621-64-65, +7 495 621-62-88</a:t>
            </a:r>
          </a:p>
          <a:p>
            <a:pPr lvl="0"/>
            <a:r>
              <a:rPr lang="ru-RU" dirty="0"/>
              <a:t>Сайт: www.cbr.ru</a:t>
            </a:r>
          </a:p>
          <a:p>
            <a:pPr lvl="0"/>
            <a:r>
              <a:rPr lang="ru-RU" dirty="0"/>
              <a:t>Электронная почта: fps@cbr.ru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:a16="http://schemas.microsoft.com/office/drawing/2014/main" xmlns="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41382" y="1218205"/>
            <a:ext cx="4871903" cy="2166861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000" cap="all" spc="25" baseline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Спасибо </a:t>
            </a:r>
          </a:p>
          <a:p>
            <a:pPr lvl="0"/>
            <a:r>
              <a:rPr lang="ru-RU" dirty="0"/>
              <a:t>за внимание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D9B60D65-6352-3C4C-8BB6-58BF816D8D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824835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Заключительны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8AA50AB-BEF8-4977-B1F8-52D348030808}"/>
              </a:ext>
            </a:extLst>
          </p:cNvPr>
          <p:cNvSpPr/>
          <p:nvPr userDrawn="1"/>
        </p:nvSpPr>
        <p:spPr>
          <a:xfrm>
            <a:off x="1" y="3780631"/>
            <a:ext cx="10693400" cy="37806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2A52CD42-D82E-495B-B7E3-D5D0DBA2AEC7}"/>
              </a:ext>
            </a:extLst>
          </p:cNvPr>
          <p:cNvSpPr/>
          <p:nvPr userDrawn="1"/>
        </p:nvSpPr>
        <p:spPr>
          <a:xfrm>
            <a:off x="1" y="0"/>
            <a:ext cx="10693400" cy="378063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677" tIns="37338" rIns="74677" bIns="373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00">
              <a:solidFill>
                <a:prstClr val="white"/>
              </a:solidFill>
            </a:endParaRP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xmlns="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0121" y="4606774"/>
            <a:ext cx="9933165" cy="2539675"/>
          </a:xfrm>
        </p:spPr>
        <p:txBody>
          <a:bodyPr anchor="b" anchorCtr="0"/>
          <a:lstStyle>
            <a:lvl1pPr marL="0" marR="0" indent="0" algn="l" defTabSz="74676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cap="none" spc="25" baseline="0">
                <a:solidFill>
                  <a:schemeClr val="bg2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/>
              <a:t>Служба по защите прав потребителей </a:t>
            </a:r>
          </a:p>
          <a:p>
            <a:pPr lvl="0"/>
            <a:r>
              <a:rPr lang="ru-RU" dirty="0"/>
              <a:t>финансовых услуг и миноритарных акционеров</a:t>
            </a:r>
          </a:p>
          <a:p>
            <a:pPr lvl="0"/>
            <a:r>
              <a:rPr lang="ru-RU" dirty="0"/>
              <a:t>Пункт приема корреспонденции: Москва, </a:t>
            </a:r>
            <a:r>
              <a:rPr lang="ru-RU" dirty="0" err="1"/>
              <a:t>Сандуновский</a:t>
            </a:r>
            <a:r>
              <a:rPr lang="ru-RU" dirty="0"/>
              <a:t> пер., д. 3, стр. 1, телефон +7 495 621-09-61</a:t>
            </a:r>
          </a:p>
          <a:p>
            <a:pPr lvl="0"/>
            <a:r>
              <a:rPr lang="ru-RU" dirty="0"/>
              <a:t>Почтовый адрес: 107016, Москва, ул. Неглинная, д. 12</a:t>
            </a:r>
          </a:p>
          <a:p>
            <a:pPr lvl="0"/>
            <a:r>
              <a:rPr lang="ru-RU" dirty="0"/>
              <a:t>Контактный центр: 8 800 250-40-72, +7 495 771-91-00</a:t>
            </a:r>
          </a:p>
          <a:p>
            <a:pPr lvl="0"/>
            <a:r>
              <a:rPr lang="ru-RU" dirty="0"/>
              <a:t>Факс: +7 495 621-64-65, +7 495 621-62-88</a:t>
            </a:r>
          </a:p>
          <a:p>
            <a:pPr lvl="0"/>
            <a:r>
              <a:rPr lang="ru-RU" dirty="0"/>
              <a:t>Сайт: www.cbr.ru</a:t>
            </a:r>
          </a:p>
          <a:p>
            <a:pPr lvl="0"/>
            <a:r>
              <a:rPr lang="ru-RU" dirty="0"/>
              <a:t>Электронная почта: fps@cbr.ru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66ED7F59-4460-CF4B-8913-42F85EFD29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94" y="476083"/>
            <a:ext cx="2121732" cy="4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533503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екст и изображение в 2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19" y="5448903"/>
            <a:ext cx="4871903" cy="1634535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xmlns="" id="{E8D4A6F7-58EA-4D29-AE28-88336ABCCF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0122" y="2173866"/>
            <a:ext cx="4871898" cy="3014003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7" name="Текст 7">
            <a:extLst>
              <a:ext uri="{FF2B5EF4-FFF2-40B4-BE49-F238E27FC236}">
                <a16:creationId xmlns:a16="http://schemas.microsoft.com/office/drawing/2014/main" xmlns="" id="{F2786F94-0219-4D50-AE47-BFADD00557D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41381" y="5448903"/>
            <a:ext cx="4871903" cy="1634535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Рисунок 9">
            <a:extLst>
              <a:ext uri="{FF2B5EF4-FFF2-40B4-BE49-F238E27FC236}">
                <a16:creationId xmlns:a16="http://schemas.microsoft.com/office/drawing/2014/main" xmlns="" id="{08194C61-3908-4D9E-ADA8-AD85B6B49F2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41383" y="2173866"/>
            <a:ext cx="4871898" cy="3014003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216918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екст и изображение в 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119" y="5448903"/>
            <a:ext cx="3166248" cy="1634535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xmlns="" id="{E8D4A6F7-58EA-4D29-AE28-88336ABCCF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0123" y="2173866"/>
            <a:ext cx="3166246" cy="3014003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11" name="Текст 7">
            <a:extLst>
              <a:ext uri="{FF2B5EF4-FFF2-40B4-BE49-F238E27FC236}">
                <a16:creationId xmlns:a16="http://schemas.microsoft.com/office/drawing/2014/main" xmlns="" id="{DCBD97CA-2B21-43E5-B3A6-4E3A6887B72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53832" y="5448903"/>
            <a:ext cx="3187135" cy="1634535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2" name="Рисунок 9">
            <a:extLst>
              <a:ext uri="{FF2B5EF4-FFF2-40B4-BE49-F238E27FC236}">
                <a16:creationId xmlns:a16="http://schemas.microsoft.com/office/drawing/2014/main" xmlns="" id="{9BB48594-CDF5-4760-829E-7067E397D54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753833" y="2173866"/>
            <a:ext cx="3187132" cy="3014003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xmlns="" id="{8EDE3255-D331-473E-9F80-45DF45BC78A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126148" y="5448903"/>
            <a:ext cx="3187135" cy="1634535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4" name="Рисунок 9">
            <a:extLst>
              <a:ext uri="{FF2B5EF4-FFF2-40B4-BE49-F238E27FC236}">
                <a16:creationId xmlns:a16="http://schemas.microsoft.com/office/drawing/2014/main" xmlns="" id="{988FBD5B-1F8B-4DA1-9167-A98867F784D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126148" y="2173866"/>
            <a:ext cx="3187132" cy="3014003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286888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956868" y="370873"/>
            <a:ext cx="3130046" cy="575233"/>
          </a:xfrm>
        </p:spPr>
        <p:txBody>
          <a:bodyPr anchor="ctr">
            <a:normAutofit/>
          </a:bodyPr>
          <a:lstStyle>
            <a:lvl1pPr marL="0" indent="0">
              <a:buNone/>
              <a:defRPr sz="900" cap="all" baseline="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defTabSz="912555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438806FE-66FA-4555-8CDE-4B5665D672B8}" type="slidenum">
              <a:rPr lang="ru-RU">
                <a:solidFill>
                  <a:srgbClr val="888A8D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888A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799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8.xml"/><Relationship Id="rId18" Type="http://schemas.openxmlformats.org/officeDocument/2006/relationships/slideLayout" Target="../slideLayouts/slideLayout73.xml"/><Relationship Id="rId26" Type="http://schemas.openxmlformats.org/officeDocument/2006/relationships/slideLayout" Target="../slideLayouts/slideLayout81.xml"/><Relationship Id="rId39" Type="http://schemas.openxmlformats.org/officeDocument/2006/relationships/slideLayout" Target="../slideLayouts/slideLayout94.xml"/><Relationship Id="rId21" Type="http://schemas.openxmlformats.org/officeDocument/2006/relationships/slideLayout" Target="../slideLayouts/slideLayout76.xml"/><Relationship Id="rId34" Type="http://schemas.openxmlformats.org/officeDocument/2006/relationships/slideLayout" Target="../slideLayouts/slideLayout89.xml"/><Relationship Id="rId42" Type="http://schemas.openxmlformats.org/officeDocument/2006/relationships/slideLayout" Target="../slideLayouts/slideLayout97.xml"/><Relationship Id="rId47" Type="http://schemas.openxmlformats.org/officeDocument/2006/relationships/slideLayout" Target="../slideLayouts/slideLayout102.xml"/><Relationship Id="rId50" Type="http://schemas.openxmlformats.org/officeDocument/2006/relationships/slideLayout" Target="../slideLayouts/slideLayout105.xml"/><Relationship Id="rId55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71.xml"/><Relationship Id="rId29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66.xml"/><Relationship Id="rId24" Type="http://schemas.openxmlformats.org/officeDocument/2006/relationships/slideLayout" Target="../slideLayouts/slideLayout79.xml"/><Relationship Id="rId32" Type="http://schemas.openxmlformats.org/officeDocument/2006/relationships/slideLayout" Target="../slideLayouts/slideLayout87.xml"/><Relationship Id="rId37" Type="http://schemas.openxmlformats.org/officeDocument/2006/relationships/slideLayout" Target="../slideLayouts/slideLayout92.xml"/><Relationship Id="rId40" Type="http://schemas.openxmlformats.org/officeDocument/2006/relationships/slideLayout" Target="../slideLayouts/slideLayout95.xml"/><Relationship Id="rId45" Type="http://schemas.openxmlformats.org/officeDocument/2006/relationships/slideLayout" Target="../slideLayouts/slideLayout100.xml"/><Relationship Id="rId53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74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slideLayout" Target="../slideLayouts/slideLayout69.xml"/><Relationship Id="rId22" Type="http://schemas.openxmlformats.org/officeDocument/2006/relationships/slideLayout" Target="../slideLayouts/slideLayout77.xml"/><Relationship Id="rId27" Type="http://schemas.openxmlformats.org/officeDocument/2006/relationships/slideLayout" Target="../slideLayouts/slideLayout82.xml"/><Relationship Id="rId30" Type="http://schemas.openxmlformats.org/officeDocument/2006/relationships/slideLayout" Target="../slideLayouts/slideLayout85.xml"/><Relationship Id="rId35" Type="http://schemas.openxmlformats.org/officeDocument/2006/relationships/slideLayout" Target="../slideLayouts/slideLayout90.xml"/><Relationship Id="rId43" Type="http://schemas.openxmlformats.org/officeDocument/2006/relationships/slideLayout" Target="../slideLayouts/slideLayout98.xml"/><Relationship Id="rId48" Type="http://schemas.openxmlformats.org/officeDocument/2006/relationships/slideLayout" Target="../slideLayouts/slideLayout103.xml"/><Relationship Id="rId56" Type="http://schemas.openxmlformats.org/officeDocument/2006/relationships/theme" Target="../theme/theme2.xml"/><Relationship Id="rId8" Type="http://schemas.openxmlformats.org/officeDocument/2006/relationships/slideLayout" Target="../slideLayouts/slideLayout63.xml"/><Relationship Id="rId51" Type="http://schemas.openxmlformats.org/officeDocument/2006/relationships/slideLayout" Target="../slideLayouts/slideLayout106.xml"/><Relationship Id="rId3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7.xml"/><Relationship Id="rId17" Type="http://schemas.openxmlformats.org/officeDocument/2006/relationships/slideLayout" Target="../slideLayouts/slideLayout72.xml"/><Relationship Id="rId25" Type="http://schemas.openxmlformats.org/officeDocument/2006/relationships/slideLayout" Target="../slideLayouts/slideLayout80.xml"/><Relationship Id="rId33" Type="http://schemas.openxmlformats.org/officeDocument/2006/relationships/slideLayout" Target="../slideLayouts/slideLayout88.xml"/><Relationship Id="rId38" Type="http://schemas.openxmlformats.org/officeDocument/2006/relationships/slideLayout" Target="../slideLayouts/slideLayout93.xml"/><Relationship Id="rId46" Type="http://schemas.openxmlformats.org/officeDocument/2006/relationships/slideLayout" Target="../slideLayouts/slideLayout101.xml"/><Relationship Id="rId20" Type="http://schemas.openxmlformats.org/officeDocument/2006/relationships/slideLayout" Target="../slideLayouts/slideLayout75.xml"/><Relationship Id="rId41" Type="http://schemas.openxmlformats.org/officeDocument/2006/relationships/slideLayout" Target="../slideLayouts/slideLayout96.xml"/><Relationship Id="rId54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0.xml"/><Relationship Id="rId23" Type="http://schemas.openxmlformats.org/officeDocument/2006/relationships/slideLayout" Target="../slideLayouts/slideLayout78.xml"/><Relationship Id="rId28" Type="http://schemas.openxmlformats.org/officeDocument/2006/relationships/slideLayout" Target="../slideLayouts/slideLayout83.xml"/><Relationship Id="rId36" Type="http://schemas.openxmlformats.org/officeDocument/2006/relationships/slideLayout" Target="../slideLayouts/slideLayout91.xml"/><Relationship Id="rId49" Type="http://schemas.openxmlformats.org/officeDocument/2006/relationships/slideLayout" Target="../slideLayouts/slideLayout104.xml"/><Relationship Id="rId57" Type="http://schemas.openxmlformats.org/officeDocument/2006/relationships/image" Target="../media/image1.png"/><Relationship Id="rId10" Type="http://schemas.openxmlformats.org/officeDocument/2006/relationships/slideLayout" Target="../slideLayouts/slideLayout65.xml"/><Relationship Id="rId31" Type="http://schemas.openxmlformats.org/officeDocument/2006/relationships/slideLayout" Target="../slideLayouts/slideLayout86.xml"/><Relationship Id="rId44" Type="http://schemas.openxmlformats.org/officeDocument/2006/relationships/slideLayout" Target="../slideLayouts/slideLayout99.xml"/><Relationship Id="rId52" Type="http://schemas.openxmlformats.org/officeDocument/2006/relationships/slideLayout" Target="../slideLayouts/slideLayout107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23.xml"/><Relationship Id="rId18" Type="http://schemas.openxmlformats.org/officeDocument/2006/relationships/slideLayout" Target="../slideLayouts/slideLayout128.xml"/><Relationship Id="rId26" Type="http://schemas.openxmlformats.org/officeDocument/2006/relationships/slideLayout" Target="../slideLayouts/slideLayout136.xml"/><Relationship Id="rId39" Type="http://schemas.openxmlformats.org/officeDocument/2006/relationships/slideLayout" Target="../slideLayouts/slideLayout149.xml"/><Relationship Id="rId21" Type="http://schemas.openxmlformats.org/officeDocument/2006/relationships/slideLayout" Target="../slideLayouts/slideLayout131.xml"/><Relationship Id="rId34" Type="http://schemas.openxmlformats.org/officeDocument/2006/relationships/slideLayout" Target="../slideLayouts/slideLayout144.xml"/><Relationship Id="rId42" Type="http://schemas.openxmlformats.org/officeDocument/2006/relationships/slideLayout" Target="../slideLayouts/slideLayout152.xml"/><Relationship Id="rId47" Type="http://schemas.openxmlformats.org/officeDocument/2006/relationships/slideLayout" Target="../slideLayouts/slideLayout157.xml"/><Relationship Id="rId50" Type="http://schemas.openxmlformats.org/officeDocument/2006/relationships/slideLayout" Target="../slideLayouts/slideLayout160.xml"/><Relationship Id="rId55" Type="http://schemas.openxmlformats.org/officeDocument/2006/relationships/slideLayout" Target="../slideLayouts/slideLayout165.xml"/><Relationship Id="rId7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12.xml"/><Relationship Id="rId16" Type="http://schemas.openxmlformats.org/officeDocument/2006/relationships/slideLayout" Target="../slideLayouts/slideLayout126.xml"/><Relationship Id="rId29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21.xml"/><Relationship Id="rId24" Type="http://schemas.openxmlformats.org/officeDocument/2006/relationships/slideLayout" Target="../slideLayouts/slideLayout134.xml"/><Relationship Id="rId32" Type="http://schemas.openxmlformats.org/officeDocument/2006/relationships/slideLayout" Target="../slideLayouts/slideLayout142.xml"/><Relationship Id="rId37" Type="http://schemas.openxmlformats.org/officeDocument/2006/relationships/slideLayout" Target="../slideLayouts/slideLayout147.xml"/><Relationship Id="rId40" Type="http://schemas.openxmlformats.org/officeDocument/2006/relationships/slideLayout" Target="../slideLayouts/slideLayout150.xml"/><Relationship Id="rId45" Type="http://schemas.openxmlformats.org/officeDocument/2006/relationships/slideLayout" Target="../slideLayouts/slideLayout155.xml"/><Relationship Id="rId53" Type="http://schemas.openxmlformats.org/officeDocument/2006/relationships/slideLayout" Target="../slideLayouts/slideLayout163.xml"/><Relationship Id="rId5" Type="http://schemas.openxmlformats.org/officeDocument/2006/relationships/slideLayout" Target="../slideLayouts/slideLayout115.xml"/><Relationship Id="rId19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4.xml"/><Relationship Id="rId22" Type="http://schemas.openxmlformats.org/officeDocument/2006/relationships/slideLayout" Target="../slideLayouts/slideLayout132.xml"/><Relationship Id="rId27" Type="http://schemas.openxmlformats.org/officeDocument/2006/relationships/slideLayout" Target="../slideLayouts/slideLayout137.xml"/><Relationship Id="rId30" Type="http://schemas.openxmlformats.org/officeDocument/2006/relationships/slideLayout" Target="../slideLayouts/slideLayout140.xml"/><Relationship Id="rId35" Type="http://schemas.openxmlformats.org/officeDocument/2006/relationships/slideLayout" Target="../slideLayouts/slideLayout145.xml"/><Relationship Id="rId43" Type="http://schemas.openxmlformats.org/officeDocument/2006/relationships/slideLayout" Target="../slideLayouts/slideLayout153.xml"/><Relationship Id="rId48" Type="http://schemas.openxmlformats.org/officeDocument/2006/relationships/slideLayout" Target="../slideLayouts/slideLayout158.xml"/><Relationship Id="rId56" Type="http://schemas.openxmlformats.org/officeDocument/2006/relationships/theme" Target="../theme/theme3.xml"/><Relationship Id="rId8" Type="http://schemas.openxmlformats.org/officeDocument/2006/relationships/slideLayout" Target="../slideLayouts/slideLayout118.xml"/><Relationship Id="rId51" Type="http://schemas.openxmlformats.org/officeDocument/2006/relationships/slideLayout" Target="../slideLayouts/slideLayout161.xml"/><Relationship Id="rId3" Type="http://schemas.openxmlformats.org/officeDocument/2006/relationships/slideLayout" Target="../slideLayouts/slideLayout113.xml"/><Relationship Id="rId12" Type="http://schemas.openxmlformats.org/officeDocument/2006/relationships/slideLayout" Target="../slideLayouts/slideLayout122.xml"/><Relationship Id="rId17" Type="http://schemas.openxmlformats.org/officeDocument/2006/relationships/slideLayout" Target="../slideLayouts/slideLayout127.xml"/><Relationship Id="rId25" Type="http://schemas.openxmlformats.org/officeDocument/2006/relationships/slideLayout" Target="../slideLayouts/slideLayout135.xml"/><Relationship Id="rId33" Type="http://schemas.openxmlformats.org/officeDocument/2006/relationships/slideLayout" Target="../slideLayouts/slideLayout143.xml"/><Relationship Id="rId38" Type="http://schemas.openxmlformats.org/officeDocument/2006/relationships/slideLayout" Target="../slideLayouts/slideLayout148.xml"/><Relationship Id="rId46" Type="http://schemas.openxmlformats.org/officeDocument/2006/relationships/slideLayout" Target="../slideLayouts/slideLayout156.xml"/><Relationship Id="rId20" Type="http://schemas.openxmlformats.org/officeDocument/2006/relationships/slideLayout" Target="../slideLayouts/slideLayout130.xml"/><Relationship Id="rId41" Type="http://schemas.openxmlformats.org/officeDocument/2006/relationships/slideLayout" Target="../slideLayouts/slideLayout151.xml"/><Relationship Id="rId54" Type="http://schemas.openxmlformats.org/officeDocument/2006/relationships/slideLayout" Target="../slideLayouts/slideLayout164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5" Type="http://schemas.openxmlformats.org/officeDocument/2006/relationships/slideLayout" Target="../slideLayouts/slideLayout125.xml"/><Relationship Id="rId23" Type="http://schemas.openxmlformats.org/officeDocument/2006/relationships/slideLayout" Target="../slideLayouts/slideLayout133.xml"/><Relationship Id="rId28" Type="http://schemas.openxmlformats.org/officeDocument/2006/relationships/slideLayout" Target="../slideLayouts/slideLayout138.xml"/><Relationship Id="rId36" Type="http://schemas.openxmlformats.org/officeDocument/2006/relationships/slideLayout" Target="../slideLayouts/slideLayout146.xml"/><Relationship Id="rId49" Type="http://schemas.openxmlformats.org/officeDocument/2006/relationships/slideLayout" Target="../slideLayouts/slideLayout159.xml"/><Relationship Id="rId57" Type="http://schemas.openxmlformats.org/officeDocument/2006/relationships/image" Target="../media/image1.png"/><Relationship Id="rId10" Type="http://schemas.openxmlformats.org/officeDocument/2006/relationships/slideLayout" Target="../slideLayouts/slideLayout120.xml"/><Relationship Id="rId31" Type="http://schemas.openxmlformats.org/officeDocument/2006/relationships/slideLayout" Target="../slideLayouts/slideLayout141.xml"/><Relationship Id="rId44" Type="http://schemas.openxmlformats.org/officeDocument/2006/relationships/slideLayout" Target="../slideLayouts/slideLayout154.xml"/><Relationship Id="rId52" Type="http://schemas.openxmlformats.org/officeDocument/2006/relationships/slideLayout" Target="../slideLayouts/slideLayout162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78.xml"/><Relationship Id="rId18" Type="http://schemas.openxmlformats.org/officeDocument/2006/relationships/slideLayout" Target="../slideLayouts/slideLayout183.xml"/><Relationship Id="rId26" Type="http://schemas.openxmlformats.org/officeDocument/2006/relationships/slideLayout" Target="../slideLayouts/slideLayout191.xml"/><Relationship Id="rId39" Type="http://schemas.openxmlformats.org/officeDocument/2006/relationships/slideLayout" Target="../slideLayouts/slideLayout204.xml"/><Relationship Id="rId21" Type="http://schemas.openxmlformats.org/officeDocument/2006/relationships/slideLayout" Target="../slideLayouts/slideLayout186.xml"/><Relationship Id="rId34" Type="http://schemas.openxmlformats.org/officeDocument/2006/relationships/slideLayout" Target="../slideLayouts/slideLayout199.xml"/><Relationship Id="rId42" Type="http://schemas.openxmlformats.org/officeDocument/2006/relationships/slideLayout" Target="../slideLayouts/slideLayout207.xml"/><Relationship Id="rId47" Type="http://schemas.openxmlformats.org/officeDocument/2006/relationships/slideLayout" Target="../slideLayouts/slideLayout212.xml"/><Relationship Id="rId50" Type="http://schemas.openxmlformats.org/officeDocument/2006/relationships/slideLayout" Target="../slideLayouts/slideLayout215.xml"/><Relationship Id="rId55" Type="http://schemas.openxmlformats.org/officeDocument/2006/relationships/slideLayout" Target="../slideLayouts/slideLayout220.xml"/><Relationship Id="rId7" Type="http://schemas.openxmlformats.org/officeDocument/2006/relationships/slideLayout" Target="../slideLayouts/slideLayout172.xml"/><Relationship Id="rId2" Type="http://schemas.openxmlformats.org/officeDocument/2006/relationships/slideLayout" Target="../slideLayouts/slideLayout167.xml"/><Relationship Id="rId16" Type="http://schemas.openxmlformats.org/officeDocument/2006/relationships/slideLayout" Target="../slideLayouts/slideLayout181.xml"/><Relationship Id="rId29" Type="http://schemas.openxmlformats.org/officeDocument/2006/relationships/slideLayout" Target="../slideLayouts/slideLayout194.xml"/><Relationship Id="rId11" Type="http://schemas.openxmlformats.org/officeDocument/2006/relationships/slideLayout" Target="../slideLayouts/slideLayout176.xml"/><Relationship Id="rId24" Type="http://schemas.openxmlformats.org/officeDocument/2006/relationships/slideLayout" Target="../slideLayouts/slideLayout189.xml"/><Relationship Id="rId32" Type="http://schemas.openxmlformats.org/officeDocument/2006/relationships/slideLayout" Target="../slideLayouts/slideLayout197.xml"/><Relationship Id="rId37" Type="http://schemas.openxmlformats.org/officeDocument/2006/relationships/slideLayout" Target="../slideLayouts/slideLayout202.xml"/><Relationship Id="rId40" Type="http://schemas.openxmlformats.org/officeDocument/2006/relationships/slideLayout" Target="../slideLayouts/slideLayout205.xml"/><Relationship Id="rId45" Type="http://schemas.openxmlformats.org/officeDocument/2006/relationships/slideLayout" Target="../slideLayouts/slideLayout210.xml"/><Relationship Id="rId53" Type="http://schemas.openxmlformats.org/officeDocument/2006/relationships/slideLayout" Target="../slideLayouts/slideLayout218.xml"/><Relationship Id="rId5" Type="http://schemas.openxmlformats.org/officeDocument/2006/relationships/slideLayout" Target="../slideLayouts/slideLayout170.xml"/><Relationship Id="rId19" Type="http://schemas.openxmlformats.org/officeDocument/2006/relationships/slideLayout" Target="../slideLayouts/slideLayout184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Relationship Id="rId14" Type="http://schemas.openxmlformats.org/officeDocument/2006/relationships/slideLayout" Target="../slideLayouts/slideLayout179.xml"/><Relationship Id="rId22" Type="http://schemas.openxmlformats.org/officeDocument/2006/relationships/slideLayout" Target="../slideLayouts/slideLayout187.xml"/><Relationship Id="rId27" Type="http://schemas.openxmlformats.org/officeDocument/2006/relationships/slideLayout" Target="../slideLayouts/slideLayout192.xml"/><Relationship Id="rId30" Type="http://schemas.openxmlformats.org/officeDocument/2006/relationships/slideLayout" Target="../slideLayouts/slideLayout195.xml"/><Relationship Id="rId35" Type="http://schemas.openxmlformats.org/officeDocument/2006/relationships/slideLayout" Target="../slideLayouts/slideLayout200.xml"/><Relationship Id="rId43" Type="http://schemas.openxmlformats.org/officeDocument/2006/relationships/slideLayout" Target="../slideLayouts/slideLayout208.xml"/><Relationship Id="rId48" Type="http://schemas.openxmlformats.org/officeDocument/2006/relationships/slideLayout" Target="../slideLayouts/slideLayout213.xml"/><Relationship Id="rId56" Type="http://schemas.openxmlformats.org/officeDocument/2006/relationships/theme" Target="../theme/theme4.xml"/><Relationship Id="rId8" Type="http://schemas.openxmlformats.org/officeDocument/2006/relationships/slideLayout" Target="../slideLayouts/slideLayout173.xml"/><Relationship Id="rId51" Type="http://schemas.openxmlformats.org/officeDocument/2006/relationships/slideLayout" Target="../slideLayouts/slideLayout216.xml"/><Relationship Id="rId3" Type="http://schemas.openxmlformats.org/officeDocument/2006/relationships/slideLayout" Target="../slideLayouts/slideLayout168.xml"/><Relationship Id="rId12" Type="http://schemas.openxmlformats.org/officeDocument/2006/relationships/slideLayout" Target="../slideLayouts/slideLayout177.xml"/><Relationship Id="rId17" Type="http://schemas.openxmlformats.org/officeDocument/2006/relationships/slideLayout" Target="../slideLayouts/slideLayout182.xml"/><Relationship Id="rId25" Type="http://schemas.openxmlformats.org/officeDocument/2006/relationships/slideLayout" Target="../slideLayouts/slideLayout190.xml"/><Relationship Id="rId33" Type="http://schemas.openxmlformats.org/officeDocument/2006/relationships/slideLayout" Target="../slideLayouts/slideLayout198.xml"/><Relationship Id="rId38" Type="http://schemas.openxmlformats.org/officeDocument/2006/relationships/slideLayout" Target="../slideLayouts/slideLayout203.xml"/><Relationship Id="rId46" Type="http://schemas.openxmlformats.org/officeDocument/2006/relationships/slideLayout" Target="../slideLayouts/slideLayout211.xml"/><Relationship Id="rId20" Type="http://schemas.openxmlformats.org/officeDocument/2006/relationships/slideLayout" Target="../slideLayouts/slideLayout185.xml"/><Relationship Id="rId41" Type="http://schemas.openxmlformats.org/officeDocument/2006/relationships/slideLayout" Target="../slideLayouts/slideLayout206.xml"/><Relationship Id="rId54" Type="http://schemas.openxmlformats.org/officeDocument/2006/relationships/slideLayout" Target="../slideLayouts/slideLayout219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180.xml"/><Relationship Id="rId23" Type="http://schemas.openxmlformats.org/officeDocument/2006/relationships/slideLayout" Target="../slideLayouts/slideLayout188.xml"/><Relationship Id="rId28" Type="http://schemas.openxmlformats.org/officeDocument/2006/relationships/slideLayout" Target="../slideLayouts/slideLayout193.xml"/><Relationship Id="rId36" Type="http://schemas.openxmlformats.org/officeDocument/2006/relationships/slideLayout" Target="../slideLayouts/slideLayout201.xml"/><Relationship Id="rId49" Type="http://schemas.openxmlformats.org/officeDocument/2006/relationships/slideLayout" Target="../slideLayouts/slideLayout214.xml"/><Relationship Id="rId57" Type="http://schemas.openxmlformats.org/officeDocument/2006/relationships/image" Target="../media/image1.png"/><Relationship Id="rId10" Type="http://schemas.openxmlformats.org/officeDocument/2006/relationships/slideLayout" Target="../slideLayouts/slideLayout175.xml"/><Relationship Id="rId31" Type="http://schemas.openxmlformats.org/officeDocument/2006/relationships/slideLayout" Target="../slideLayouts/slideLayout196.xml"/><Relationship Id="rId44" Type="http://schemas.openxmlformats.org/officeDocument/2006/relationships/slideLayout" Target="../slideLayouts/slideLayout209.xml"/><Relationship Id="rId52" Type="http://schemas.openxmlformats.org/officeDocument/2006/relationships/slideLayout" Target="../slideLayouts/slideLayout2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45F56CF-2AEF-4193-83AF-48D8AA396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19" y="1221078"/>
            <a:ext cx="9933167" cy="66923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DEABFE4-ED0F-4CD1-9EC3-8D558C175C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4299" y="2178252"/>
            <a:ext cx="9928986" cy="304462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95DE65F-AEC4-42F8-AE14-6CFCF7F12C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67669" y="476085"/>
            <a:ext cx="7401838" cy="35722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/>
              <a:t>Колонтитул раздела или подраздела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58F2AC6-6672-44E2-A8A9-32EB81226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60264" y="476082"/>
            <a:ext cx="653021" cy="3572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3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0AA99AE-6A35-4C1E-8082-A4A87B5CA521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="" xmlns:a16="http://schemas.microsoft.com/office/drawing/2014/main" id="{1CB045B0-C148-4BCB-A129-CADC19CDA1E7}"/>
              </a:ext>
            </a:extLst>
          </p:cNvPr>
          <p:cNvCxnSpPr/>
          <p:nvPr/>
        </p:nvCxnSpPr>
        <p:spPr>
          <a:xfrm>
            <a:off x="380119" y="955660"/>
            <a:ext cx="9933167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21">
            <a:extLst>
              <a:ext uri="{FF2B5EF4-FFF2-40B4-BE49-F238E27FC236}">
                <a16:creationId xmlns="" xmlns:a16="http://schemas.microsoft.com/office/drawing/2014/main" id="{74217A4B-3DAC-8C4E-9160-A66D0BA7CB69}"/>
              </a:ext>
            </a:extLst>
          </p:cNvPr>
          <p:cNvCxnSpPr/>
          <p:nvPr userDrawn="1"/>
        </p:nvCxnSpPr>
        <p:spPr>
          <a:xfrm>
            <a:off x="380119" y="955660"/>
            <a:ext cx="9933167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0053E7DF-6982-D44D-8D5E-84E4A0E915A4}"/>
              </a:ext>
            </a:extLst>
          </p:cNvPr>
          <p:cNvPicPr>
            <a:picLocks noChangeAspect="1"/>
          </p:cNvPicPr>
          <p:nvPr userDrawn="1"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19" y="476082"/>
            <a:ext cx="1319496" cy="30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761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  <p:sldLayoutId id="2147483732" r:id="rId18"/>
    <p:sldLayoutId id="2147483733" r:id="rId19"/>
    <p:sldLayoutId id="2147483734" r:id="rId20"/>
    <p:sldLayoutId id="2147483735" r:id="rId21"/>
    <p:sldLayoutId id="2147483736" r:id="rId22"/>
    <p:sldLayoutId id="2147483737" r:id="rId23"/>
    <p:sldLayoutId id="2147483738" r:id="rId24"/>
    <p:sldLayoutId id="2147483739" r:id="rId25"/>
    <p:sldLayoutId id="2147483740" r:id="rId26"/>
    <p:sldLayoutId id="2147483741" r:id="rId27"/>
    <p:sldLayoutId id="2147483689" r:id="rId28"/>
    <p:sldLayoutId id="2147483690" r:id="rId29"/>
    <p:sldLayoutId id="2147483691" r:id="rId30"/>
    <p:sldLayoutId id="2147483692" r:id="rId31"/>
    <p:sldLayoutId id="2147483693" r:id="rId32"/>
    <p:sldLayoutId id="2147483694" r:id="rId33"/>
    <p:sldLayoutId id="2147483695" r:id="rId34"/>
    <p:sldLayoutId id="2147483696" r:id="rId35"/>
    <p:sldLayoutId id="2147483697" r:id="rId36"/>
    <p:sldLayoutId id="2147483698" r:id="rId37"/>
    <p:sldLayoutId id="2147483699" r:id="rId38"/>
    <p:sldLayoutId id="2147483700" r:id="rId39"/>
    <p:sldLayoutId id="2147483701" r:id="rId40"/>
    <p:sldLayoutId id="2147483702" r:id="rId41"/>
    <p:sldLayoutId id="2147483703" r:id="rId42"/>
    <p:sldLayoutId id="2147483704" r:id="rId43"/>
    <p:sldLayoutId id="2147483705" r:id="rId44"/>
    <p:sldLayoutId id="2147483706" r:id="rId45"/>
    <p:sldLayoutId id="2147483707" r:id="rId46"/>
    <p:sldLayoutId id="2147483708" r:id="rId47"/>
    <p:sldLayoutId id="2147483709" r:id="rId48"/>
    <p:sldLayoutId id="2147483710" r:id="rId49"/>
    <p:sldLayoutId id="2147483711" r:id="rId50"/>
    <p:sldLayoutId id="2147483712" r:id="rId51"/>
    <p:sldLayoutId id="2147483713" r:id="rId52"/>
    <p:sldLayoutId id="2147483651" r:id="rId53"/>
    <p:sldLayoutId id="2147483652" r:id="rId54"/>
    <p:sldLayoutId id="2147483742" r:id="rId55"/>
  </p:sldLayoutIdLst>
  <p:hf hdr="0" dt="0"/>
  <p:txStyles>
    <p:titleStyle>
      <a:lvl1pPr algn="l" defTabSz="746768" rtl="0" eaLnBrk="1" latinLnBrk="0" hangingPunct="1">
        <a:lnSpc>
          <a:spcPct val="90000"/>
        </a:lnSpc>
        <a:spcBef>
          <a:spcPct val="0"/>
        </a:spcBef>
        <a:buNone/>
        <a:defRPr sz="2300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746768" rtl="0" eaLnBrk="1" latinLnBrk="0" hangingPunct="1">
        <a:lnSpc>
          <a:spcPct val="90000"/>
        </a:lnSpc>
        <a:spcBef>
          <a:spcPts val="817"/>
        </a:spcBef>
        <a:buFont typeface="Arial" panose="020B0604020202020204" pitchFamily="34" charset="0"/>
        <a:buNone/>
        <a:defRPr sz="13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373384" indent="0" algn="l" defTabSz="746768" rtl="0" eaLnBrk="1" latinLnBrk="0" hangingPunct="1">
        <a:lnSpc>
          <a:spcPct val="90000"/>
        </a:lnSpc>
        <a:spcBef>
          <a:spcPts val="408"/>
        </a:spcBef>
        <a:buFont typeface="Arial" panose="020B0604020202020204" pitchFamily="34" charset="0"/>
        <a:buNone/>
        <a:defRPr sz="13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46768" indent="0" algn="l" defTabSz="746768" rtl="0" eaLnBrk="1" latinLnBrk="0" hangingPunct="1">
        <a:lnSpc>
          <a:spcPct val="90000"/>
        </a:lnSpc>
        <a:spcBef>
          <a:spcPts val="408"/>
        </a:spcBef>
        <a:buFont typeface="Arial" panose="020B0604020202020204" pitchFamily="34" charset="0"/>
        <a:buNone/>
        <a:defRPr sz="13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20151" indent="0" algn="l" defTabSz="746768" rtl="0" eaLnBrk="1" latinLnBrk="0" hangingPunct="1">
        <a:lnSpc>
          <a:spcPct val="90000"/>
        </a:lnSpc>
        <a:spcBef>
          <a:spcPts val="408"/>
        </a:spcBef>
        <a:buFont typeface="Arial" panose="020B0604020202020204" pitchFamily="34" charset="0"/>
        <a:buNone/>
        <a:defRPr sz="13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93535" indent="0" algn="l" defTabSz="746768" rtl="0" eaLnBrk="1" latinLnBrk="0" hangingPunct="1">
        <a:lnSpc>
          <a:spcPct val="90000"/>
        </a:lnSpc>
        <a:spcBef>
          <a:spcPts val="408"/>
        </a:spcBef>
        <a:buFont typeface="Arial" panose="020B0604020202020204" pitchFamily="34" charset="0"/>
        <a:buNone/>
        <a:defRPr sz="13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053611" indent="-186692" algn="l" defTabSz="746768" rtl="0" eaLnBrk="1" latinLnBrk="0" hangingPunct="1">
        <a:lnSpc>
          <a:spcPct val="90000"/>
        </a:lnSpc>
        <a:spcBef>
          <a:spcPts val="40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26995" indent="-186692" algn="l" defTabSz="746768" rtl="0" eaLnBrk="1" latinLnBrk="0" hangingPunct="1">
        <a:lnSpc>
          <a:spcPct val="90000"/>
        </a:lnSpc>
        <a:spcBef>
          <a:spcPts val="40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00379" indent="-186692" algn="l" defTabSz="746768" rtl="0" eaLnBrk="1" latinLnBrk="0" hangingPunct="1">
        <a:lnSpc>
          <a:spcPct val="90000"/>
        </a:lnSpc>
        <a:spcBef>
          <a:spcPts val="40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73762" indent="-186692" algn="l" defTabSz="746768" rtl="0" eaLnBrk="1" latinLnBrk="0" hangingPunct="1">
        <a:lnSpc>
          <a:spcPct val="90000"/>
        </a:lnSpc>
        <a:spcBef>
          <a:spcPts val="40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467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73384" algn="l" defTabSz="7467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46768" algn="l" defTabSz="7467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20151" algn="l" defTabSz="7467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493535" algn="l" defTabSz="7467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66919" algn="l" defTabSz="7467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40303" algn="l" defTabSz="7467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13687" algn="l" defTabSz="7467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87070" algn="l" defTabSz="7467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7407">
          <p15:clr>
            <a:srgbClr val="F26B43"/>
          </p15:clr>
        </p15:guide>
        <p15:guide id="3" pos="273">
          <p15:clr>
            <a:srgbClr val="F26B43"/>
          </p15:clr>
        </p15:guide>
        <p15:guide id="5" pos="879">
          <p15:clr>
            <a:srgbClr val="F26B43"/>
          </p15:clr>
        </p15:guide>
        <p15:guide id="6" pos="741">
          <p15:clr>
            <a:srgbClr val="F26B43"/>
          </p15:clr>
        </p15:guide>
        <p15:guide id="7" pos="1368">
          <p15:clr>
            <a:srgbClr val="F26B43"/>
          </p15:clr>
        </p15:guide>
        <p15:guide id="8" pos="1485">
          <p15:clr>
            <a:srgbClr val="F26B43"/>
          </p15:clr>
        </p15:guide>
        <p15:guide id="9" pos="1952">
          <p15:clr>
            <a:srgbClr val="F26B43"/>
          </p15:clr>
        </p15:guide>
        <p15:guide id="10" pos="2090">
          <p15:clr>
            <a:srgbClr val="F26B43"/>
          </p15:clr>
        </p15:guide>
        <p15:guide id="11" pos="2547">
          <p15:clr>
            <a:srgbClr val="F26B43"/>
          </p15:clr>
        </p15:guide>
        <p15:guide id="12" pos="2696">
          <p15:clr>
            <a:srgbClr val="F26B43"/>
          </p15:clr>
        </p15:guide>
        <p15:guide id="13" pos="3165">
          <p15:clr>
            <a:srgbClr val="F26B43"/>
          </p15:clr>
        </p15:guide>
        <p15:guide id="14" pos="3300">
          <p15:clr>
            <a:srgbClr val="F26B43"/>
          </p15:clr>
        </p15:guide>
        <p15:guide id="15" pos="3772">
          <p15:clr>
            <a:srgbClr val="F26B43"/>
          </p15:clr>
        </p15:guide>
        <p15:guide id="16" pos="3908">
          <p15:clr>
            <a:srgbClr val="F26B43"/>
          </p15:clr>
        </p15:guide>
        <p15:guide id="17" pos="4377">
          <p15:clr>
            <a:srgbClr val="F26B43"/>
          </p15:clr>
        </p15:guide>
        <p15:guide id="18" pos="4512">
          <p15:clr>
            <a:srgbClr val="F26B43"/>
          </p15:clr>
        </p15:guide>
        <p15:guide id="19" pos="4985">
          <p15:clr>
            <a:srgbClr val="F26B43"/>
          </p15:clr>
        </p15:guide>
        <p15:guide id="20" pos="5118">
          <p15:clr>
            <a:srgbClr val="F26B43"/>
          </p15:clr>
        </p15:guide>
        <p15:guide id="21" pos="5589">
          <p15:clr>
            <a:srgbClr val="F26B43"/>
          </p15:clr>
        </p15:guide>
        <p15:guide id="22" pos="5726">
          <p15:clr>
            <a:srgbClr val="F26B43"/>
          </p15:clr>
        </p15:guide>
        <p15:guide id="23" pos="6195">
          <p15:clr>
            <a:srgbClr val="F26B43"/>
          </p15:clr>
        </p15:guide>
        <p15:guide id="24" pos="6332">
          <p15:clr>
            <a:srgbClr val="F26B43"/>
          </p15:clr>
        </p15:guide>
        <p15:guide id="25" pos="6801">
          <p15:clr>
            <a:srgbClr val="F26B43"/>
          </p15:clr>
        </p15:guide>
        <p15:guide id="26" pos="6938">
          <p15:clr>
            <a:srgbClr val="F26B43"/>
          </p15:clr>
        </p15:guide>
        <p15:guide id="31" orient="horz" pos="4047" userDrawn="1">
          <p15:clr>
            <a:srgbClr val="F26B43"/>
          </p15:clr>
        </p15:guide>
        <p15:guide id="32" pos="5555" userDrawn="1">
          <p15:clr>
            <a:srgbClr val="F26B43"/>
          </p15:clr>
        </p15:guide>
        <p15:guide id="33" pos="205" userDrawn="1">
          <p15:clr>
            <a:srgbClr val="F26B43"/>
          </p15:clr>
        </p15:guide>
        <p15:guide id="34" orient="horz" pos="272" userDrawn="1">
          <p15:clr>
            <a:srgbClr val="F26B43"/>
          </p15:clr>
        </p15:guide>
        <p15:guide id="35" pos="659" userDrawn="1">
          <p15:clr>
            <a:srgbClr val="F26B43"/>
          </p15:clr>
        </p15:guide>
        <p15:guide id="36" pos="556" userDrawn="1">
          <p15:clr>
            <a:srgbClr val="F26B43"/>
          </p15:clr>
        </p15:guide>
        <p15:guide id="37" pos="1026" userDrawn="1">
          <p15:clr>
            <a:srgbClr val="F26B43"/>
          </p15:clr>
        </p15:guide>
        <p15:guide id="38" pos="1114" userDrawn="1">
          <p15:clr>
            <a:srgbClr val="F26B43"/>
          </p15:clr>
        </p15:guide>
        <p15:guide id="39" pos="1464" userDrawn="1">
          <p15:clr>
            <a:srgbClr val="F26B43"/>
          </p15:clr>
        </p15:guide>
        <p15:guide id="40" pos="1568" userDrawn="1">
          <p15:clr>
            <a:srgbClr val="F26B43"/>
          </p15:clr>
        </p15:guide>
        <p15:guide id="41" pos="1910" userDrawn="1">
          <p15:clr>
            <a:srgbClr val="F26B43"/>
          </p15:clr>
        </p15:guide>
        <p15:guide id="42" pos="2022" userDrawn="1">
          <p15:clr>
            <a:srgbClr val="F26B43"/>
          </p15:clr>
        </p15:guide>
        <p15:guide id="43" pos="2374" userDrawn="1">
          <p15:clr>
            <a:srgbClr val="F26B43"/>
          </p15:clr>
        </p15:guide>
        <p15:guide id="44" pos="2475" userDrawn="1">
          <p15:clr>
            <a:srgbClr val="F26B43"/>
          </p15:clr>
        </p15:guide>
        <p15:guide id="45" pos="2829" userDrawn="1">
          <p15:clr>
            <a:srgbClr val="F26B43"/>
          </p15:clr>
        </p15:guide>
        <p15:guide id="46" pos="2931" userDrawn="1">
          <p15:clr>
            <a:srgbClr val="F26B43"/>
          </p15:clr>
        </p15:guide>
        <p15:guide id="47" pos="3283" userDrawn="1">
          <p15:clr>
            <a:srgbClr val="F26B43"/>
          </p15:clr>
        </p15:guide>
        <p15:guide id="48" pos="3384" userDrawn="1">
          <p15:clr>
            <a:srgbClr val="F26B43"/>
          </p15:clr>
        </p15:guide>
        <p15:guide id="49" pos="3739" userDrawn="1">
          <p15:clr>
            <a:srgbClr val="F26B43"/>
          </p15:clr>
        </p15:guide>
        <p15:guide id="50" pos="3839" userDrawn="1">
          <p15:clr>
            <a:srgbClr val="F26B43"/>
          </p15:clr>
        </p15:guide>
        <p15:guide id="51" pos="4192" userDrawn="1">
          <p15:clr>
            <a:srgbClr val="F26B43"/>
          </p15:clr>
        </p15:guide>
        <p15:guide id="52" pos="4295" userDrawn="1">
          <p15:clr>
            <a:srgbClr val="F26B43"/>
          </p15:clr>
        </p15:guide>
        <p15:guide id="53" pos="4646" userDrawn="1">
          <p15:clr>
            <a:srgbClr val="F26B43"/>
          </p15:clr>
        </p15:guide>
        <p15:guide id="54" pos="4749" userDrawn="1">
          <p15:clr>
            <a:srgbClr val="F26B43"/>
          </p15:clr>
        </p15:guide>
        <p15:guide id="55" pos="5101" userDrawn="1">
          <p15:clr>
            <a:srgbClr val="F26B43"/>
          </p15:clr>
        </p15:guide>
        <p15:guide id="56" pos="5204" userDrawn="1">
          <p15:clr>
            <a:srgbClr val="F26B43"/>
          </p15:clr>
        </p15:guide>
        <p15:guide id="57" orient="horz" pos="2160" userDrawn="1">
          <p15:clr>
            <a:srgbClr val="F26B43"/>
          </p15:clr>
        </p15:guide>
        <p15:guide id="58" orient="horz" pos="696" userDrawn="1">
          <p15:clr>
            <a:srgbClr val="F26B43"/>
          </p15:clr>
        </p15:guide>
        <p15:guide id="59" orient="horz" pos="1242" userDrawn="1">
          <p15:clr>
            <a:srgbClr val="F26B43"/>
          </p15:clr>
        </p15:guide>
        <p15:guide id="60" orient="horz" pos="10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45F56CF-2AEF-4193-83AF-48D8AA396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19" y="1221078"/>
            <a:ext cx="9933167" cy="66923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DEABFE4-ED0F-4CD1-9EC3-8D558C175C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4299" y="2178252"/>
            <a:ext cx="9928986" cy="304462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95DE65F-AEC4-42F8-AE14-6CFCF7F12C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67669" y="476085"/>
            <a:ext cx="7401838" cy="35722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  <a:endParaRPr lang="ru-RU" dirty="0">
              <a:solidFill>
                <a:srgbClr val="888A8D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58F2AC6-6672-44E2-A8A9-32EB81226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60264" y="476082"/>
            <a:ext cx="653021" cy="3572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3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 dirty="0">
              <a:solidFill>
                <a:srgbClr val="888A8D"/>
              </a:solidFill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="" xmlns:a16="http://schemas.microsoft.com/office/drawing/2014/main" id="{1CB045B0-C148-4BCB-A129-CADC19CDA1E7}"/>
              </a:ext>
            </a:extLst>
          </p:cNvPr>
          <p:cNvCxnSpPr/>
          <p:nvPr/>
        </p:nvCxnSpPr>
        <p:spPr>
          <a:xfrm>
            <a:off x="380119" y="955660"/>
            <a:ext cx="9933167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21">
            <a:extLst>
              <a:ext uri="{FF2B5EF4-FFF2-40B4-BE49-F238E27FC236}">
                <a16:creationId xmlns="" xmlns:a16="http://schemas.microsoft.com/office/drawing/2014/main" id="{74217A4B-3DAC-8C4E-9160-A66D0BA7CB69}"/>
              </a:ext>
            </a:extLst>
          </p:cNvPr>
          <p:cNvCxnSpPr/>
          <p:nvPr userDrawn="1"/>
        </p:nvCxnSpPr>
        <p:spPr>
          <a:xfrm>
            <a:off x="380119" y="955660"/>
            <a:ext cx="9933167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0053E7DF-6982-D44D-8D5E-84E4A0E915A4}"/>
              </a:ext>
            </a:extLst>
          </p:cNvPr>
          <p:cNvPicPr>
            <a:picLocks noChangeAspect="1"/>
          </p:cNvPicPr>
          <p:nvPr userDrawn="1"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19" y="476082"/>
            <a:ext cx="1319496" cy="30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6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  <p:sldLayoutId id="2147483760" r:id="rId17"/>
    <p:sldLayoutId id="2147483761" r:id="rId18"/>
    <p:sldLayoutId id="2147483762" r:id="rId19"/>
    <p:sldLayoutId id="2147483763" r:id="rId20"/>
    <p:sldLayoutId id="2147483764" r:id="rId21"/>
    <p:sldLayoutId id="2147483765" r:id="rId22"/>
    <p:sldLayoutId id="2147483766" r:id="rId23"/>
    <p:sldLayoutId id="2147483767" r:id="rId24"/>
    <p:sldLayoutId id="2147483768" r:id="rId25"/>
    <p:sldLayoutId id="2147483769" r:id="rId26"/>
    <p:sldLayoutId id="2147483770" r:id="rId27"/>
    <p:sldLayoutId id="2147483771" r:id="rId28"/>
    <p:sldLayoutId id="2147483772" r:id="rId29"/>
    <p:sldLayoutId id="2147483773" r:id="rId30"/>
    <p:sldLayoutId id="2147483774" r:id="rId31"/>
    <p:sldLayoutId id="2147483775" r:id="rId32"/>
    <p:sldLayoutId id="2147483776" r:id="rId33"/>
    <p:sldLayoutId id="2147483777" r:id="rId34"/>
    <p:sldLayoutId id="2147483778" r:id="rId35"/>
    <p:sldLayoutId id="2147483779" r:id="rId36"/>
    <p:sldLayoutId id="2147483780" r:id="rId37"/>
    <p:sldLayoutId id="2147483781" r:id="rId38"/>
    <p:sldLayoutId id="2147483782" r:id="rId39"/>
    <p:sldLayoutId id="2147483783" r:id="rId40"/>
    <p:sldLayoutId id="2147483784" r:id="rId41"/>
    <p:sldLayoutId id="2147483785" r:id="rId42"/>
    <p:sldLayoutId id="2147483786" r:id="rId43"/>
    <p:sldLayoutId id="2147483787" r:id="rId44"/>
    <p:sldLayoutId id="2147483788" r:id="rId45"/>
    <p:sldLayoutId id="2147483789" r:id="rId46"/>
    <p:sldLayoutId id="2147483790" r:id="rId47"/>
    <p:sldLayoutId id="2147483791" r:id="rId48"/>
    <p:sldLayoutId id="2147483792" r:id="rId49"/>
    <p:sldLayoutId id="2147483793" r:id="rId50"/>
    <p:sldLayoutId id="2147483794" r:id="rId51"/>
    <p:sldLayoutId id="2147483795" r:id="rId52"/>
    <p:sldLayoutId id="2147483796" r:id="rId53"/>
    <p:sldLayoutId id="2147483797" r:id="rId54"/>
    <p:sldLayoutId id="2147483798" r:id="rId55"/>
  </p:sldLayoutIdLst>
  <p:hf hdr="0" dt="0"/>
  <p:txStyles>
    <p:titleStyle>
      <a:lvl1pPr algn="l" defTabSz="746768" rtl="0" eaLnBrk="1" latinLnBrk="0" hangingPunct="1">
        <a:lnSpc>
          <a:spcPct val="90000"/>
        </a:lnSpc>
        <a:spcBef>
          <a:spcPct val="0"/>
        </a:spcBef>
        <a:buNone/>
        <a:defRPr sz="2300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746768" rtl="0" eaLnBrk="1" latinLnBrk="0" hangingPunct="1">
        <a:lnSpc>
          <a:spcPct val="90000"/>
        </a:lnSpc>
        <a:spcBef>
          <a:spcPts val="817"/>
        </a:spcBef>
        <a:buFont typeface="Arial" panose="020B0604020202020204" pitchFamily="34" charset="0"/>
        <a:buNone/>
        <a:defRPr sz="13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373384" indent="0" algn="l" defTabSz="746768" rtl="0" eaLnBrk="1" latinLnBrk="0" hangingPunct="1">
        <a:lnSpc>
          <a:spcPct val="90000"/>
        </a:lnSpc>
        <a:spcBef>
          <a:spcPts val="408"/>
        </a:spcBef>
        <a:buFont typeface="Arial" panose="020B0604020202020204" pitchFamily="34" charset="0"/>
        <a:buNone/>
        <a:defRPr sz="13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46768" indent="0" algn="l" defTabSz="746768" rtl="0" eaLnBrk="1" latinLnBrk="0" hangingPunct="1">
        <a:lnSpc>
          <a:spcPct val="90000"/>
        </a:lnSpc>
        <a:spcBef>
          <a:spcPts val="408"/>
        </a:spcBef>
        <a:buFont typeface="Arial" panose="020B0604020202020204" pitchFamily="34" charset="0"/>
        <a:buNone/>
        <a:defRPr sz="13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20151" indent="0" algn="l" defTabSz="746768" rtl="0" eaLnBrk="1" latinLnBrk="0" hangingPunct="1">
        <a:lnSpc>
          <a:spcPct val="90000"/>
        </a:lnSpc>
        <a:spcBef>
          <a:spcPts val="408"/>
        </a:spcBef>
        <a:buFont typeface="Arial" panose="020B0604020202020204" pitchFamily="34" charset="0"/>
        <a:buNone/>
        <a:defRPr sz="13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93535" indent="0" algn="l" defTabSz="746768" rtl="0" eaLnBrk="1" latinLnBrk="0" hangingPunct="1">
        <a:lnSpc>
          <a:spcPct val="90000"/>
        </a:lnSpc>
        <a:spcBef>
          <a:spcPts val="408"/>
        </a:spcBef>
        <a:buFont typeface="Arial" panose="020B0604020202020204" pitchFamily="34" charset="0"/>
        <a:buNone/>
        <a:defRPr sz="13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053611" indent="-186692" algn="l" defTabSz="746768" rtl="0" eaLnBrk="1" latinLnBrk="0" hangingPunct="1">
        <a:lnSpc>
          <a:spcPct val="90000"/>
        </a:lnSpc>
        <a:spcBef>
          <a:spcPts val="40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26995" indent="-186692" algn="l" defTabSz="746768" rtl="0" eaLnBrk="1" latinLnBrk="0" hangingPunct="1">
        <a:lnSpc>
          <a:spcPct val="90000"/>
        </a:lnSpc>
        <a:spcBef>
          <a:spcPts val="40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00379" indent="-186692" algn="l" defTabSz="746768" rtl="0" eaLnBrk="1" latinLnBrk="0" hangingPunct="1">
        <a:lnSpc>
          <a:spcPct val="90000"/>
        </a:lnSpc>
        <a:spcBef>
          <a:spcPts val="40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73762" indent="-186692" algn="l" defTabSz="746768" rtl="0" eaLnBrk="1" latinLnBrk="0" hangingPunct="1">
        <a:lnSpc>
          <a:spcPct val="90000"/>
        </a:lnSpc>
        <a:spcBef>
          <a:spcPts val="40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467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73384" algn="l" defTabSz="7467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46768" algn="l" defTabSz="7467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20151" algn="l" defTabSz="7467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493535" algn="l" defTabSz="7467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66919" algn="l" defTabSz="7467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40303" algn="l" defTabSz="7467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13687" algn="l" defTabSz="7467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87070" algn="l" defTabSz="7467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7407">
          <p15:clr>
            <a:srgbClr val="F26B43"/>
          </p15:clr>
        </p15:guide>
        <p15:guide id="3" pos="273">
          <p15:clr>
            <a:srgbClr val="F26B43"/>
          </p15:clr>
        </p15:guide>
        <p15:guide id="5" pos="879">
          <p15:clr>
            <a:srgbClr val="F26B43"/>
          </p15:clr>
        </p15:guide>
        <p15:guide id="6" pos="741">
          <p15:clr>
            <a:srgbClr val="F26B43"/>
          </p15:clr>
        </p15:guide>
        <p15:guide id="7" pos="1368">
          <p15:clr>
            <a:srgbClr val="F26B43"/>
          </p15:clr>
        </p15:guide>
        <p15:guide id="8" pos="1485">
          <p15:clr>
            <a:srgbClr val="F26B43"/>
          </p15:clr>
        </p15:guide>
        <p15:guide id="9" pos="1952">
          <p15:clr>
            <a:srgbClr val="F26B43"/>
          </p15:clr>
        </p15:guide>
        <p15:guide id="10" pos="2090">
          <p15:clr>
            <a:srgbClr val="F26B43"/>
          </p15:clr>
        </p15:guide>
        <p15:guide id="11" pos="2547">
          <p15:clr>
            <a:srgbClr val="F26B43"/>
          </p15:clr>
        </p15:guide>
        <p15:guide id="12" pos="2696">
          <p15:clr>
            <a:srgbClr val="F26B43"/>
          </p15:clr>
        </p15:guide>
        <p15:guide id="13" pos="3165">
          <p15:clr>
            <a:srgbClr val="F26B43"/>
          </p15:clr>
        </p15:guide>
        <p15:guide id="14" pos="3300">
          <p15:clr>
            <a:srgbClr val="F26B43"/>
          </p15:clr>
        </p15:guide>
        <p15:guide id="15" pos="3772">
          <p15:clr>
            <a:srgbClr val="F26B43"/>
          </p15:clr>
        </p15:guide>
        <p15:guide id="16" pos="3908">
          <p15:clr>
            <a:srgbClr val="F26B43"/>
          </p15:clr>
        </p15:guide>
        <p15:guide id="17" pos="4377">
          <p15:clr>
            <a:srgbClr val="F26B43"/>
          </p15:clr>
        </p15:guide>
        <p15:guide id="18" pos="4512">
          <p15:clr>
            <a:srgbClr val="F26B43"/>
          </p15:clr>
        </p15:guide>
        <p15:guide id="19" pos="4985">
          <p15:clr>
            <a:srgbClr val="F26B43"/>
          </p15:clr>
        </p15:guide>
        <p15:guide id="20" pos="5118">
          <p15:clr>
            <a:srgbClr val="F26B43"/>
          </p15:clr>
        </p15:guide>
        <p15:guide id="21" pos="5589">
          <p15:clr>
            <a:srgbClr val="F26B43"/>
          </p15:clr>
        </p15:guide>
        <p15:guide id="22" pos="5726">
          <p15:clr>
            <a:srgbClr val="F26B43"/>
          </p15:clr>
        </p15:guide>
        <p15:guide id="23" pos="6195">
          <p15:clr>
            <a:srgbClr val="F26B43"/>
          </p15:clr>
        </p15:guide>
        <p15:guide id="24" pos="6332">
          <p15:clr>
            <a:srgbClr val="F26B43"/>
          </p15:clr>
        </p15:guide>
        <p15:guide id="25" pos="6801">
          <p15:clr>
            <a:srgbClr val="F26B43"/>
          </p15:clr>
        </p15:guide>
        <p15:guide id="26" pos="6938">
          <p15:clr>
            <a:srgbClr val="F26B43"/>
          </p15:clr>
        </p15:guide>
        <p15:guide id="31" orient="horz" pos="4047" userDrawn="1">
          <p15:clr>
            <a:srgbClr val="F26B43"/>
          </p15:clr>
        </p15:guide>
        <p15:guide id="32" pos="5555" userDrawn="1">
          <p15:clr>
            <a:srgbClr val="F26B43"/>
          </p15:clr>
        </p15:guide>
        <p15:guide id="33" pos="205" userDrawn="1">
          <p15:clr>
            <a:srgbClr val="F26B43"/>
          </p15:clr>
        </p15:guide>
        <p15:guide id="34" orient="horz" pos="272" userDrawn="1">
          <p15:clr>
            <a:srgbClr val="F26B43"/>
          </p15:clr>
        </p15:guide>
        <p15:guide id="35" pos="659" userDrawn="1">
          <p15:clr>
            <a:srgbClr val="F26B43"/>
          </p15:clr>
        </p15:guide>
        <p15:guide id="36" pos="556" userDrawn="1">
          <p15:clr>
            <a:srgbClr val="F26B43"/>
          </p15:clr>
        </p15:guide>
        <p15:guide id="37" pos="1026" userDrawn="1">
          <p15:clr>
            <a:srgbClr val="F26B43"/>
          </p15:clr>
        </p15:guide>
        <p15:guide id="38" pos="1114" userDrawn="1">
          <p15:clr>
            <a:srgbClr val="F26B43"/>
          </p15:clr>
        </p15:guide>
        <p15:guide id="39" pos="1464" userDrawn="1">
          <p15:clr>
            <a:srgbClr val="F26B43"/>
          </p15:clr>
        </p15:guide>
        <p15:guide id="40" pos="1568" userDrawn="1">
          <p15:clr>
            <a:srgbClr val="F26B43"/>
          </p15:clr>
        </p15:guide>
        <p15:guide id="41" pos="1910" userDrawn="1">
          <p15:clr>
            <a:srgbClr val="F26B43"/>
          </p15:clr>
        </p15:guide>
        <p15:guide id="42" pos="2022" userDrawn="1">
          <p15:clr>
            <a:srgbClr val="F26B43"/>
          </p15:clr>
        </p15:guide>
        <p15:guide id="43" pos="2374" userDrawn="1">
          <p15:clr>
            <a:srgbClr val="F26B43"/>
          </p15:clr>
        </p15:guide>
        <p15:guide id="44" pos="2475" userDrawn="1">
          <p15:clr>
            <a:srgbClr val="F26B43"/>
          </p15:clr>
        </p15:guide>
        <p15:guide id="45" pos="2829" userDrawn="1">
          <p15:clr>
            <a:srgbClr val="F26B43"/>
          </p15:clr>
        </p15:guide>
        <p15:guide id="46" pos="2931" userDrawn="1">
          <p15:clr>
            <a:srgbClr val="F26B43"/>
          </p15:clr>
        </p15:guide>
        <p15:guide id="47" pos="3283" userDrawn="1">
          <p15:clr>
            <a:srgbClr val="F26B43"/>
          </p15:clr>
        </p15:guide>
        <p15:guide id="48" pos="3384" userDrawn="1">
          <p15:clr>
            <a:srgbClr val="F26B43"/>
          </p15:clr>
        </p15:guide>
        <p15:guide id="49" pos="3739" userDrawn="1">
          <p15:clr>
            <a:srgbClr val="F26B43"/>
          </p15:clr>
        </p15:guide>
        <p15:guide id="50" pos="3839" userDrawn="1">
          <p15:clr>
            <a:srgbClr val="F26B43"/>
          </p15:clr>
        </p15:guide>
        <p15:guide id="51" pos="4192" userDrawn="1">
          <p15:clr>
            <a:srgbClr val="F26B43"/>
          </p15:clr>
        </p15:guide>
        <p15:guide id="52" pos="4295" userDrawn="1">
          <p15:clr>
            <a:srgbClr val="F26B43"/>
          </p15:clr>
        </p15:guide>
        <p15:guide id="53" pos="4646" userDrawn="1">
          <p15:clr>
            <a:srgbClr val="F26B43"/>
          </p15:clr>
        </p15:guide>
        <p15:guide id="54" pos="4749" userDrawn="1">
          <p15:clr>
            <a:srgbClr val="F26B43"/>
          </p15:clr>
        </p15:guide>
        <p15:guide id="55" pos="5101" userDrawn="1">
          <p15:clr>
            <a:srgbClr val="F26B43"/>
          </p15:clr>
        </p15:guide>
        <p15:guide id="56" pos="5204" userDrawn="1">
          <p15:clr>
            <a:srgbClr val="F26B43"/>
          </p15:clr>
        </p15:guide>
        <p15:guide id="57" orient="horz" pos="2160" userDrawn="1">
          <p15:clr>
            <a:srgbClr val="F26B43"/>
          </p15:clr>
        </p15:guide>
        <p15:guide id="58" orient="horz" pos="696" userDrawn="1">
          <p15:clr>
            <a:srgbClr val="F26B43"/>
          </p15:clr>
        </p15:guide>
        <p15:guide id="59" orient="horz" pos="1242" userDrawn="1">
          <p15:clr>
            <a:srgbClr val="F26B43"/>
          </p15:clr>
        </p15:guide>
        <p15:guide id="60" orient="horz" pos="108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45F56CF-2AEF-4193-83AF-48D8AA396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19" y="1221078"/>
            <a:ext cx="9933167" cy="66923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DEABFE4-ED0F-4CD1-9EC3-8D558C175C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4299" y="2178252"/>
            <a:ext cx="9928986" cy="304462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95DE65F-AEC4-42F8-AE14-6CFCF7F12C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67669" y="476085"/>
            <a:ext cx="7401838" cy="35722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  <a:endParaRPr lang="ru-RU" dirty="0">
              <a:solidFill>
                <a:srgbClr val="888A8D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58F2AC6-6672-44E2-A8A9-32EB81226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60264" y="476082"/>
            <a:ext cx="653021" cy="3572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3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 dirty="0">
              <a:solidFill>
                <a:srgbClr val="888A8D"/>
              </a:solidFill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="" xmlns:a16="http://schemas.microsoft.com/office/drawing/2014/main" id="{1CB045B0-C148-4BCB-A129-CADC19CDA1E7}"/>
              </a:ext>
            </a:extLst>
          </p:cNvPr>
          <p:cNvCxnSpPr/>
          <p:nvPr/>
        </p:nvCxnSpPr>
        <p:spPr>
          <a:xfrm>
            <a:off x="380119" y="955660"/>
            <a:ext cx="9933167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21">
            <a:extLst>
              <a:ext uri="{FF2B5EF4-FFF2-40B4-BE49-F238E27FC236}">
                <a16:creationId xmlns="" xmlns:a16="http://schemas.microsoft.com/office/drawing/2014/main" id="{74217A4B-3DAC-8C4E-9160-A66D0BA7CB69}"/>
              </a:ext>
            </a:extLst>
          </p:cNvPr>
          <p:cNvCxnSpPr/>
          <p:nvPr userDrawn="1"/>
        </p:nvCxnSpPr>
        <p:spPr>
          <a:xfrm>
            <a:off x="380119" y="955660"/>
            <a:ext cx="9933167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0053E7DF-6982-D44D-8D5E-84E4A0E915A4}"/>
              </a:ext>
            </a:extLst>
          </p:cNvPr>
          <p:cNvPicPr>
            <a:picLocks noChangeAspect="1"/>
          </p:cNvPicPr>
          <p:nvPr userDrawn="1"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19" y="476082"/>
            <a:ext cx="1319496" cy="30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158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  <p:sldLayoutId id="2147483812" r:id="rId13"/>
    <p:sldLayoutId id="2147483813" r:id="rId14"/>
    <p:sldLayoutId id="2147483814" r:id="rId15"/>
    <p:sldLayoutId id="2147483815" r:id="rId16"/>
    <p:sldLayoutId id="2147483816" r:id="rId17"/>
    <p:sldLayoutId id="2147483817" r:id="rId18"/>
    <p:sldLayoutId id="2147483818" r:id="rId19"/>
    <p:sldLayoutId id="2147483819" r:id="rId20"/>
    <p:sldLayoutId id="2147483820" r:id="rId21"/>
    <p:sldLayoutId id="2147483821" r:id="rId22"/>
    <p:sldLayoutId id="2147483822" r:id="rId23"/>
    <p:sldLayoutId id="2147483823" r:id="rId24"/>
    <p:sldLayoutId id="2147483824" r:id="rId25"/>
    <p:sldLayoutId id="2147483825" r:id="rId26"/>
    <p:sldLayoutId id="2147483826" r:id="rId27"/>
    <p:sldLayoutId id="2147483827" r:id="rId28"/>
    <p:sldLayoutId id="2147483828" r:id="rId29"/>
    <p:sldLayoutId id="2147483829" r:id="rId30"/>
    <p:sldLayoutId id="2147483830" r:id="rId31"/>
    <p:sldLayoutId id="2147483831" r:id="rId32"/>
    <p:sldLayoutId id="2147483832" r:id="rId33"/>
    <p:sldLayoutId id="2147483833" r:id="rId34"/>
    <p:sldLayoutId id="2147483834" r:id="rId35"/>
    <p:sldLayoutId id="2147483835" r:id="rId36"/>
    <p:sldLayoutId id="2147483836" r:id="rId37"/>
    <p:sldLayoutId id="2147483837" r:id="rId38"/>
    <p:sldLayoutId id="2147483838" r:id="rId39"/>
    <p:sldLayoutId id="2147483839" r:id="rId40"/>
    <p:sldLayoutId id="2147483840" r:id="rId41"/>
    <p:sldLayoutId id="2147483841" r:id="rId42"/>
    <p:sldLayoutId id="2147483842" r:id="rId43"/>
    <p:sldLayoutId id="2147483843" r:id="rId44"/>
    <p:sldLayoutId id="2147483844" r:id="rId45"/>
    <p:sldLayoutId id="2147483845" r:id="rId46"/>
    <p:sldLayoutId id="2147483846" r:id="rId47"/>
    <p:sldLayoutId id="2147483847" r:id="rId48"/>
    <p:sldLayoutId id="2147483848" r:id="rId49"/>
    <p:sldLayoutId id="2147483849" r:id="rId50"/>
    <p:sldLayoutId id="2147483850" r:id="rId51"/>
    <p:sldLayoutId id="2147483851" r:id="rId52"/>
    <p:sldLayoutId id="2147483852" r:id="rId53"/>
    <p:sldLayoutId id="2147483853" r:id="rId54"/>
    <p:sldLayoutId id="2147483854" r:id="rId55"/>
  </p:sldLayoutIdLst>
  <p:hf hdr="0" dt="0"/>
  <p:txStyles>
    <p:titleStyle>
      <a:lvl1pPr algn="l" defTabSz="746768" rtl="0" eaLnBrk="1" latinLnBrk="0" hangingPunct="1">
        <a:lnSpc>
          <a:spcPct val="90000"/>
        </a:lnSpc>
        <a:spcBef>
          <a:spcPct val="0"/>
        </a:spcBef>
        <a:buNone/>
        <a:defRPr sz="2300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746768" rtl="0" eaLnBrk="1" latinLnBrk="0" hangingPunct="1">
        <a:lnSpc>
          <a:spcPct val="90000"/>
        </a:lnSpc>
        <a:spcBef>
          <a:spcPts val="817"/>
        </a:spcBef>
        <a:buFont typeface="Arial" panose="020B0604020202020204" pitchFamily="34" charset="0"/>
        <a:buNone/>
        <a:defRPr sz="13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373384" indent="0" algn="l" defTabSz="746768" rtl="0" eaLnBrk="1" latinLnBrk="0" hangingPunct="1">
        <a:lnSpc>
          <a:spcPct val="90000"/>
        </a:lnSpc>
        <a:spcBef>
          <a:spcPts val="408"/>
        </a:spcBef>
        <a:buFont typeface="Arial" panose="020B0604020202020204" pitchFamily="34" charset="0"/>
        <a:buNone/>
        <a:defRPr sz="13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46768" indent="0" algn="l" defTabSz="746768" rtl="0" eaLnBrk="1" latinLnBrk="0" hangingPunct="1">
        <a:lnSpc>
          <a:spcPct val="90000"/>
        </a:lnSpc>
        <a:spcBef>
          <a:spcPts val="408"/>
        </a:spcBef>
        <a:buFont typeface="Arial" panose="020B0604020202020204" pitchFamily="34" charset="0"/>
        <a:buNone/>
        <a:defRPr sz="13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20151" indent="0" algn="l" defTabSz="746768" rtl="0" eaLnBrk="1" latinLnBrk="0" hangingPunct="1">
        <a:lnSpc>
          <a:spcPct val="90000"/>
        </a:lnSpc>
        <a:spcBef>
          <a:spcPts val="408"/>
        </a:spcBef>
        <a:buFont typeface="Arial" panose="020B0604020202020204" pitchFamily="34" charset="0"/>
        <a:buNone/>
        <a:defRPr sz="13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93535" indent="0" algn="l" defTabSz="746768" rtl="0" eaLnBrk="1" latinLnBrk="0" hangingPunct="1">
        <a:lnSpc>
          <a:spcPct val="90000"/>
        </a:lnSpc>
        <a:spcBef>
          <a:spcPts val="408"/>
        </a:spcBef>
        <a:buFont typeface="Arial" panose="020B0604020202020204" pitchFamily="34" charset="0"/>
        <a:buNone/>
        <a:defRPr sz="13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053611" indent="-186692" algn="l" defTabSz="746768" rtl="0" eaLnBrk="1" latinLnBrk="0" hangingPunct="1">
        <a:lnSpc>
          <a:spcPct val="90000"/>
        </a:lnSpc>
        <a:spcBef>
          <a:spcPts val="40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26995" indent="-186692" algn="l" defTabSz="746768" rtl="0" eaLnBrk="1" latinLnBrk="0" hangingPunct="1">
        <a:lnSpc>
          <a:spcPct val="90000"/>
        </a:lnSpc>
        <a:spcBef>
          <a:spcPts val="40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00379" indent="-186692" algn="l" defTabSz="746768" rtl="0" eaLnBrk="1" latinLnBrk="0" hangingPunct="1">
        <a:lnSpc>
          <a:spcPct val="90000"/>
        </a:lnSpc>
        <a:spcBef>
          <a:spcPts val="40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73762" indent="-186692" algn="l" defTabSz="746768" rtl="0" eaLnBrk="1" latinLnBrk="0" hangingPunct="1">
        <a:lnSpc>
          <a:spcPct val="90000"/>
        </a:lnSpc>
        <a:spcBef>
          <a:spcPts val="40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467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73384" algn="l" defTabSz="7467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46768" algn="l" defTabSz="7467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20151" algn="l" defTabSz="7467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493535" algn="l" defTabSz="7467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66919" algn="l" defTabSz="7467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40303" algn="l" defTabSz="7467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13687" algn="l" defTabSz="7467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87070" algn="l" defTabSz="7467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7407">
          <p15:clr>
            <a:srgbClr val="F26B43"/>
          </p15:clr>
        </p15:guide>
        <p15:guide id="3" pos="273">
          <p15:clr>
            <a:srgbClr val="F26B43"/>
          </p15:clr>
        </p15:guide>
        <p15:guide id="5" pos="879">
          <p15:clr>
            <a:srgbClr val="F26B43"/>
          </p15:clr>
        </p15:guide>
        <p15:guide id="6" pos="741">
          <p15:clr>
            <a:srgbClr val="F26B43"/>
          </p15:clr>
        </p15:guide>
        <p15:guide id="7" pos="1368">
          <p15:clr>
            <a:srgbClr val="F26B43"/>
          </p15:clr>
        </p15:guide>
        <p15:guide id="8" pos="1485">
          <p15:clr>
            <a:srgbClr val="F26B43"/>
          </p15:clr>
        </p15:guide>
        <p15:guide id="9" pos="1952">
          <p15:clr>
            <a:srgbClr val="F26B43"/>
          </p15:clr>
        </p15:guide>
        <p15:guide id="10" pos="2090">
          <p15:clr>
            <a:srgbClr val="F26B43"/>
          </p15:clr>
        </p15:guide>
        <p15:guide id="11" pos="2547">
          <p15:clr>
            <a:srgbClr val="F26B43"/>
          </p15:clr>
        </p15:guide>
        <p15:guide id="12" pos="2696">
          <p15:clr>
            <a:srgbClr val="F26B43"/>
          </p15:clr>
        </p15:guide>
        <p15:guide id="13" pos="3165">
          <p15:clr>
            <a:srgbClr val="F26B43"/>
          </p15:clr>
        </p15:guide>
        <p15:guide id="14" pos="3300">
          <p15:clr>
            <a:srgbClr val="F26B43"/>
          </p15:clr>
        </p15:guide>
        <p15:guide id="15" pos="3772">
          <p15:clr>
            <a:srgbClr val="F26B43"/>
          </p15:clr>
        </p15:guide>
        <p15:guide id="16" pos="3908">
          <p15:clr>
            <a:srgbClr val="F26B43"/>
          </p15:clr>
        </p15:guide>
        <p15:guide id="17" pos="4377">
          <p15:clr>
            <a:srgbClr val="F26B43"/>
          </p15:clr>
        </p15:guide>
        <p15:guide id="18" pos="4512">
          <p15:clr>
            <a:srgbClr val="F26B43"/>
          </p15:clr>
        </p15:guide>
        <p15:guide id="19" pos="4985">
          <p15:clr>
            <a:srgbClr val="F26B43"/>
          </p15:clr>
        </p15:guide>
        <p15:guide id="20" pos="5118">
          <p15:clr>
            <a:srgbClr val="F26B43"/>
          </p15:clr>
        </p15:guide>
        <p15:guide id="21" pos="5589">
          <p15:clr>
            <a:srgbClr val="F26B43"/>
          </p15:clr>
        </p15:guide>
        <p15:guide id="22" pos="5726">
          <p15:clr>
            <a:srgbClr val="F26B43"/>
          </p15:clr>
        </p15:guide>
        <p15:guide id="23" pos="6195">
          <p15:clr>
            <a:srgbClr val="F26B43"/>
          </p15:clr>
        </p15:guide>
        <p15:guide id="24" pos="6332">
          <p15:clr>
            <a:srgbClr val="F26B43"/>
          </p15:clr>
        </p15:guide>
        <p15:guide id="25" pos="6801">
          <p15:clr>
            <a:srgbClr val="F26B43"/>
          </p15:clr>
        </p15:guide>
        <p15:guide id="26" pos="6938">
          <p15:clr>
            <a:srgbClr val="F26B43"/>
          </p15:clr>
        </p15:guide>
        <p15:guide id="31" orient="horz" pos="4047" userDrawn="1">
          <p15:clr>
            <a:srgbClr val="F26B43"/>
          </p15:clr>
        </p15:guide>
        <p15:guide id="32" pos="5555" userDrawn="1">
          <p15:clr>
            <a:srgbClr val="F26B43"/>
          </p15:clr>
        </p15:guide>
        <p15:guide id="33" pos="205" userDrawn="1">
          <p15:clr>
            <a:srgbClr val="F26B43"/>
          </p15:clr>
        </p15:guide>
        <p15:guide id="34" orient="horz" pos="272" userDrawn="1">
          <p15:clr>
            <a:srgbClr val="F26B43"/>
          </p15:clr>
        </p15:guide>
        <p15:guide id="35" pos="659" userDrawn="1">
          <p15:clr>
            <a:srgbClr val="F26B43"/>
          </p15:clr>
        </p15:guide>
        <p15:guide id="36" pos="556" userDrawn="1">
          <p15:clr>
            <a:srgbClr val="F26B43"/>
          </p15:clr>
        </p15:guide>
        <p15:guide id="37" pos="1026" userDrawn="1">
          <p15:clr>
            <a:srgbClr val="F26B43"/>
          </p15:clr>
        </p15:guide>
        <p15:guide id="38" pos="1114" userDrawn="1">
          <p15:clr>
            <a:srgbClr val="F26B43"/>
          </p15:clr>
        </p15:guide>
        <p15:guide id="39" pos="1464" userDrawn="1">
          <p15:clr>
            <a:srgbClr val="F26B43"/>
          </p15:clr>
        </p15:guide>
        <p15:guide id="40" pos="1568" userDrawn="1">
          <p15:clr>
            <a:srgbClr val="F26B43"/>
          </p15:clr>
        </p15:guide>
        <p15:guide id="41" pos="1910" userDrawn="1">
          <p15:clr>
            <a:srgbClr val="F26B43"/>
          </p15:clr>
        </p15:guide>
        <p15:guide id="42" pos="2022" userDrawn="1">
          <p15:clr>
            <a:srgbClr val="F26B43"/>
          </p15:clr>
        </p15:guide>
        <p15:guide id="43" pos="2374" userDrawn="1">
          <p15:clr>
            <a:srgbClr val="F26B43"/>
          </p15:clr>
        </p15:guide>
        <p15:guide id="44" pos="2475" userDrawn="1">
          <p15:clr>
            <a:srgbClr val="F26B43"/>
          </p15:clr>
        </p15:guide>
        <p15:guide id="45" pos="2829" userDrawn="1">
          <p15:clr>
            <a:srgbClr val="F26B43"/>
          </p15:clr>
        </p15:guide>
        <p15:guide id="46" pos="2931" userDrawn="1">
          <p15:clr>
            <a:srgbClr val="F26B43"/>
          </p15:clr>
        </p15:guide>
        <p15:guide id="47" pos="3283" userDrawn="1">
          <p15:clr>
            <a:srgbClr val="F26B43"/>
          </p15:clr>
        </p15:guide>
        <p15:guide id="48" pos="3384" userDrawn="1">
          <p15:clr>
            <a:srgbClr val="F26B43"/>
          </p15:clr>
        </p15:guide>
        <p15:guide id="49" pos="3739" userDrawn="1">
          <p15:clr>
            <a:srgbClr val="F26B43"/>
          </p15:clr>
        </p15:guide>
        <p15:guide id="50" pos="3839" userDrawn="1">
          <p15:clr>
            <a:srgbClr val="F26B43"/>
          </p15:clr>
        </p15:guide>
        <p15:guide id="51" pos="4192" userDrawn="1">
          <p15:clr>
            <a:srgbClr val="F26B43"/>
          </p15:clr>
        </p15:guide>
        <p15:guide id="52" pos="4295" userDrawn="1">
          <p15:clr>
            <a:srgbClr val="F26B43"/>
          </p15:clr>
        </p15:guide>
        <p15:guide id="53" pos="4646" userDrawn="1">
          <p15:clr>
            <a:srgbClr val="F26B43"/>
          </p15:clr>
        </p15:guide>
        <p15:guide id="54" pos="4749" userDrawn="1">
          <p15:clr>
            <a:srgbClr val="F26B43"/>
          </p15:clr>
        </p15:guide>
        <p15:guide id="55" pos="5101" userDrawn="1">
          <p15:clr>
            <a:srgbClr val="F26B43"/>
          </p15:clr>
        </p15:guide>
        <p15:guide id="56" pos="5204" userDrawn="1">
          <p15:clr>
            <a:srgbClr val="F26B43"/>
          </p15:clr>
        </p15:guide>
        <p15:guide id="57" orient="horz" pos="2160" userDrawn="1">
          <p15:clr>
            <a:srgbClr val="F26B43"/>
          </p15:clr>
        </p15:guide>
        <p15:guide id="58" orient="horz" pos="696" userDrawn="1">
          <p15:clr>
            <a:srgbClr val="F26B43"/>
          </p15:clr>
        </p15:guide>
        <p15:guide id="59" orient="horz" pos="1242" userDrawn="1">
          <p15:clr>
            <a:srgbClr val="F26B43"/>
          </p15:clr>
        </p15:guide>
        <p15:guide id="60" orient="horz" pos="108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45F56CF-2AEF-4193-83AF-48D8AA396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19" y="1221078"/>
            <a:ext cx="9933167" cy="66923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DEABFE4-ED0F-4CD1-9EC3-8D558C175C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4299" y="2178252"/>
            <a:ext cx="9928986" cy="304462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95DE65F-AEC4-42F8-AE14-6CFCF7F12C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67669" y="476085"/>
            <a:ext cx="7401838" cy="35722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>
                <a:solidFill>
                  <a:srgbClr val="888A8D"/>
                </a:solidFill>
              </a:rPr>
              <a:t>Колонтитул раздела или подраздела</a:t>
            </a:r>
            <a:endParaRPr lang="ru-RU" dirty="0">
              <a:solidFill>
                <a:srgbClr val="888A8D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58F2AC6-6672-44E2-A8A9-32EB81226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60264" y="476082"/>
            <a:ext cx="653021" cy="3572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3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‹#›</a:t>
            </a:fld>
            <a:endParaRPr lang="ru-RU" dirty="0">
              <a:solidFill>
                <a:srgbClr val="888A8D"/>
              </a:solidFill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1CB045B0-C148-4BCB-A129-CADC19CDA1E7}"/>
              </a:ext>
            </a:extLst>
          </p:cNvPr>
          <p:cNvCxnSpPr/>
          <p:nvPr/>
        </p:nvCxnSpPr>
        <p:spPr>
          <a:xfrm>
            <a:off x="380119" y="955660"/>
            <a:ext cx="9933167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21">
            <a:extLst>
              <a:ext uri="{FF2B5EF4-FFF2-40B4-BE49-F238E27FC236}">
                <a16:creationId xmlns:a16="http://schemas.microsoft.com/office/drawing/2014/main" xmlns="" id="{74217A4B-3DAC-8C4E-9160-A66D0BA7CB69}"/>
              </a:ext>
            </a:extLst>
          </p:cNvPr>
          <p:cNvCxnSpPr/>
          <p:nvPr userDrawn="1"/>
        </p:nvCxnSpPr>
        <p:spPr>
          <a:xfrm>
            <a:off x="380119" y="955660"/>
            <a:ext cx="9933167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0053E7DF-6982-D44D-8D5E-84E4A0E915A4}"/>
              </a:ext>
            </a:extLst>
          </p:cNvPr>
          <p:cNvPicPr>
            <a:picLocks noChangeAspect="1"/>
          </p:cNvPicPr>
          <p:nvPr userDrawn="1"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19" y="476082"/>
            <a:ext cx="1319496" cy="30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549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  <p:sldLayoutId id="2147483868" r:id="rId13"/>
    <p:sldLayoutId id="2147483869" r:id="rId14"/>
    <p:sldLayoutId id="2147483870" r:id="rId15"/>
    <p:sldLayoutId id="2147483871" r:id="rId16"/>
    <p:sldLayoutId id="2147483872" r:id="rId17"/>
    <p:sldLayoutId id="2147483873" r:id="rId18"/>
    <p:sldLayoutId id="2147483874" r:id="rId19"/>
    <p:sldLayoutId id="2147483875" r:id="rId20"/>
    <p:sldLayoutId id="2147483876" r:id="rId21"/>
    <p:sldLayoutId id="2147483877" r:id="rId22"/>
    <p:sldLayoutId id="2147483878" r:id="rId23"/>
    <p:sldLayoutId id="2147483879" r:id="rId24"/>
    <p:sldLayoutId id="2147483880" r:id="rId25"/>
    <p:sldLayoutId id="2147483881" r:id="rId26"/>
    <p:sldLayoutId id="2147483882" r:id="rId27"/>
    <p:sldLayoutId id="2147483883" r:id="rId28"/>
    <p:sldLayoutId id="2147483884" r:id="rId29"/>
    <p:sldLayoutId id="2147483885" r:id="rId30"/>
    <p:sldLayoutId id="2147483886" r:id="rId31"/>
    <p:sldLayoutId id="2147483887" r:id="rId32"/>
    <p:sldLayoutId id="2147483888" r:id="rId33"/>
    <p:sldLayoutId id="2147483889" r:id="rId34"/>
    <p:sldLayoutId id="2147483890" r:id="rId35"/>
    <p:sldLayoutId id="2147483891" r:id="rId36"/>
    <p:sldLayoutId id="2147483892" r:id="rId37"/>
    <p:sldLayoutId id="2147483893" r:id="rId38"/>
    <p:sldLayoutId id="2147483894" r:id="rId39"/>
    <p:sldLayoutId id="2147483895" r:id="rId40"/>
    <p:sldLayoutId id="2147483896" r:id="rId41"/>
    <p:sldLayoutId id="2147483897" r:id="rId42"/>
    <p:sldLayoutId id="2147483898" r:id="rId43"/>
    <p:sldLayoutId id="2147483899" r:id="rId44"/>
    <p:sldLayoutId id="2147483900" r:id="rId45"/>
    <p:sldLayoutId id="2147483901" r:id="rId46"/>
    <p:sldLayoutId id="2147483902" r:id="rId47"/>
    <p:sldLayoutId id="2147483903" r:id="rId48"/>
    <p:sldLayoutId id="2147483904" r:id="rId49"/>
    <p:sldLayoutId id="2147483905" r:id="rId50"/>
    <p:sldLayoutId id="2147483906" r:id="rId51"/>
    <p:sldLayoutId id="2147483907" r:id="rId52"/>
    <p:sldLayoutId id="2147483908" r:id="rId53"/>
    <p:sldLayoutId id="2147483909" r:id="rId54"/>
    <p:sldLayoutId id="2147483910" r:id="rId55"/>
  </p:sldLayoutIdLst>
  <p:hf hdr="0" dt="0"/>
  <p:txStyles>
    <p:titleStyle>
      <a:lvl1pPr algn="l" defTabSz="746768" rtl="0" eaLnBrk="1" latinLnBrk="0" hangingPunct="1">
        <a:lnSpc>
          <a:spcPct val="90000"/>
        </a:lnSpc>
        <a:spcBef>
          <a:spcPct val="0"/>
        </a:spcBef>
        <a:buNone/>
        <a:defRPr sz="2300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746768" rtl="0" eaLnBrk="1" latinLnBrk="0" hangingPunct="1">
        <a:lnSpc>
          <a:spcPct val="90000"/>
        </a:lnSpc>
        <a:spcBef>
          <a:spcPts val="817"/>
        </a:spcBef>
        <a:buFont typeface="Arial" panose="020B0604020202020204" pitchFamily="34" charset="0"/>
        <a:buNone/>
        <a:defRPr sz="13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373384" indent="0" algn="l" defTabSz="746768" rtl="0" eaLnBrk="1" latinLnBrk="0" hangingPunct="1">
        <a:lnSpc>
          <a:spcPct val="90000"/>
        </a:lnSpc>
        <a:spcBef>
          <a:spcPts val="408"/>
        </a:spcBef>
        <a:buFont typeface="Arial" panose="020B0604020202020204" pitchFamily="34" charset="0"/>
        <a:buNone/>
        <a:defRPr sz="13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46768" indent="0" algn="l" defTabSz="746768" rtl="0" eaLnBrk="1" latinLnBrk="0" hangingPunct="1">
        <a:lnSpc>
          <a:spcPct val="90000"/>
        </a:lnSpc>
        <a:spcBef>
          <a:spcPts val="408"/>
        </a:spcBef>
        <a:buFont typeface="Arial" panose="020B0604020202020204" pitchFamily="34" charset="0"/>
        <a:buNone/>
        <a:defRPr sz="13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20151" indent="0" algn="l" defTabSz="746768" rtl="0" eaLnBrk="1" latinLnBrk="0" hangingPunct="1">
        <a:lnSpc>
          <a:spcPct val="90000"/>
        </a:lnSpc>
        <a:spcBef>
          <a:spcPts val="408"/>
        </a:spcBef>
        <a:buFont typeface="Arial" panose="020B0604020202020204" pitchFamily="34" charset="0"/>
        <a:buNone/>
        <a:defRPr sz="13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93535" indent="0" algn="l" defTabSz="746768" rtl="0" eaLnBrk="1" latinLnBrk="0" hangingPunct="1">
        <a:lnSpc>
          <a:spcPct val="90000"/>
        </a:lnSpc>
        <a:spcBef>
          <a:spcPts val="408"/>
        </a:spcBef>
        <a:buFont typeface="Arial" panose="020B0604020202020204" pitchFamily="34" charset="0"/>
        <a:buNone/>
        <a:defRPr sz="13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053611" indent="-186692" algn="l" defTabSz="746768" rtl="0" eaLnBrk="1" latinLnBrk="0" hangingPunct="1">
        <a:lnSpc>
          <a:spcPct val="90000"/>
        </a:lnSpc>
        <a:spcBef>
          <a:spcPts val="40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26995" indent="-186692" algn="l" defTabSz="746768" rtl="0" eaLnBrk="1" latinLnBrk="0" hangingPunct="1">
        <a:lnSpc>
          <a:spcPct val="90000"/>
        </a:lnSpc>
        <a:spcBef>
          <a:spcPts val="40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00379" indent="-186692" algn="l" defTabSz="746768" rtl="0" eaLnBrk="1" latinLnBrk="0" hangingPunct="1">
        <a:lnSpc>
          <a:spcPct val="90000"/>
        </a:lnSpc>
        <a:spcBef>
          <a:spcPts val="40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73762" indent="-186692" algn="l" defTabSz="746768" rtl="0" eaLnBrk="1" latinLnBrk="0" hangingPunct="1">
        <a:lnSpc>
          <a:spcPct val="90000"/>
        </a:lnSpc>
        <a:spcBef>
          <a:spcPts val="40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467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73384" algn="l" defTabSz="7467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46768" algn="l" defTabSz="7467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20151" algn="l" defTabSz="7467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493535" algn="l" defTabSz="7467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66919" algn="l" defTabSz="7467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40303" algn="l" defTabSz="7467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13687" algn="l" defTabSz="7467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87070" algn="l" defTabSz="7467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7407">
          <p15:clr>
            <a:srgbClr val="F26B43"/>
          </p15:clr>
        </p15:guide>
        <p15:guide id="3" pos="273">
          <p15:clr>
            <a:srgbClr val="F26B43"/>
          </p15:clr>
        </p15:guide>
        <p15:guide id="5" pos="879">
          <p15:clr>
            <a:srgbClr val="F26B43"/>
          </p15:clr>
        </p15:guide>
        <p15:guide id="6" pos="741">
          <p15:clr>
            <a:srgbClr val="F26B43"/>
          </p15:clr>
        </p15:guide>
        <p15:guide id="7" pos="1368">
          <p15:clr>
            <a:srgbClr val="F26B43"/>
          </p15:clr>
        </p15:guide>
        <p15:guide id="8" pos="1485">
          <p15:clr>
            <a:srgbClr val="F26B43"/>
          </p15:clr>
        </p15:guide>
        <p15:guide id="9" pos="1952">
          <p15:clr>
            <a:srgbClr val="F26B43"/>
          </p15:clr>
        </p15:guide>
        <p15:guide id="10" pos="2090">
          <p15:clr>
            <a:srgbClr val="F26B43"/>
          </p15:clr>
        </p15:guide>
        <p15:guide id="11" pos="2547">
          <p15:clr>
            <a:srgbClr val="F26B43"/>
          </p15:clr>
        </p15:guide>
        <p15:guide id="12" pos="2696">
          <p15:clr>
            <a:srgbClr val="F26B43"/>
          </p15:clr>
        </p15:guide>
        <p15:guide id="13" pos="3165">
          <p15:clr>
            <a:srgbClr val="F26B43"/>
          </p15:clr>
        </p15:guide>
        <p15:guide id="14" pos="3300">
          <p15:clr>
            <a:srgbClr val="F26B43"/>
          </p15:clr>
        </p15:guide>
        <p15:guide id="15" pos="3772">
          <p15:clr>
            <a:srgbClr val="F26B43"/>
          </p15:clr>
        </p15:guide>
        <p15:guide id="16" pos="3908">
          <p15:clr>
            <a:srgbClr val="F26B43"/>
          </p15:clr>
        </p15:guide>
        <p15:guide id="17" pos="4377">
          <p15:clr>
            <a:srgbClr val="F26B43"/>
          </p15:clr>
        </p15:guide>
        <p15:guide id="18" pos="4512">
          <p15:clr>
            <a:srgbClr val="F26B43"/>
          </p15:clr>
        </p15:guide>
        <p15:guide id="19" pos="4985">
          <p15:clr>
            <a:srgbClr val="F26B43"/>
          </p15:clr>
        </p15:guide>
        <p15:guide id="20" pos="5118">
          <p15:clr>
            <a:srgbClr val="F26B43"/>
          </p15:clr>
        </p15:guide>
        <p15:guide id="21" pos="5589">
          <p15:clr>
            <a:srgbClr val="F26B43"/>
          </p15:clr>
        </p15:guide>
        <p15:guide id="22" pos="5726">
          <p15:clr>
            <a:srgbClr val="F26B43"/>
          </p15:clr>
        </p15:guide>
        <p15:guide id="23" pos="6195">
          <p15:clr>
            <a:srgbClr val="F26B43"/>
          </p15:clr>
        </p15:guide>
        <p15:guide id="24" pos="6332">
          <p15:clr>
            <a:srgbClr val="F26B43"/>
          </p15:clr>
        </p15:guide>
        <p15:guide id="25" pos="6801">
          <p15:clr>
            <a:srgbClr val="F26B43"/>
          </p15:clr>
        </p15:guide>
        <p15:guide id="26" pos="6938">
          <p15:clr>
            <a:srgbClr val="F26B43"/>
          </p15:clr>
        </p15:guide>
        <p15:guide id="31" orient="horz" pos="4047" userDrawn="1">
          <p15:clr>
            <a:srgbClr val="F26B43"/>
          </p15:clr>
        </p15:guide>
        <p15:guide id="32" pos="5555" userDrawn="1">
          <p15:clr>
            <a:srgbClr val="F26B43"/>
          </p15:clr>
        </p15:guide>
        <p15:guide id="33" pos="205" userDrawn="1">
          <p15:clr>
            <a:srgbClr val="F26B43"/>
          </p15:clr>
        </p15:guide>
        <p15:guide id="34" orient="horz" pos="272" userDrawn="1">
          <p15:clr>
            <a:srgbClr val="F26B43"/>
          </p15:clr>
        </p15:guide>
        <p15:guide id="35" pos="659" userDrawn="1">
          <p15:clr>
            <a:srgbClr val="F26B43"/>
          </p15:clr>
        </p15:guide>
        <p15:guide id="36" pos="556" userDrawn="1">
          <p15:clr>
            <a:srgbClr val="F26B43"/>
          </p15:clr>
        </p15:guide>
        <p15:guide id="37" pos="1026" userDrawn="1">
          <p15:clr>
            <a:srgbClr val="F26B43"/>
          </p15:clr>
        </p15:guide>
        <p15:guide id="38" pos="1114" userDrawn="1">
          <p15:clr>
            <a:srgbClr val="F26B43"/>
          </p15:clr>
        </p15:guide>
        <p15:guide id="39" pos="1464" userDrawn="1">
          <p15:clr>
            <a:srgbClr val="F26B43"/>
          </p15:clr>
        </p15:guide>
        <p15:guide id="40" pos="1568" userDrawn="1">
          <p15:clr>
            <a:srgbClr val="F26B43"/>
          </p15:clr>
        </p15:guide>
        <p15:guide id="41" pos="1910" userDrawn="1">
          <p15:clr>
            <a:srgbClr val="F26B43"/>
          </p15:clr>
        </p15:guide>
        <p15:guide id="42" pos="2022" userDrawn="1">
          <p15:clr>
            <a:srgbClr val="F26B43"/>
          </p15:clr>
        </p15:guide>
        <p15:guide id="43" pos="2374" userDrawn="1">
          <p15:clr>
            <a:srgbClr val="F26B43"/>
          </p15:clr>
        </p15:guide>
        <p15:guide id="44" pos="2475" userDrawn="1">
          <p15:clr>
            <a:srgbClr val="F26B43"/>
          </p15:clr>
        </p15:guide>
        <p15:guide id="45" pos="2829" userDrawn="1">
          <p15:clr>
            <a:srgbClr val="F26B43"/>
          </p15:clr>
        </p15:guide>
        <p15:guide id="46" pos="2931" userDrawn="1">
          <p15:clr>
            <a:srgbClr val="F26B43"/>
          </p15:clr>
        </p15:guide>
        <p15:guide id="47" pos="3283" userDrawn="1">
          <p15:clr>
            <a:srgbClr val="F26B43"/>
          </p15:clr>
        </p15:guide>
        <p15:guide id="48" pos="3384" userDrawn="1">
          <p15:clr>
            <a:srgbClr val="F26B43"/>
          </p15:clr>
        </p15:guide>
        <p15:guide id="49" pos="3739" userDrawn="1">
          <p15:clr>
            <a:srgbClr val="F26B43"/>
          </p15:clr>
        </p15:guide>
        <p15:guide id="50" pos="3839" userDrawn="1">
          <p15:clr>
            <a:srgbClr val="F26B43"/>
          </p15:clr>
        </p15:guide>
        <p15:guide id="51" pos="4192" userDrawn="1">
          <p15:clr>
            <a:srgbClr val="F26B43"/>
          </p15:clr>
        </p15:guide>
        <p15:guide id="52" pos="4295" userDrawn="1">
          <p15:clr>
            <a:srgbClr val="F26B43"/>
          </p15:clr>
        </p15:guide>
        <p15:guide id="53" pos="4646" userDrawn="1">
          <p15:clr>
            <a:srgbClr val="F26B43"/>
          </p15:clr>
        </p15:guide>
        <p15:guide id="54" pos="4749" userDrawn="1">
          <p15:clr>
            <a:srgbClr val="F26B43"/>
          </p15:clr>
        </p15:guide>
        <p15:guide id="55" pos="5101" userDrawn="1">
          <p15:clr>
            <a:srgbClr val="F26B43"/>
          </p15:clr>
        </p15:guide>
        <p15:guide id="56" pos="5204" userDrawn="1">
          <p15:clr>
            <a:srgbClr val="F26B43"/>
          </p15:clr>
        </p15:guide>
        <p15:guide id="57" orient="horz" pos="2160" userDrawn="1">
          <p15:clr>
            <a:srgbClr val="F26B43"/>
          </p15:clr>
        </p15:guide>
        <p15:guide id="58" orient="horz" pos="696" userDrawn="1">
          <p15:clr>
            <a:srgbClr val="F26B43"/>
          </p15:clr>
        </p15:guide>
        <p15:guide id="59" orient="horz" pos="1242" userDrawn="1">
          <p15:clr>
            <a:srgbClr val="F26B43"/>
          </p15:clr>
        </p15:guide>
        <p15:guide id="60" orient="horz" pos="10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5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1.png"/><Relationship Id="rId7" Type="http://schemas.openxmlformats.org/officeDocument/2006/relationships/image" Target="../media/image8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Relationship Id="rId6" Type="http://schemas.microsoft.com/office/2007/relationships/hdphoto" Target="../media/hdphoto3.wdp"/><Relationship Id="rId5" Type="http://schemas.openxmlformats.org/officeDocument/2006/relationships/image" Target="../media/image12.png"/><Relationship Id="rId4" Type="http://schemas.microsoft.com/office/2007/relationships/hdphoto" Target="../media/hdphoto2.wdp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20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0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8.png"/><Relationship Id="rId7" Type="http://schemas.openxmlformats.org/officeDocument/2006/relationships/image" Target="../media/image24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4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7.jpeg"/><Relationship Id="rId7" Type="http://schemas.openxmlformats.org/officeDocument/2006/relationships/image" Target="../media/image2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4.xml"/><Relationship Id="rId6" Type="http://schemas.openxmlformats.org/officeDocument/2006/relationships/image" Target="cid:406c1bb5-571e-4d21-8f24-7eb2ed46e3ff@cbr.ru" TargetMode="External"/><Relationship Id="rId5" Type="http://schemas.openxmlformats.org/officeDocument/2006/relationships/image" Target="../media/image28.jpeg"/><Relationship Id="rId4" Type="http://schemas.openxmlformats.org/officeDocument/2006/relationships/image" Target="cid:b176e8c3-b8a0-474a-b2d5-12e7e8e08742@cbr.ru" TargetMode="External"/><Relationship Id="rId9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17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6D32CE10-D78F-4CAF-B675-5D537BB173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1" y="3590133"/>
            <a:ext cx="5346699" cy="2677318"/>
          </a:xfrm>
        </p:spPr>
        <p:txBody>
          <a:bodyPr/>
          <a:lstStyle/>
          <a:p>
            <a:pPr algn="ctr">
              <a:spcBef>
                <a:spcPct val="0"/>
              </a:spcBef>
            </a:pPr>
            <a:endParaRPr lang="ru-RU" altLang="ru-RU" b="1" cap="none" dirty="0" smtClean="0"/>
          </a:p>
          <a:p>
            <a:pPr algn="ctr">
              <a:spcBef>
                <a:spcPct val="0"/>
              </a:spcBef>
            </a:pPr>
            <a:r>
              <a:rPr lang="ru-RU" altLang="ru-RU" b="1" cap="none" dirty="0" smtClean="0"/>
              <a:t>Реализация Южным ГУ Банка России мероприятий, направленных на развитие безналичных расчетов, повышение доступности </a:t>
            </a:r>
          </a:p>
          <a:p>
            <a:pPr algn="ctr">
              <a:spcBef>
                <a:spcPct val="0"/>
              </a:spcBef>
            </a:pPr>
            <a:r>
              <a:rPr lang="ru-RU" altLang="ru-RU" b="1" cap="none" dirty="0" smtClean="0"/>
              <a:t>финансовых услуг </a:t>
            </a:r>
          </a:p>
          <a:p>
            <a:pPr algn="ctr">
              <a:spcBef>
                <a:spcPct val="0"/>
              </a:spcBef>
            </a:pPr>
            <a:r>
              <a:rPr lang="ru-RU" altLang="ru-RU" b="1" cap="none" dirty="0" smtClean="0"/>
              <a:t>для населения</a:t>
            </a:r>
          </a:p>
          <a:p>
            <a:pPr algn="ctr">
              <a:spcBef>
                <a:spcPct val="0"/>
              </a:spcBef>
            </a:pPr>
            <a:endParaRPr lang="ru-RU" altLang="ru-RU" b="1" cap="none" dirty="0"/>
          </a:p>
          <a:p>
            <a:pPr algn="ctr">
              <a:spcBef>
                <a:spcPct val="0"/>
              </a:spcBef>
            </a:pPr>
            <a:r>
              <a:rPr lang="ru-RU" altLang="ru-RU" sz="1800" b="1" cap="none" dirty="0" smtClean="0"/>
              <a:t>Головков Денис Геннадьевич начальник отдела развития НПС, государственных платежей и учета администрируемых доходов</a:t>
            </a:r>
            <a:endParaRPr lang="ru-RU" altLang="ru-RU" sz="1800" b="1" dirty="0"/>
          </a:p>
          <a:p>
            <a:endParaRPr lang="ru-RU" sz="1800" cap="none" spc="0" dirty="0" smtClean="0"/>
          </a:p>
          <a:p>
            <a:endParaRPr lang="ru-RU" sz="1800" cap="none" spc="0" dirty="0"/>
          </a:p>
          <a:p>
            <a:endParaRPr lang="ru-RU" sz="1800" cap="none" spc="0" dirty="0" smtClean="0"/>
          </a:p>
          <a:p>
            <a:endParaRPr lang="ru-RU" sz="1800" cap="none" spc="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22FE3864-6570-415C-B3DA-EE5E1FDABE9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0" y="7181849"/>
            <a:ext cx="5346699" cy="270569"/>
          </a:xfrm>
        </p:spPr>
        <p:txBody>
          <a:bodyPr/>
          <a:lstStyle/>
          <a:p>
            <a:pPr algn="ctr"/>
            <a:r>
              <a:rPr lang="ru-RU" dirty="0" smtClean="0"/>
              <a:t>201</a:t>
            </a:r>
            <a:r>
              <a:rPr lang="en-US" dirty="0" smtClean="0"/>
              <a:t>9</a:t>
            </a:r>
            <a:r>
              <a:rPr lang="ru-RU" dirty="0" smtClean="0"/>
              <a:t> </a:t>
            </a:r>
            <a:r>
              <a:rPr lang="ru-RU" dirty="0"/>
              <a:t>г.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699" y="1"/>
            <a:ext cx="5346701" cy="756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60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Arial"/>
              </a:rPr>
              <a:t>2</a:t>
            </a:r>
            <a:endParaRPr lang="ru-RU" dirty="0">
              <a:latin typeface="Arial"/>
            </a:endParaRPr>
          </a:p>
        </p:txBody>
      </p:sp>
      <p:graphicFrame>
        <p:nvGraphicFramePr>
          <p:cNvPr id="4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9997165"/>
              </p:ext>
            </p:extLst>
          </p:nvPr>
        </p:nvGraphicFramePr>
        <p:xfrm>
          <a:off x="28244" y="2009775"/>
          <a:ext cx="10515932" cy="5346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709469" y="243291"/>
            <a:ext cx="2143821" cy="6633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sz="10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169" y="235034"/>
            <a:ext cx="1489031" cy="617232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350" y="219847"/>
            <a:ext cx="1593601" cy="617232"/>
          </a:xfrm>
          <a:prstGeom prst="rect">
            <a:avLst/>
          </a:prstGeom>
        </p:spPr>
      </p:pic>
      <p:pic>
        <p:nvPicPr>
          <p:cNvPr id="32" name="Рисунок 31" descr="Вырезка экрана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217" y="191349"/>
            <a:ext cx="678258" cy="704602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CF3E0C86-AABB-4F85-83FC-D9D336C7E8A6}"/>
              </a:ext>
            </a:extLst>
          </p:cNvPr>
          <p:cNvSpPr txBox="1">
            <a:spLocks/>
          </p:cNvSpPr>
          <p:nvPr/>
        </p:nvSpPr>
        <p:spPr>
          <a:xfrm>
            <a:off x="190170" y="1248480"/>
            <a:ext cx="10354006" cy="66924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74676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defRPr/>
            </a:pPr>
            <a:r>
              <a:rPr lang="ru-RU" altLang="ru-RU" sz="2400" dirty="0">
                <a:solidFill>
                  <a:srgbClr val="0070C0"/>
                </a:solidFill>
                <a:latin typeface="Arial" charset="0"/>
                <a:cs typeface="Arial" charset="0"/>
              </a:rPr>
              <a:t>Количество учреждений банковской системы в расчете на 1 </a:t>
            </a:r>
            <a:r>
              <a:rPr lang="ru-RU" altLang="ru-RU" sz="2400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тыс. </a:t>
            </a:r>
            <a:r>
              <a:rPr lang="ru-RU" altLang="ru-RU" sz="2400" dirty="0">
                <a:solidFill>
                  <a:srgbClr val="0070C0"/>
                </a:solidFill>
                <a:latin typeface="Arial" charset="0"/>
                <a:cs typeface="Arial" charset="0"/>
              </a:rPr>
              <a:t>жителей </a:t>
            </a:r>
            <a:r>
              <a:rPr lang="ru-RU" altLang="ru-RU" sz="2400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(</a:t>
            </a:r>
            <a:r>
              <a:rPr lang="ru-RU" altLang="ru-RU" sz="2400" dirty="0">
                <a:solidFill>
                  <a:srgbClr val="0070C0"/>
                </a:solidFill>
                <a:latin typeface="Arial" charset="0"/>
                <a:cs typeface="Arial" charset="0"/>
              </a:rPr>
              <a:t>на </a:t>
            </a:r>
            <a:r>
              <a:rPr lang="ru-RU" altLang="ru-RU" sz="2400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01.07.2019</a:t>
            </a:r>
            <a:r>
              <a:rPr lang="ru-RU" altLang="ru-RU" sz="2400" dirty="0">
                <a:solidFill>
                  <a:srgbClr val="0070C0"/>
                </a:solidFill>
                <a:latin typeface="Arial" charset="0"/>
                <a:cs typeface="Arial" charset="0"/>
              </a:rPr>
              <a:t>), ед</a:t>
            </a:r>
            <a:r>
              <a:rPr lang="ru-RU" altLang="ru-RU" sz="2400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.*</a:t>
            </a:r>
            <a:endParaRPr lang="ru-RU" altLang="ru-RU" sz="2400" dirty="0">
              <a:solidFill>
                <a:srgbClr val="0070C0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862183"/>
            <a:ext cx="1069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70C0"/>
                </a:solidFill>
              </a:rPr>
              <a:t>*- Указано изменение общего количества банковских офисов </a:t>
            </a:r>
            <a:r>
              <a:rPr lang="ru-RU" sz="1600" b="1" dirty="0">
                <a:solidFill>
                  <a:srgbClr val="0070C0"/>
                </a:solidFill>
              </a:rPr>
              <a:t>(единиц)</a:t>
            </a:r>
            <a:r>
              <a:rPr lang="ru-RU" sz="1600" b="1" dirty="0" smtClean="0">
                <a:solidFill>
                  <a:srgbClr val="0070C0"/>
                </a:solidFill>
              </a:rPr>
              <a:t> на территории по сравнению</a:t>
            </a:r>
          </a:p>
          <a:p>
            <a:pPr algn="just"/>
            <a:r>
              <a:rPr lang="ru-RU" sz="1600" b="1" dirty="0" smtClean="0">
                <a:solidFill>
                  <a:srgbClr val="0070C0"/>
                </a:solidFill>
              </a:rPr>
              <a:t>с 01.07.2018</a:t>
            </a:r>
            <a:endParaRPr lang="ru-RU" sz="1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704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888A8D"/>
                </a:solidFill>
              </a:rPr>
              <a:t>3</a:t>
            </a:r>
            <a:endParaRPr lang="ru-RU" dirty="0">
              <a:solidFill>
                <a:srgbClr val="888A8D"/>
              </a:solidFill>
            </a:endParaRPr>
          </a:p>
        </p:txBody>
      </p:sp>
      <p:graphicFrame>
        <p:nvGraphicFramePr>
          <p:cNvPr id="20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1388872"/>
              </p:ext>
            </p:extLst>
          </p:nvPr>
        </p:nvGraphicFramePr>
        <p:xfrm>
          <a:off x="81018" y="1691537"/>
          <a:ext cx="5177003" cy="53669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" name="Прямоугольник 2"/>
          <p:cNvSpPr>
            <a:spLocks noChangeArrowheads="1"/>
          </p:cNvSpPr>
          <p:nvPr/>
        </p:nvSpPr>
        <p:spPr bwMode="auto">
          <a:xfrm>
            <a:off x="227825" y="1323392"/>
            <a:ext cx="5446051" cy="671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6805" tIns="58402" rIns="116805" bIns="58402">
            <a:spAutoFit/>
          </a:bodyPr>
          <a:lstStyle/>
          <a:p>
            <a:pPr algn="ctr">
              <a:defRPr/>
            </a:pPr>
            <a:r>
              <a:rPr lang="ru-RU" altLang="ru-RU" sz="1800" dirty="0">
                <a:solidFill>
                  <a:srgbClr val="0070C0"/>
                </a:solidFill>
              </a:rPr>
              <a:t>Темп прироста эквайринговой инфраструктуры </a:t>
            </a:r>
          </a:p>
          <a:p>
            <a:pPr algn="ctr">
              <a:defRPr/>
            </a:pPr>
            <a:r>
              <a:rPr lang="ru-RU" altLang="ru-RU" sz="1800" dirty="0">
                <a:solidFill>
                  <a:srgbClr val="0070C0"/>
                </a:solidFill>
              </a:rPr>
              <a:t>(за год, на </a:t>
            </a:r>
            <a:r>
              <a:rPr lang="ru-RU" altLang="ru-RU" sz="1800" dirty="0" smtClean="0">
                <a:solidFill>
                  <a:srgbClr val="0070C0"/>
                </a:solidFill>
              </a:rPr>
              <a:t>01.07.2019</a:t>
            </a:r>
            <a:r>
              <a:rPr lang="ru-RU" altLang="ru-RU" sz="1800" dirty="0">
                <a:solidFill>
                  <a:srgbClr val="0070C0"/>
                </a:solidFill>
              </a:rPr>
              <a:t>), %</a:t>
            </a:r>
          </a:p>
        </p:txBody>
      </p:sp>
      <p:graphicFrame>
        <p:nvGraphicFramePr>
          <p:cNvPr id="22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8845506"/>
              </p:ext>
            </p:extLst>
          </p:nvPr>
        </p:nvGraphicFramePr>
        <p:xfrm>
          <a:off x="5065831" y="2120925"/>
          <a:ext cx="5627569" cy="44998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Прямоугольник 2"/>
          <p:cNvSpPr>
            <a:spLocks noChangeArrowheads="1"/>
          </p:cNvSpPr>
          <p:nvPr/>
        </p:nvSpPr>
        <p:spPr bwMode="auto">
          <a:xfrm>
            <a:off x="5571349" y="1325416"/>
            <a:ext cx="5494362" cy="948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6805" tIns="58402" rIns="116805" bIns="58402">
            <a:spAutoFit/>
          </a:bodyPr>
          <a:lstStyle/>
          <a:p>
            <a:pPr algn="ctr">
              <a:defRPr/>
            </a:pPr>
            <a:r>
              <a:rPr lang="ru-RU" altLang="ru-RU" sz="1800" dirty="0">
                <a:solidFill>
                  <a:srgbClr val="0070C0"/>
                </a:solidFill>
              </a:rPr>
              <a:t>Обеспеченность населения эквайринговой </a:t>
            </a:r>
            <a:r>
              <a:rPr lang="ru-RU" altLang="ru-RU" sz="1800" dirty="0" smtClean="0">
                <a:solidFill>
                  <a:srgbClr val="0070C0"/>
                </a:solidFill>
              </a:rPr>
              <a:t>инфраструктурой (на 01.07.2019</a:t>
            </a:r>
            <a:r>
              <a:rPr lang="ru-RU" altLang="ru-RU" sz="1800" dirty="0">
                <a:solidFill>
                  <a:srgbClr val="0070C0"/>
                </a:solidFill>
              </a:rPr>
              <a:t>), </a:t>
            </a:r>
            <a:endParaRPr lang="ru-RU" altLang="ru-RU" sz="1800" dirty="0" smtClean="0">
              <a:solidFill>
                <a:srgbClr val="0070C0"/>
              </a:solidFill>
            </a:endParaRPr>
          </a:p>
          <a:p>
            <a:pPr algn="ctr">
              <a:defRPr/>
            </a:pPr>
            <a:r>
              <a:rPr lang="ru-RU" altLang="ru-RU" sz="1800" dirty="0" smtClean="0">
                <a:solidFill>
                  <a:srgbClr val="0070C0"/>
                </a:solidFill>
              </a:rPr>
              <a:t>устройств </a:t>
            </a:r>
            <a:r>
              <a:rPr lang="ru-RU" altLang="ru-RU" sz="1800" dirty="0">
                <a:solidFill>
                  <a:srgbClr val="0070C0"/>
                </a:solidFill>
              </a:rPr>
              <a:t>на </a:t>
            </a:r>
            <a:r>
              <a:rPr lang="ru-RU" altLang="ru-RU" sz="1800" dirty="0" smtClean="0">
                <a:solidFill>
                  <a:srgbClr val="0070C0"/>
                </a:solidFill>
              </a:rPr>
              <a:t>1 тыс. </a:t>
            </a:r>
            <a:r>
              <a:rPr lang="ru-RU" altLang="ru-RU" sz="1800" dirty="0">
                <a:solidFill>
                  <a:srgbClr val="0070C0"/>
                </a:solidFill>
              </a:rPr>
              <a:t>жителей</a:t>
            </a:r>
          </a:p>
        </p:txBody>
      </p:sp>
      <p:sp>
        <p:nvSpPr>
          <p:cNvPr id="26" name="TextBox 9"/>
          <p:cNvSpPr txBox="1">
            <a:spLocks noChangeArrowheads="1"/>
          </p:cNvSpPr>
          <p:nvPr/>
        </p:nvSpPr>
        <p:spPr bwMode="auto">
          <a:xfrm>
            <a:off x="0" y="6987451"/>
            <a:ext cx="10693400" cy="579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6805" tIns="58402" rIns="116805" bIns="58402">
            <a:spAutoFit/>
          </a:bodyPr>
          <a:lstStyle/>
          <a:p>
            <a:pPr algn="just">
              <a:defRPr/>
            </a:pPr>
            <a:r>
              <a:rPr lang="ru-RU" altLang="ru-RU" sz="1500" b="1" dirty="0">
                <a:solidFill>
                  <a:srgbClr val="0070C0"/>
                </a:solidFill>
              </a:rPr>
              <a:t>Справочно:</a:t>
            </a:r>
            <a:r>
              <a:rPr lang="ru-RU" altLang="ru-RU" sz="1500" dirty="0">
                <a:solidFill>
                  <a:srgbClr val="0070C0"/>
                </a:solidFill>
              </a:rPr>
              <a:t> в абсолютных цифрах это </a:t>
            </a:r>
            <a:r>
              <a:rPr lang="ru-RU" altLang="ru-RU" sz="1500" dirty="0" smtClean="0">
                <a:solidFill>
                  <a:srgbClr val="0070C0"/>
                </a:solidFill>
              </a:rPr>
              <a:t>1551 устройство в Северском районе и более 130,0 </a:t>
            </a:r>
            <a:r>
              <a:rPr lang="ru-RU" altLang="ru-RU" sz="1500" dirty="0">
                <a:solidFill>
                  <a:srgbClr val="0070C0"/>
                </a:solidFill>
              </a:rPr>
              <a:t>тыс. устройств в </a:t>
            </a:r>
            <a:r>
              <a:rPr lang="ru-RU" altLang="ru-RU" sz="1500" dirty="0" smtClean="0">
                <a:solidFill>
                  <a:srgbClr val="0070C0"/>
                </a:solidFill>
              </a:rPr>
              <a:t>Краснодарском крае.</a:t>
            </a:r>
            <a:endParaRPr lang="en-US" altLang="ru-RU" sz="1500" dirty="0">
              <a:solidFill>
                <a:srgbClr val="0070C0"/>
              </a:solidFill>
            </a:endParaRPr>
          </a:p>
        </p:txBody>
      </p:sp>
      <p:pic>
        <p:nvPicPr>
          <p:cNvPr id="14" name="Рисунок 13" descr="Вырезка экрана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307" y="181528"/>
            <a:ext cx="678258" cy="704602"/>
          </a:xfrm>
          <a:prstGeom prst="rect">
            <a:avLst/>
          </a:prstGeom>
        </p:spPr>
      </p:pic>
      <p:sp>
        <p:nvSpPr>
          <p:cNvPr id="16" name="Заголовок 1">
            <a:extLst>
              <a:ext uri="{FF2B5EF4-FFF2-40B4-BE49-F238E27FC236}">
                <a16:creationId xmlns:a16="http://schemas.microsoft.com/office/drawing/2014/main" xmlns="" id="{CF3E0C86-AABB-4F85-83FC-D9D336C7E8A6}"/>
              </a:ext>
            </a:extLst>
          </p:cNvPr>
          <p:cNvSpPr txBox="1">
            <a:spLocks/>
          </p:cNvSpPr>
          <p:nvPr/>
        </p:nvSpPr>
        <p:spPr>
          <a:xfrm>
            <a:off x="81018" y="990796"/>
            <a:ext cx="10354006" cy="66924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74676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defRPr/>
            </a:pPr>
            <a:r>
              <a:rPr lang="ru-RU" sz="2400" dirty="0">
                <a:solidFill>
                  <a:srgbClr val="0070C0"/>
                </a:solidFill>
              </a:rPr>
              <a:t>Развитие безналичных платежей</a:t>
            </a:r>
            <a:endParaRPr lang="ru-RU" altLang="ru-RU" sz="2400" b="1" dirty="0">
              <a:solidFill>
                <a:srgbClr val="0070C0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5863598" y="4524168"/>
            <a:ext cx="1091935" cy="69603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 smtClean="0">
                <a:solidFill>
                  <a:srgbClr val="FF0000"/>
                </a:solidFill>
              </a:rPr>
              <a:t>14</a:t>
            </a:r>
          </a:p>
          <a:p>
            <a:pPr algn="ctr"/>
            <a:r>
              <a:rPr lang="ru-RU" sz="1200" b="1" dirty="0" smtClean="0">
                <a:solidFill>
                  <a:srgbClr val="FF0000"/>
                </a:solidFill>
              </a:rPr>
              <a:t>место </a:t>
            </a:r>
          </a:p>
          <a:p>
            <a:pPr algn="ctr"/>
            <a:r>
              <a:rPr lang="ru-RU" sz="1200" b="1" dirty="0" smtClean="0">
                <a:solidFill>
                  <a:srgbClr val="FF0000"/>
                </a:solidFill>
              </a:rPr>
              <a:t>в крае</a:t>
            </a:r>
            <a:endParaRPr lang="ru-RU" sz="1200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11829" y="3125337"/>
            <a:ext cx="12025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* 86,0</a:t>
            </a:r>
            <a:endParaRPr lang="ru-RU" sz="1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05717" y="6671945"/>
            <a:ext cx="6303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70C0"/>
                </a:solidFill>
              </a:rPr>
              <a:t>* - Приведены данные за год по состоянию на 01.07.2018</a:t>
            </a:r>
            <a:endParaRPr lang="ru-RU" sz="1400" b="1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48458" y="4898010"/>
            <a:ext cx="12025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* 39,6</a:t>
            </a:r>
            <a:endParaRPr lang="ru-RU" sz="1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745428" y="5051898"/>
            <a:ext cx="12025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* 25,5</a:t>
            </a:r>
            <a:endParaRPr lang="ru-RU" sz="1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6671206" y="4215587"/>
            <a:ext cx="12025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* 10,9</a:t>
            </a:r>
            <a:endParaRPr lang="ru-RU" sz="1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9966534" y="2998744"/>
            <a:ext cx="12025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* 19,7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310482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06B0845D-4F1E-49C2-B755-FBD3E0260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4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238146" y="1614810"/>
            <a:ext cx="5941437" cy="5112856"/>
          </a:xfrm>
          <a:prstGeom prst="roundRect">
            <a:avLst/>
          </a:prstGeom>
          <a:ln w="28575">
            <a:solidFill>
              <a:srgbClr val="0082BB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07474" tIns="53736" rIns="107474" bIns="53736" spcCol="0" rtlCol="0" anchor="ctr"/>
          <a:lstStyle/>
          <a:p>
            <a:pPr algn="ctr"/>
            <a:endParaRPr lang="ru-RU" dirty="0">
              <a:solidFill>
                <a:prstClr val="black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37638050"/>
              </p:ext>
            </p:extLst>
          </p:nvPr>
        </p:nvGraphicFramePr>
        <p:xfrm>
          <a:off x="4238147" y="1528923"/>
          <a:ext cx="6191325" cy="5141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Текст 2">
            <a:extLst>
              <a:ext uri="{FF2B5EF4-FFF2-40B4-BE49-F238E27FC236}">
                <a16:creationId xmlns="" xmlns:a16="http://schemas.microsoft.com/office/drawing/2014/main" id="{058546A0-F491-4C9C-8263-56D8A029280B}"/>
              </a:ext>
            </a:extLst>
          </p:cNvPr>
          <p:cNvSpPr txBox="1">
            <a:spLocks/>
          </p:cNvSpPr>
          <p:nvPr/>
        </p:nvSpPr>
        <p:spPr>
          <a:xfrm>
            <a:off x="114302" y="1734090"/>
            <a:ext cx="3871291" cy="4668257"/>
          </a:xfrm>
          <a:prstGeom prst="rect">
            <a:avLst/>
          </a:prstGeom>
        </p:spPr>
        <p:txBody>
          <a:bodyPr lIns="107492" tIns="53746" rIns="107492" bIns="53746"/>
          <a:lstStyle>
            <a:lvl1pPr marL="0" indent="0" algn="l" defTabSz="685683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842" indent="0" algn="l" defTabSz="6856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683" indent="0" algn="l" defTabSz="6856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523" indent="0" algn="l" defTabSz="6856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365" indent="0" algn="l" defTabSz="6856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626" indent="-171421" algn="l" defTabSz="6856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466" indent="-171421" algn="l" defTabSz="6856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310" indent="-171421" algn="l" defTabSz="6856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151" indent="-171421" algn="l" defTabSz="6856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700" b="1" dirty="0" smtClean="0">
              <a:solidFill>
                <a:srgbClr val="0082BB"/>
              </a:solidFill>
            </a:endParaRPr>
          </a:p>
          <a:p>
            <a:endParaRPr lang="ru-RU" sz="1700" b="1" dirty="0">
              <a:solidFill>
                <a:srgbClr val="0082BB"/>
              </a:solidFill>
            </a:endParaRPr>
          </a:p>
          <a:p>
            <a:r>
              <a:rPr lang="ru-RU" sz="1700" b="1" dirty="0" smtClean="0">
                <a:solidFill>
                  <a:srgbClr val="0082BB"/>
                </a:solidFill>
              </a:rPr>
              <a:t>Основные мероприятия:</a:t>
            </a:r>
            <a:endParaRPr lang="ru-RU" sz="1700" b="1" dirty="0">
              <a:solidFill>
                <a:srgbClr val="0082BB"/>
              </a:solidFill>
            </a:endParaRPr>
          </a:p>
          <a:p>
            <a:pPr marL="253899" indent="-253899">
              <a:lnSpc>
                <a:spcPct val="100000"/>
              </a:lnSpc>
              <a:buClr>
                <a:srgbClr val="0082BB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создание действенных межведомственных </a:t>
            </a:r>
            <a:r>
              <a:rPr lang="ru-RU" sz="16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рабочих групп </a:t>
            </a: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во всех регионах</a:t>
            </a:r>
          </a:p>
          <a:p>
            <a:pPr marL="253899" indent="-253899">
              <a:lnSpc>
                <a:spcPct val="100000"/>
              </a:lnSpc>
              <a:buClr>
                <a:srgbClr val="0082BB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формирование и утверждение на уровне первых лиц региона, руководства Южного </a:t>
            </a:r>
            <a:r>
              <a:rPr lang="ru-RU" sz="16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ГУ Банка России и </a:t>
            </a: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Отделений планов мероприятий </a:t>
            </a:r>
            <a:r>
              <a:rPr lang="ru-RU" sz="16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(«дорожных карт»</a:t>
            </a: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) по повышению уровня доступности финансовых </a:t>
            </a:r>
            <a:r>
              <a:rPr lang="ru-RU" sz="16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услуг</a:t>
            </a:r>
            <a:endParaRPr lang="ru-RU" sz="16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8491428" y="3512413"/>
            <a:ext cx="1531214" cy="1103424"/>
            <a:chOff x="4518971" y="616393"/>
            <a:chExt cx="1187695" cy="807562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4518971" y="676211"/>
              <a:ext cx="1187695" cy="747744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Прямоугольник 9"/>
            <p:cNvSpPr/>
            <p:nvPr/>
          </p:nvSpPr>
          <p:spPr>
            <a:xfrm>
              <a:off x="4518971" y="616393"/>
              <a:ext cx="1187695" cy="58989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52250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Нефинансовые организации</a:t>
              </a: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4499518" y="3512413"/>
            <a:ext cx="1531214" cy="1044448"/>
          </a:xfrm>
          <a:prstGeom prst="rect">
            <a:avLst/>
          </a:prstGeom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493" anchor="ctr" anchorCtr="0">
            <a:noAutofit/>
          </a:bodyPr>
          <a:lstStyle/>
          <a:p>
            <a:pPr algn="ctr" defTabSz="52250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Управления федеральных органов исполнительной власти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32876" y="2420099"/>
            <a:ext cx="2067315" cy="607140"/>
          </a:xfrm>
          <a:prstGeom prst="rect">
            <a:avLst/>
          </a:prstGeom>
          <a:noFill/>
        </p:spPr>
        <p:txBody>
          <a:bodyPr wrap="square" lIns="107492" tIns="53746" rIns="107492" bIns="53746" rtlCol="0">
            <a:spAutoFit/>
          </a:bodyPr>
          <a:lstStyle/>
          <a:p>
            <a:pPr algn="ctr" defTabSz="52241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Региональные и муниципальные органы исполнительной власти </a:t>
            </a:r>
          </a:p>
        </p:txBody>
      </p:sp>
      <p:grpSp>
        <p:nvGrpSpPr>
          <p:cNvPr id="15" name="Группа 14"/>
          <p:cNvGrpSpPr/>
          <p:nvPr/>
        </p:nvGrpSpPr>
        <p:grpSpPr>
          <a:xfrm>
            <a:off x="7098890" y="5505027"/>
            <a:ext cx="1691958" cy="1164976"/>
            <a:chOff x="2288401" y="2496330"/>
            <a:chExt cx="1312377" cy="754731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2288401" y="2568338"/>
              <a:ext cx="1253284" cy="682723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Прямоугольник 16"/>
            <p:cNvSpPr/>
            <p:nvPr/>
          </p:nvSpPr>
          <p:spPr>
            <a:xfrm>
              <a:off x="2347494" y="2496330"/>
              <a:ext cx="1253284" cy="68272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52250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</p:grpSp>
      <p:pic>
        <p:nvPicPr>
          <p:cNvPr id="19" name="Рисунок 18" descr="Вырезка экрана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207" y="181955"/>
            <a:ext cx="678258" cy="704602"/>
          </a:xfrm>
          <a:prstGeom prst="rect">
            <a:avLst/>
          </a:prstGeom>
        </p:spPr>
      </p:pic>
      <p:sp>
        <p:nvSpPr>
          <p:cNvPr id="18" name="Заголовок 1">
            <a:extLst>
              <a:ext uri="{FF2B5EF4-FFF2-40B4-BE49-F238E27FC236}">
                <a16:creationId xmlns:a16="http://schemas.microsoft.com/office/drawing/2014/main" xmlns="" id="{CF3E0C86-AABB-4F85-83FC-D9D336C7E8A6}"/>
              </a:ext>
            </a:extLst>
          </p:cNvPr>
          <p:cNvSpPr txBox="1">
            <a:spLocks/>
          </p:cNvSpPr>
          <p:nvPr/>
        </p:nvSpPr>
        <p:spPr>
          <a:xfrm>
            <a:off x="1" y="1064850"/>
            <a:ext cx="10693400" cy="66924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74676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ru-RU" sz="2400" dirty="0" smtClean="0">
                <a:solidFill>
                  <a:srgbClr val="0070C0"/>
                </a:solidFill>
              </a:rPr>
              <a:t>Схема реализации Регионального проекта</a:t>
            </a:r>
            <a:endParaRPr lang="ru-RU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83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06B0845D-4F1E-49C2-B755-FBD3E0260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5</a:t>
            </a:fld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CFA6D99E-A5A9-4E5B-AB0D-B0AC867C3064}"/>
              </a:ext>
            </a:extLst>
          </p:cNvPr>
          <p:cNvSpPr/>
          <p:nvPr/>
        </p:nvSpPr>
        <p:spPr>
          <a:xfrm>
            <a:off x="2562228" y="1666389"/>
            <a:ext cx="7886762" cy="44459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0605" tIns="40317" rIns="80605" bIns="403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ru-RU" sz="15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Содействие </a:t>
            </a:r>
            <a:r>
              <a:rPr lang="ru-RU" sz="15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развитию безналичных платежей (в том числе масштабирование лучших </a:t>
            </a:r>
            <a:r>
              <a:rPr lang="ru-RU" sz="15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практик) </a:t>
            </a:r>
            <a:endParaRPr lang="ru-RU" sz="15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: скругленные углы 15">
            <a:extLst>
              <a:ext uri="{FF2B5EF4-FFF2-40B4-BE49-F238E27FC236}">
                <a16:creationId xmlns="" xmlns:a16="http://schemas.microsoft.com/office/drawing/2014/main" id="{E11B89A3-118E-43FC-B363-2864BA9DDCB8}"/>
              </a:ext>
            </a:extLst>
          </p:cNvPr>
          <p:cNvSpPr/>
          <p:nvPr/>
        </p:nvSpPr>
        <p:spPr>
          <a:xfrm>
            <a:off x="2562230" y="2380453"/>
            <a:ext cx="7886761" cy="43188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0605" tIns="40317" rIns="80605" bIns="403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ru-RU" sz="15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Взаимодействие с провайдерами доступа в сеть Интернет</a:t>
            </a:r>
          </a:p>
        </p:txBody>
      </p:sp>
      <p:sp>
        <p:nvSpPr>
          <p:cNvPr id="8" name="Прямоугольник: скругленные углы 16">
            <a:extLst>
              <a:ext uri="{FF2B5EF4-FFF2-40B4-BE49-F238E27FC236}">
                <a16:creationId xmlns="" xmlns:a16="http://schemas.microsoft.com/office/drawing/2014/main" id="{9FE5D925-84F5-4EDB-A11A-A7F1BD6147B6}"/>
              </a:ext>
            </a:extLst>
          </p:cNvPr>
          <p:cNvSpPr/>
          <p:nvPr/>
        </p:nvSpPr>
        <p:spPr>
          <a:xfrm>
            <a:off x="2550251" y="5925791"/>
            <a:ext cx="7886761" cy="30030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0605" tIns="40317" rIns="80605" bIns="403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ru-RU" sz="15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Повышение </a:t>
            </a:r>
            <a:r>
              <a:rPr lang="ru-RU" sz="15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информированности населения, субъектов МСП </a:t>
            </a:r>
            <a:r>
              <a:rPr lang="ru-RU" sz="15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 инновациях</a:t>
            </a:r>
          </a:p>
        </p:txBody>
      </p:sp>
      <p:sp>
        <p:nvSpPr>
          <p:cNvPr id="9" name="Прямоугольник: скругленные углы 18">
            <a:extLst>
              <a:ext uri="{FF2B5EF4-FFF2-40B4-BE49-F238E27FC236}">
                <a16:creationId xmlns="" xmlns:a16="http://schemas.microsoft.com/office/drawing/2014/main" id="{7E6C597D-81AD-4112-8982-EF18EC85E053}"/>
              </a:ext>
            </a:extLst>
          </p:cNvPr>
          <p:cNvSpPr/>
          <p:nvPr/>
        </p:nvSpPr>
        <p:spPr>
          <a:xfrm>
            <a:off x="2562230" y="3081807"/>
            <a:ext cx="7894091" cy="66689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0605" tIns="40317" rIns="80605" bIns="403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ru-RU" sz="15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</a:t>
            </a:r>
            <a:r>
              <a:rPr lang="ru-RU" sz="15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исследований по вопросу о состоянии финансовой доступности и удовлетворенности населения работой финансовых организаций; об уровне финансовой грамотности населения</a:t>
            </a:r>
          </a:p>
        </p:txBody>
      </p:sp>
      <p:sp>
        <p:nvSpPr>
          <p:cNvPr id="10" name="Прямоугольник: скругленные углы 19">
            <a:extLst>
              <a:ext uri="{FF2B5EF4-FFF2-40B4-BE49-F238E27FC236}">
                <a16:creationId xmlns="" xmlns:a16="http://schemas.microsoft.com/office/drawing/2014/main" id="{56948FD3-DE06-447B-9459-026B08ACEB76}"/>
              </a:ext>
            </a:extLst>
          </p:cNvPr>
          <p:cNvSpPr/>
          <p:nvPr/>
        </p:nvSpPr>
        <p:spPr>
          <a:xfrm>
            <a:off x="2562230" y="4018172"/>
            <a:ext cx="7911975" cy="27663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0605" tIns="40317" rIns="80605" bIns="403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15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Содействие развитию </a:t>
            </a:r>
            <a:r>
              <a:rPr lang="ru-RU" sz="15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национального платежного инструмента </a:t>
            </a:r>
          </a:p>
        </p:txBody>
      </p:sp>
      <p:sp>
        <p:nvSpPr>
          <p:cNvPr id="14" name="Прямоугольник: скругленные углы 61">
            <a:extLst>
              <a:ext uri="{FF2B5EF4-FFF2-40B4-BE49-F238E27FC236}">
                <a16:creationId xmlns="" xmlns:a16="http://schemas.microsoft.com/office/drawing/2014/main" id="{A77E2678-2889-4F19-B9CF-82B09740985D}"/>
              </a:ext>
            </a:extLst>
          </p:cNvPr>
          <p:cNvSpPr/>
          <p:nvPr/>
        </p:nvSpPr>
        <p:spPr>
          <a:xfrm>
            <a:off x="110132" y="3862423"/>
            <a:ext cx="2010409" cy="110064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0605" tIns="40317" rIns="80605" bIns="403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Мероприятия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="" xmlns:a16="http://schemas.microsoft.com/office/drawing/2014/main" id="{07D83AFD-D4D1-4EA1-BDF5-4DC27DED7258}"/>
              </a:ext>
            </a:extLst>
          </p:cNvPr>
          <p:cNvCxnSpPr/>
          <p:nvPr/>
        </p:nvCxnSpPr>
        <p:spPr>
          <a:xfrm>
            <a:off x="2181376" y="4396046"/>
            <a:ext cx="207225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: скругленные углы 19">
            <a:extLst>
              <a:ext uri="{FF2B5EF4-FFF2-40B4-BE49-F238E27FC236}">
                <a16:creationId xmlns="" xmlns:a16="http://schemas.microsoft.com/office/drawing/2014/main" id="{56948FD3-DE06-447B-9459-026B08ACEB76}"/>
              </a:ext>
            </a:extLst>
          </p:cNvPr>
          <p:cNvSpPr/>
          <p:nvPr/>
        </p:nvSpPr>
        <p:spPr>
          <a:xfrm>
            <a:off x="2666746" y="5331544"/>
            <a:ext cx="7894091" cy="32477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0605" tIns="40317" rIns="80605" bIns="403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15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общедоступных точек финансового </a:t>
            </a:r>
            <a:r>
              <a:rPr lang="ru-RU" sz="15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просвещения</a:t>
            </a:r>
            <a:endParaRPr lang="ru-RU" sz="15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: скругленные углы 19">
            <a:extLst>
              <a:ext uri="{FF2B5EF4-FFF2-40B4-BE49-F238E27FC236}">
                <a16:creationId xmlns="" xmlns:a16="http://schemas.microsoft.com/office/drawing/2014/main" id="{56948FD3-DE06-447B-9459-026B08ACEB76}"/>
              </a:ext>
            </a:extLst>
          </p:cNvPr>
          <p:cNvSpPr/>
          <p:nvPr/>
        </p:nvSpPr>
        <p:spPr>
          <a:xfrm>
            <a:off x="2562229" y="4564277"/>
            <a:ext cx="7911977" cy="49779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0605" tIns="40317" rIns="80605" bIns="403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ru-RU" sz="15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Содействие </a:t>
            </a:r>
            <a:r>
              <a:rPr lang="ru-RU" sz="15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повышению финансовой грамотности населения и субъектов </a:t>
            </a:r>
            <a:r>
              <a:rPr lang="ru-RU" sz="15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МСП </a:t>
            </a:r>
            <a:endParaRPr lang="ru-RU" sz="15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="" xmlns:a16="http://schemas.microsoft.com/office/drawing/2014/main" id="{56948FD3-DE06-447B-9459-026B08ACEB76}"/>
              </a:ext>
            </a:extLst>
          </p:cNvPr>
          <p:cNvSpPr/>
          <p:nvPr/>
        </p:nvSpPr>
        <p:spPr>
          <a:xfrm>
            <a:off x="2550251" y="6495570"/>
            <a:ext cx="7898739" cy="44459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0605" tIns="40317" rIns="80605" bIns="403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ru-RU" sz="15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предложений по повышению доступности финансовых ресурсов для населения и субъектов МСП 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2451343" y="1614810"/>
            <a:ext cx="45719" cy="5325356"/>
          </a:xfrm>
          <a:prstGeom prst="rect">
            <a:avLst/>
          </a:prstGeom>
          <a:solidFill>
            <a:srgbClr val="ADD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5199" tIns="380795" rIns="95199" bIns="95199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90397" indent="-190397" algn="ctr">
              <a:spcAft>
                <a:spcPts val="529"/>
              </a:spcAft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Рисунок 20" descr="Вырезка экрана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942" y="181528"/>
            <a:ext cx="678258" cy="704602"/>
          </a:xfrm>
          <a:prstGeom prst="rect">
            <a:avLst/>
          </a:prstGeom>
        </p:spPr>
      </p:pic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CF3E0C86-AABB-4F85-83FC-D9D336C7E8A6}"/>
              </a:ext>
            </a:extLst>
          </p:cNvPr>
          <p:cNvSpPr txBox="1">
            <a:spLocks/>
          </p:cNvSpPr>
          <p:nvPr/>
        </p:nvSpPr>
        <p:spPr>
          <a:xfrm>
            <a:off x="1" y="997148"/>
            <a:ext cx="10693400" cy="66924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74676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ru-RU" sz="2400" dirty="0" smtClean="0">
                <a:solidFill>
                  <a:srgbClr val="0070C0"/>
                </a:solidFill>
              </a:rPr>
              <a:t>Реализация Регионального проекта:</a:t>
            </a:r>
            <a:endParaRPr lang="ru-RU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16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Скругленный прямоугольник 54"/>
          <p:cNvSpPr/>
          <p:nvPr/>
        </p:nvSpPr>
        <p:spPr>
          <a:xfrm>
            <a:off x="292348" y="6372779"/>
            <a:ext cx="4929524" cy="666794"/>
          </a:xfrm>
          <a:prstGeom prst="roundRect">
            <a:avLst/>
          </a:prstGeom>
          <a:solidFill>
            <a:srgbClr val="D9F5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5199" tIns="380795" rIns="95199" bIns="95199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529"/>
              </a:spcAft>
            </a:pPr>
            <a:endParaRPr lang="ru-RU" dirty="0">
              <a:solidFill>
                <a:srgbClr val="0082BB"/>
              </a:solidFill>
              <a:cs typeface="Arial" panose="020B0604020202020204" pitchFamily="34" charset="0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86057" y="3811697"/>
            <a:ext cx="5006584" cy="666794"/>
          </a:xfrm>
          <a:prstGeom prst="roundRect">
            <a:avLst/>
          </a:prstGeom>
          <a:solidFill>
            <a:srgbClr val="D9F5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5199" tIns="380795" rIns="95199" bIns="95199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529"/>
              </a:spcAft>
            </a:pPr>
            <a:endParaRPr lang="ru-RU" dirty="0">
              <a:solidFill>
                <a:srgbClr val="0082BB"/>
              </a:solidFill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rgbClr val="888A8D"/>
                </a:solidFill>
                <a:latin typeface="Arial"/>
              </a:rPr>
              <a:t>6</a:t>
            </a:r>
            <a:endParaRPr lang="ru-RU" dirty="0">
              <a:solidFill>
                <a:srgbClr val="888A8D"/>
              </a:solidFill>
              <a:latin typeface="Arial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09468" y="243291"/>
            <a:ext cx="2143821" cy="6633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sz="1000" dirty="0">
              <a:solidFill>
                <a:srgbClr val="C4C4C6">
                  <a:lumMod val="10000"/>
                </a:srgbClr>
              </a:solidFill>
            </a:endParaRPr>
          </a:p>
        </p:txBody>
      </p:sp>
      <p:grpSp>
        <p:nvGrpSpPr>
          <p:cNvPr id="33" name="Группа 16"/>
          <p:cNvGrpSpPr>
            <a:grpSpLocks/>
          </p:cNvGrpSpPr>
          <p:nvPr/>
        </p:nvGrpSpPr>
        <p:grpSpPr bwMode="auto">
          <a:xfrm rot="21147324">
            <a:off x="7743862" y="3201987"/>
            <a:ext cx="2349409" cy="2597434"/>
            <a:chOff x="4043769" y="1926602"/>
            <a:chExt cx="2354736" cy="2354736"/>
          </a:xfrm>
        </p:grpSpPr>
        <p:sp>
          <p:nvSpPr>
            <p:cNvPr id="34" name="Shape 33"/>
            <p:cNvSpPr/>
            <p:nvPr/>
          </p:nvSpPr>
          <p:spPr>
            <a:xfrm>
              <a:off x="4043769" y="1926602"/>
              <a:ext cx="2354736" cy="2354736"/>
            </a:xfrm>
            <a:prstGeom prst="gear9">
              <a:avLst/>
            </a:prstGeom>
            <a:solidFill>
              <a:srgbClr val="FF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Shape 4"/>
            <p:cNvSpPr/>
            <p:nvPr/>
          </p:nvSpPr>
          <p:spPr>
            <a:xfrm rot="452676">
              <a:off x="4516939" y="2478791"/>
              <a:ext cx="1408396" cy="120910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0320" tIns="20320" rIns="20320" bIns="20320" spcCol="1270" anchor="ctr"/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dirty="0" smtClean="0">
                  <a:solidFill>
                    <a:prstClr val="white"/>
                  </a:solidFill>
                </a:rPr>
                <a:t>Южное ГУ Банка России</a:t>
              </a:r>
              <a:endParaRPr lang="ru-RU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6" name="Группа 17"/>
          <p:cNvGrpSpPr>
            <a:grpSpLocks/>
          </p:cNvGrpSpPr>
          <p:nvPr/>
        </p:nvGrpSpPr>
        <p:grpSpPr bwMode="auto">
          <a:xfrm rot="163924">
            <a:off x="6357232" y="2614766"/>
            <a:ext cx="1815931" cy="1888565"/>
            <a:chOff x="2659167" y="1403793"/>
            <a:chExt cx="1712535" cy="1712535"/>
          </a:xfrm>
        </p:grpSpPr>
        <p:sp>
          <p:nvSpPr>
            <p:cNvPr id="37" name="Shape 36"/>
            <p:cNvSpPr/>
            <p:nvPr/>
          </p:nvSpPr>
          <p:spPr>
            <a:xfrm>
              <a:off x="2659167" y="1403793"/>
              <a:ext cx="1712535" cy="1712535"/>
            </a:xfrm>
            <a:prstGeom prst="gear6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8" name="Shape 6"/>
            <p:cNvSpPr/>
            <p:nvPr/>
          </p:nvSpPr>
          <p:spPr>
            <a:xfrm rot="21436076">
              <a:off x="3001090" y="1838672"/>
              <a:ext cx="1103724" cy="84436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970" tIns="13970" rIns="13970" bIns="13970" spcCol="1270" anchor="ctr"/>
            <a:lstStyle/>
            <a:p>
              <a:pPr algn="ctr" defTabSz="4889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100" dirty="0" smtClean="0">
                  <a:solidFill>
                    <a:prstClr val="white"/>
                  </a:solidFill>
                </a:rPr>
                <a:t>Муниципальные образования</a:t>
              </a:r>
              <a:endParaRPr lang="ru-RU" sz="11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9" name="Группа 18"/>
          <p:cNvGrpSpPr>
            <a:grpSpLocks/>
          </p:cNvGrpSpPr>
          <p:nvPr/>
        </p:nvGrpSpPr>
        <p:grpSpPr bwMode="auto">
          <a:xfrm>
            <a:off x="6150424" y="4354866"/>
            <a:ext cx="1892131" cy="1850058"/>
            <a:chOff x="3632935" y="188553"/>
            <a:chExt cx="1677935" cy="1677935"/>
          </a:xfrm>
        </p:grpSpPr>
        <p:sp>
          <p:nvSpPr>
            <p:cNvPr id="40" name="Shape 39"/>
            <p:cNvSpPr/>
            <p:nvPr/>
          </p:nvSpPr>
          <p:spPr>
            <a:xfrm rot="20700000">
              <a:off x="3632935" y="188553"/>
              <a:ext cx="1677935" cy="1677935"/>
            </a:xfrm>
            <a:prstGeom prst="gear6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1" name="Shape 8"/>
            <p:cNvSpPr/>
            <p:nvPr/>
          </p:nvSpPr>
          <p:spPr>
            <a:xfrm>
              <a:off x="4001223" y="556842"/>
              <a:ext cx="941358" cy="9413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970" tIns="13970" rIns="13970" bIns="13970" spcCol="1270" anchor="ctr"/>
            <a:lstStyle/>
            <a:p>
              <a:pPr algn="ctr" defTabSz="4889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100" dirty="0" smtClean="0">
                  <a:solidFill>
                    <a:prstClr val="white"/>
                  </a:solidFill>
                </a:rPr>
                <a:t>Кредитные организации, операторы связи, иные участники</a:t>
              </a:r>
              <a:endParaRPr lang="ru-RU" sz="1100" dirty="0">
                <a:solidFill>
                  <a:prstClr val="white"/>
                </a:solidFill>
              </a:endParaRPr>
            </a:p>
          </p:txBody>
        </p:sp>
      </p:grpSp>
      <p:sp>
        <p:nvSpPr>
          <p:cNvPr id="42" name="Круговая стрелка 41"/>
          <p:cNvSpPr/>
          <p:nvPr/>
        </p:nvSpPr>
        <p:spPr>
          <a:xfrm rot="1246230">
            <a:off x="7858859" y="2916262"/>
            <a:ext cx="2644110" cy="3322055"/>
          </a:xfrm>
          <a:prstGeom prst="circularArrow">
            <a:avLst>
              <a:gd name="adj1" fmla="val 4687"/>
              <a:gd name="adj2" fmla="val 299029"/>
              <a:gd name="adj3" fmla="val 2518264"/>
              <a:gd name="adj4" fmla="val 15856763"/>
              <a:gd name="adj5" fmla="val 5469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3" name="Shape 42"/>
          <p:cNvSpPr/>
          <p:nvPr/>
        </p:nvSpPr>
        <p:spPr>
          <a:xfrm rot="21229458">
            <a:off x="6172713" y="2345530"/>
            <a:ext cx="1920078" cy="2415403"/>
          </a:xfrm>
          <a:prstGeom prst="leftCircularArrow">
            <a:avLst>
              <a:gd name="adj1" fmla="val 6452"/>
              <a:gd name="adj2" fmla="val 429999"/>
              <a:gd name="adj3" fmla="val 10489124"/>
              <a:gd name="adj4" fmla="val 14837806"/>
              <a:gd name="adj5" fmla="val 7527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4" name="Круговая стрелка 43"/>
          <p:cNvSpPr/>
          <p:nvPr/>
        </p:nvSpPr>
        <p:spPr>
          <a:xfrm>
            <a:off x="7583512" y="1207263"/>
            <a:ext cx="2600517" cy="2604435"/>
          </a:xfrm>
          <a:prstGeom prst="circularArrow">
            <a:avLst>
              <a:gd name="adj1" fmla="val 5984"/>
              <a:gd name="adj2" fmla="val 394124"/>
              <a:gd name="adj3" fmla="val 13313824"/>
              <a:gd name="adj4" fmla="val 10508221"/>
              <a:gd name="adj5" fmla="val 6981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5" name="Круговая стрелка 44"/>
          <p:cNvSpPr/>
          <p:nvPr/>
        </p:nvSpPr>
        <p:spPr>
          <a:xfrm>
            <a:off x="5842606" y="3978552"/>
            <a:ext cx="2070454" cy="2602685"/>
          </a:xfrm>
          <a:prstGeom prst="circularArrow">
            <a:avLst>
              <a:gd name="adj1" fmla="val 5984"/>
              <a:gd name="adj2" fmla="val 394124"/>
              <a:gd name="adj3" fmla="val 13313824"/>
              <a:gd name="adj4" fmla="val 9004936"/>
              <a:gd name="adj5" fmla="val 6981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6" name="Shape 45"/>
          <p:cNvSpPr/>
          <p:nvPr/>
        </p:nvSpPr>
        <p:spPr>
          <a:xfrm rot="20324919">
            <a:off x="8031320" y="1620734"/>
            <a:ext cx="1776146" cy="1850060"/>
          </a:xfrm>
          <a:prstGeom prst="gear6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7" name="Shape 8"/>
          <p:cNvSpPr/>
          <p:nvPr/>
        </p:nvSpPr>
        <p:spPr>
          <a:xfrm>
            <a:off x="8380899" y="2063833"/>
            <a:ext cx="1090659" cy="103792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3970" tIns="13970" rIns="13970" bIns="13970" spcCol="1270" anchor="ctr"/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100" dirty="0" smtClean="0">
                <a:solidFill>
                  <a:prstClr val="white"/>
                </a:solidFill>
              </a:rPr>
              <a:t>Региональные</a:t>
            </a:r>
          </a:p>
          <a:p>
            <a:pPr algn="ctr" defTabSz="4889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100" dirty="0" smtClean="0">
                <a:solidFill>
                  <a:prstClr val="white"/>
                </a:solidFill>
              </a:rPr>
              <a:t>ОИВ</a:t>
            </a:r>
            <a:endParaRPr lang="ru-RU" sz="1100" dirty="0">
              <a:solidFill>
                <a:prstClr val="white"/>
              </a:solidFill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349519" y="1897778"/>
            <a:ext cx="5540809" cy="115216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5199" tIns="380795" rIns="95199" bIns="95199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529"/>
              </a:spcAft>
            </a:pPr>
            <a:endParaRPr lang="ru-RU" dirty="0">
              <a:solidFill>
                <a:srgbClr val="0082BB"/>
              </a:solidFill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" y="854042"/>
            <a:ext cx="10693399" cy="848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0070C0"/>
                </a:solidFill>
              </a:rPr>
              <a:t>Взаимодействие с органами исполнительной власти, муниципальными образованиями, кредитными организациями</a:t>
            </a:r>
            <a:endParaRPr lang="ru-RU" sz="2400" dirty="0">
              <a:solidFill>
                <a:srgbClr val="0070C0"/>
              </a:solidFill>
            </a:endParaRP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169" y="235034"/>
            <a:ext cx="1489031" cy="617232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348" y="219847"/>
            <a:ext cx="1612652" cy="617232"/>
          </a:xfrm>
          <a:prstGeom prst="rect">
            <a:avLst/>
          </a:prstGeom>
        </p:spPr>
      </p:pic>
      <p:grpSp>
        <p:nvGrpSpPr>
          <p:cNvPr id="31" name="Группа 18"/>
          <p:cNvGrpSpPr>
            <a:grpSpLocks/>
          </p:cNvGrpSpPr>
          <p:nvPr/>
        </p:nvGrpSpPr>
        <p:grpSpPr bwMode="auto">
          <a:xfrm>
            <a:off x="7627253" y="5493236"/>
            <a:ext cx="1892131" cy="1850058"/>
            <a:chOff x="3632935" y="188553"/>
            <a:chExt cx="1677935" cy="1677935"/>
          </a:xfrm>
        </p:grpSpPr>
        <p:sp>
          <p:nvSpPr>
            <p:cNvPr id="32" name="Shape 31"/>
            <p:cNvSpPr/>
            <p:nvPr/>
          </p:nvSpPr>
          <p:spPr>
            <a:xfrm rot="20700000">
              <a:off x="3632935" y="188553"/>
              <a:ext cx="1677935" cy="1677935"/>
            </a:xfrm>
            <a:prstGeom prst="gear6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8" name="Shape 8"/>
            <p:cNvSpPr/>
            <p:nvPr/>
          </p:nvSpPr>
          <p:spPr>
            <a:xfrm>
              <a:off x="4001223" y="556842"/>
              <a:ext cx="941358" cy="9413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970" tIns="13970" rIns="13970" bIns="13970" spcCol="1270" anchor="ctr"/>
            <a:lstStyle/>
            <a:p>
              <a:pPr algn="ctr" defTabSz="4889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100" dirty="0" smtClean="0">
                  <a:solidFill>
                    <a:prstClr val="white"/>
                  </a:solidFill>
                </a:rPr>
                <a:t>Отделения,</a:t>
              </a:r>
            </a:p>
            <a:p>
              <a:pPr algn="ctr" defTabSz="4889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100" dirty="0" smtClean="0">
                  <a:solidFill>
                    <a:prstClr val="white"/>
                  </a:solidFill>
                </a:rPr>
                <a:t>Отделения – НБ</a:t>
              </a:r>
            </a:p>
          </p:txBody>
        </p:sp>
      </p:grpSp>
      <p:sp>
        <p:nvSpPr>
          <p:cNvPr id="49" name="Круговая стрелка 48"/>
          <p:cNvSpPr/>
          <p:nvPr/>
        </p:nvSpPr>
        <p:spPr>
          <a:xfrm rot="9465567">
            <a:off x="7883338" y="5440023"/>
            <a:ext cx="2070454" cy="2602685"/>
          </a:xfrm>
          <a:prstGeom prst="circularArrow">
            <a:avLst>
              <a:gd name="adj1" fmla="val 5984"/>
              <a:gd name="adj2" fmla="val 394124"/>
              <a:gd name="adj3" fmla="val 13313824"/>
              <a:gd name="adj4" fmla="val 9004936"/>
              <a:gd name="adj5" fmla="val 6981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Скругленный прямоугольник 9"/>
          <p:cNvSpPr/>
          <p:nvPr/>
        </p:nvSpPr>
        <p:spPr>
          <a:xfrm>
            <a:off x="269188" y="3049942"/>
            <a:ext cx="5023453" cy="590292"/>
          </a:xfrm>
          <a:prstGeom prst="roundRect">
            <a:avLst/>
          </a:prstGeom>
          <a:solidFill>
            <a:srgbClr val="D9F5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5199" tIns="380795" rIns="95199" bIns="95199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529"/>
              </a:spcAft>
            </a:pPr>
            <a:endParaRPr lang="ru-RU" dirty="0">
              <a:solidFill>
                <a:srgbClr val="0082BB"/>
              </a:solidFill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8323" y="3083478"/>
            <a:ext cx="45820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70C0"/>
                </a:solidFill>
                <a:cs typeface="Arial" panose="020B0604020202020204" pitchFamily="34" charset="0"/>
              </a:rPr>
              <a:t>Проведение встреч с </a:t>
            </a:r>
            <a:r>
              <a:rPr lang="ru-RU" sz="1400" dirty="0">
                <a:solidFill>
                  <a:srgbClr val="0070C0"/>
                </a:solidFill>
                <a:cs typeface="Arial" panose="020B0604020202020204" pitchFamily="34" charset="0"/>
              </a:rPr>
              <a:t>банковским сектором по вопросам развития безналичных </a:t>
            </a:r>
            <a:r>
              <a:rPr lang="ru-RU" sz="1400" dirty="0" smtClean="0">
                <a:solidFill>
                  <a:srgbClr val="0070C0"/>
                </a:solidFill>
                <a:cs typeface="Arial" panose="020B0604020202020204" pitchFamily="34" charset="0"/>
              </a:rPr>
              <a:t>платежей</a:t>
            </a:r>
            <a:endParaRPr lang="ru-RU" sz="1400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02435" y="3883484"/>
            <a:ext cx="45820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70C0"/>
                </a:solidFill>
              </a:rPr>
              <a:t>Результативное </a:t>
            </a:r>
            <a:r>
              <a:rPr lang="ru-RU" sz="1400" dirty="0">
                <a:solidFill>
                  <a:srgbClr val="0070C0"/>
                </a:solidFill>
              </a:rPr>
              <a:t>взаимодействие с ОИВ </a:t>
            </a:r>
            <a:r>
              <a:rPr lang="ru-RU" sz="1400" dirty="0" smtClean="0">
                <a:solidFill>
                  <a:srgbClr val="0070C0"/>
                </a:solidFill>
              </a:rPr>
              <a:t>регионов. Направление </a:t>
            </a:r>
            <a:r>
              <a:rPr lang="ru-RU" sz="1400" dirty="0">
                <a:solidFill>
                  <a:srgbClr val="0070C0"/>
                </a:solidFill>
              </a:rPr>
              <a:t>аналитической </a:t>
            </a:r>
            <a:r>
              <a:rPr lang="ru-RU" sz="1400" dirty="0" smtClean="0">
                <a:solidFill>
                  <a:srgbClr val="0070C0"/>
                </a:solidFill>
              </a:rPr>
              <a:t>информации</a:t>
            </a:r>
            <a:endParaRPr lang="ru-RU" sz="1400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286055" y="4857204"/>
            <a:ext cx="4935817" cy="1221569"/>
          </a:xfrm>
          <a:prstGeom prst="roundRect">
            <a:avLst/>
          </a:prstGeom>
          <a:solidFill>
            <a:srgbClr val="D9F5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5199" tIns="380795" rIns="95199" bIns="95199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529"/>
              </a:spcAft>
            </a:pPr>
            <a:endParaRPr lang="ru-RU" dirty="0">
              <a:solidFill>
                <a:srgbClr val="0082BB"/>
              </a:solidFill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69188" y="4990934"/>
            <a:ext cx="47381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70C0"/>
                </a:solidFill>
              </a:rPr>
              <a:t>Взаимодействие с банковским сектором, РСПП, ОО Опора России, профильными ОИВ в части повышения доступности финансовых ресурсов для субъектов МСП</a:t>
            </a:r>
            <a:endParaRPr lang="ru-RU" sz="1400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49520" y="6428888"/>
            <a:ext cx="4738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70C0"/>
                </a:solidFill>
              </a:rPr>
              <a:t>Взаимодействие </a:t>
            </a:r>
            <a:r>
              <a:rPr lang="ru-RU" sz="1400" dirty="0" smtClean="0">
                <a:solidFill>
                  <a:srgbClr val="0070C0"/>
                </a:solidFill>
              </a:rPr>
              <a:t>с ПАО </a:t>
            </a:r>
            <a:r>
              <a:rPr lang="ru-RU" sz="1400" dirty="0">
                <a:solidFill>
                  <a:srgbClr val="0070C0"/>
                </a:solidFill>
              </a:rPr>
              <a:t>Ростелеком </a:t>
            </a:r>
            <a:r>
              <a:rPr lang="ru-RU" sz="1400" dirty="0" smtClean="0">
                <a:solidFill>
                  <a:srgbClr val="0070C0"/>
                </a:solidFill>
              </a:rPr>
              <a:t>на </a:t>
            </a:r>
            <a:r>
              <a:rPr lang="ru-RU" sz="1400" dirty="0">
                <a:solidFill>
                  <a:srgbClr val="0070C0"/>
                </a:solidFill>
              </a:rPr>
              <a:t>предмет планов развития ВОЛС </a:t>
            </a:r>
            <a:endParaRPr lang="ru-RU" sz="1400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98321" y="2242794"/>
            <a:ext cx="4582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prstClr val="white"/>
                </a:solidFill>
                <a:cs typeface="Arial" panose="020B0604020202020204" pitchFamily="34" charset="0"/>
              </a:rPr>
              <a:t>Имеющиеся результаты</a:t>
            </a:r>
            <a:endParaRPr lang="ru-RU" sz="2400" dirty="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pic>
        <p:nvPicPr>
          <p:cNvPr id="57" name="Рисунок 56" descr="Вырезка экрана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983" y="181528"/>
            <a:ext cx="678258" cy="70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852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Скругленный прямоугольник 27"/>
          <p:cNvSpPr/>
          <p:nvPr/>
        </p:nvSpPr>
        <p:spPr>
          <a:xfrm>
            <a:off x="5872085" y="2022306"/>
            <a:ext cx="4636591" cy="4922461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 smtClean="0"/>
              <a:t>7</a:t>
            </a:r>
            <a:endParaRPr lang="ru-RU" dirty="0"/>
          </a:p>
        </p:txBody>
      </p:sp>
      <p:pic>
        <p:nvPicPr>
          <p:cNvPr id="16" name="Рисунок 15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15" r="13137" b="68062"/>
          <a:stretch/>
        </p:blipFill>
        <p:spPr bwMode="auto">
          <a:xfrm rot="16200000">
            <a:off x="4993716" y="4019363"/>
            <a:ext cx="3824127" cy="14416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Text Box 23"/>
          <p:cNvSpPr txBox="1">
            <a:spLocks/>
          </p:cNvSpPr>
          <p:nvPr/>
        </p:nvSpPr>
        <p:spPr bwMode="auto">
          <a:xfrm>
            <a:off x="7756294" y="3151295"/>
            <a:ext cx="1478140" cy="1673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marL="318770">
              <a:spcAft>
                <a:spcPts val="0"/>
              </a:spcAft>
            </a:pPr>
            <a:r>
              <a:rPr lang="ru-RU" sz="1200" b="1" dirty="0">
                <a:solidFill>
                  <a:srgbClr val="000000"/>
                </a:solidFill>
                <a:effectLst/>
                <a:latin typeface="Century Gothic"/>
                <a:ea typeface="Times New Roman"/>
                <a:cs typeface="Times New Roman"/>
              </a:rPr>
              <a:t>Мобильный транспортный терминал </a:t>
            </a:r>
            <a:r>
              <a:rPr lang="en-US" sz="1200" b="1" dirty="0">
                <a:solidFill>
                  <a:srgbClr val="000000"/>
                </a:solidFill>
                <a:effectLst/>
                <a:latin typeface="Century Gothic"/>
                <a:ea typeface="Times New Roman"/>
                <a:cs typeface="Times New Roman"/>
              </a:rPr>
              <a:t>NEWPOS</a:t>
            </a:r>
            <a:r>
              <a:rPr lang="ru-RU" sz="1200" b="1" dirty="0">
                <a:solidFill>
                  <a:srgbClr val="000000"/>
                </a:solidFill>
                <a:effectLst/>
                <a:latin typeface="Century Gothic"/>
                <a:ea typeface="Times New Roman"/>
                <a:cs typeface="Times New Roman"/>
              </a:rPr>
              <a:t>8210 (</a:t>
            </a:r>
            <a:r>
              <a:rPr lang="en-US" sz="1200" b="1" dirty="0">
                <a:solidFill>
                  <a:srgbClr val="000000"/>
                </a:solidFill>
                <a:effectLst/>
                <a:latin typeface="Century Gothic"/>
                <a:ea typeface="Times New Roman"/>
                <a:cs typeface="Times New Roman"/>
              </a:rPr>
              <a:t>LAN</a:t>
            </a:r>
            <a:r>
              <a:rPr lang="ru-RU" sz="1200" b="1" dirty="0">
                <a:solidFill>
                  <a:srgbClr val="000000"/>
                </a:solidFill>
                <a:effectLst/>
                <a:latin typeface="Century Gothic"/>
                <a:ea typeface="Times New Roman"/>
                <a:cs typeface="Times New Roman"/>
              </a:rPr>
              <a:t>)</a:t>
            </a:r>
            <a:r>
              <a:rPr lang="ru-RU" sz="1200" dirty="0">
                <a:solidFill>
                  <a:srgbClr val="000000"/>
                </a:solidFill>
                <a:effectLst/>
                <a:latin typeface="Century Gothic"/>
                <a:ea typeface="Times New Roman"/>
                <a:cs typeface="Times New Roman"/>
              </a:rPr>
              <a:t>                                       размещен у водителя</a:t>
            </a:r>
            <a:endParaRPr lang="ru-RU" sz="1200" dirty="0">
              <a:solidFill>
                <a:srgbClr val="000000"/>
              </a:solidFill>
              <a:effectLst/>
              <a:latin typeface="Century Gothic"/>
              <a:ea typeface="Times New Roman"/>
              <a:cs typeface="Century Gothic"/>
            </a:endParaRPr>
          </a:p>
          <a:p>
            <a:pPr marL="547370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rgbClr val="3E5075"/>
                </a:solidFill>
                <a:effectLst/>
                <a:latin typeface="Times New Roman"/>
                <a:ea typeface="Calibri"/>
                <a:cs typeface="Times New Roman"/>
              </a:rPr>
              <a:t> </a:t>
            </a:r>
            <a:endParaRPr lang="ru-RU" sz="1200" dirty="0">
              <a:effectLst/>
              <a:latin typeface="Times New Roman"/>
              <a:ea typeface="Calibri"/>
              <a:cs typeface="Times New Roman"/>
            </a:endParaRPr>
          </a:p>
        </p:txBody>
      </p:sp>
      <p:pic>
        <p:nvPicPr>
          <p:cNvPr id="18" name="Рисунок 17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0000" l="2703" r="90000">
                        <a14:foregroundMark x1="47838" y1="11081" x2="47838" y2="11081"/>
                        <a14:foregroundMark x1="51622" y1="12432" x2="51622" y2="12432"/>
                        <a14:foregroundMark x1="59459" y1="18108" x2="54595" y2="9189"/>
                        <a14:foregroundMark x1="37297" y1="26757" x2="37297" y2="267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399" y="2899223"/>
            <a:ext cx="1510325" cy="2124605"/>
          </a:xfrm>
          <a:prstGeom prst="rect">
            <a:avLst/>
          </a:prstGeom>
        </p:spPr>
      </p:pic>
      <p:sp>
        <p:nvSpPr>
          <p:cNvPr id="19" name="Text Box 23"/>
          <p:cNvSpPr txBox="1">
            <a:spLocks/>
          </p:cNvSpPr>
          <p:nvPr/>
        </p:nvSpPr>
        <p:spPr bwMode="auto">
          <a:xfrm>
            <a:off x="7769788" y="4961073"/>
            <a:ext cx="1378947" cy="1591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marL="318770">
              <a:spcAft>
                <a:spcPts val="0"/>
              </a:spcAft>
            </a:pPr>
            <a:r>
              <a:rPr lang="ru-RU" sz="1200" b="1" dirty="0">
                <a:solidFill>
                  <a:srgbClr val="000000"/>
                </a:solidFill>
                <a:effectLst/>
                <a:ea typeface="Times New Roman"/>
                <a:cs typeface="Times New Roman"/>
              </a:rPr>
              <a:t>Выносной считыватель </a:t>
            </a:r>
            <a:r>
              <a:rPr lang="en-US" sz="1200" b="1" dirty="0" err="1">
                <a:solidFill>
                  <a:srgbClr val="000000"/>
                </a:solidFill>
                <a:effectLst/>
                <a:ea typeface="Times New Roman"/>
                <a:cs typeface="Times New Roman"/>
              </a:rPr>
              <a:t>BlueLite</a:t>
            </a:r>
            <a:r>
              <a:rPr lang="ru-RU" sz="1200" dirty="0">
                <a:solidFill>
                  <a:srgbClr val="000000"/>
                </a:solidFill>
                <a:effectLst/>
                <a:ea typeface="Times New Roman"/>
                <a:cs typeface="Times New Roman"/>
              </a:rPr>
              <a:t> размещен при входе в транспортное средство</a:t>
            </a:r>
            <a:endParaRPr lang="ru-RU" sz="1200" dirty="0">
              <a:solidFill>
                <a:srgbClr val="000000"/>
              </a:solidFill>
              <a:effectLst/>
              <a:ea typeface="Times New Roman"/>
              <a:cs typeface="Century Gothic"/>
            </a:endParaRPr>
          </a:p>
        </p:txBody>
      </p:sp>
      <p:pic>
        <p:nvPicPr>
          <p:cNvPr id="20" name="Рисунок 19"/>
          <p:cNvPicPr/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270" t="12341" r="23436" b="14545"/>
          <a:stretch/>
        </p:blipFill>
        <p:spPr bwMode="auto">
          <a:xfrm>
            <a:off x="9333751" y="4961073"/>
            <a:ext cx="1003620" cy="16911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169" y="235034"/>
            <a:ext cx="1608487" cy="617232"/>
          </a:xfrm>
          <a:prstGeom prst="rect">
            <a:avLst/>
          </a:prstGeom>
        </p:spPr>
      </p:pic>
      <p:pic>
        <p:nvPicPr>
          <p:cNvPr id="25" name="Рисунок 24" descr="Вырезка экрана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982" y="181528"/>
            <a:ext cx="773961" cy="704602"/>
          </a:xfrm>
          <a:prstGeom prst="rect">
            <a:avLst/>
          </a:prstGeom>
        </p:spPr>
      </p:pic>
      <p:sp>
        <p:nvSpPr>
          <p:cNvPr id="15" name="Текст 4"/>
          <p:cNvSpPr>
            <a:spLocks noGrp="1"/>
          </p:cNvSpPr>
          <p:nvPr>
            <p:ph type="body" sz="quarter" idx="13"/>
          </p:nvPr>
        </p:nvSpPr>
        <p:spPr>
          <a:xfrm>
            <a:off x="6184949" y="2141799"/>
            <a:ext cx="3787726" cy="577147"/>
          </a:xfrm>
        </p:spPr>
        <p:txBody>
          <a:bodyPr/>
          <a:lstStyle/>
          <a:p>
            <a:pPr algn="ctr"/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На базе муниципальных предприятий пассажирских перевозок запущен проект по оплате проезда с использованием банковских карт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" y="854042"/>
            <a:ext cx="10693399" cy="848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0070C0"/>
                </a:solidFill>
              </a:rPr>
              <a:t>Взаимодействие с органами исполнительной власти, муниципальными образованиями, кредитными организациями</a:t>
            </a:r>
            <a:endParaRPr lang="ru-RU" sz="2400" dirty="0">
              <a:solidFill>
                <a:srgbClr val="0070C0"/>
              </a:solidFill>
            </a:endParaRPr>
          </a:p>
        </p:txBody>
      </p:sp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54" y="2022306"/>
            <a:ext cx="5207001" cy="462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1" y="6652256"/>
            <a:ext cx="58720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</a:rPr>
              <a:t>В Северском районе присутствует 364 устройства, кассы банковских платежных агентов</a:t>
            </a:r>
            <a:endParaRPr lang="ru-RU" sz="1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254338" y="6883088"/>
            <a:ext cx="5872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5"/>
                </a:solidFill>
              </a:rPr>
              <a:t>Рост выручки перевозчика +20%</a:t>
            </a:r>
            <a:endParaRPr lang="ru-RU" sz="2400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93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region\03dfs\VBI\STORAGE\УПСР\ОРНПСГПиУАД\!_02.12_Северская\A4 Район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6109"/>
            <a:ext cx="10693400" cy="6785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06B0845D-4F1E-49C2-B755-FBD3E0260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888A8D"/>
                </a:solidFill>
              </a:rPr>
              <a:t>8</a:t>
            </a:r>
            <a:endParaRPr lang="ru-RU" dirty="0">
              <a:solidFill>
                <a:srgbClr val="888A8D"/>
              </a:solidFill>
            </a:endParaRPr>
          </a:p>
        </p:txBody>
      </p:sp>
      <p:pic>
        <p:nvPicPr>
          <p:cNvPr id="45" name="Рисунок 44" descr="Вырезка экрана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948" y="186787"/>
            <a:ext cx="678258" cy="70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80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1"/>
          <p:cNvSpPr>
            <a:spLocks noGrp="1"/>
          </p:cNvSpPr>
          <p:nvPr>
            <p:ph type="sldNum" sz="quarter" idx="14"/>
          </p:nvPr>
        </p:nvSpPr>
        <p:spPr>
          <a:xfrm>
            <a:off x="9701187" y="497705"/>
            <a:ext cx="653021" cy="357225"/>
          </a:xfrm>
        </p:spPr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rgbClr val="888A8D"/>
                </a:solidFill>
                <a:latin typeface="Arial"/>
              </a:rPr>
              <a:t>9</a:t>
            </a:r>
            <a:endParaRPr lang="ru-RU" dirty="0">
              <a:solidFill>
                <a:srgbClr val="888A8D"/>
              </a:solidFill>
              <a:latin typeface="Arial"/>
            </a:endParaRPr>
          </a:p>
        </p:txBody>
      </p:sp>
      <p:pic>
        <p:nvPicPr>
          <p:cNvPr id="28" name="Рисунок 27" descr="Вырезка экрана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622" y="181528"/>
            <a:ext cx="678258" cy="704602"/>
          </a:xfrm>
          <a:prstGeom prst="rect">
            <a:avLst/>
          </a:prstGeom>
        </p:spPr>
      </p:pic>
      <p:sp>
        <p:nvSpPr>
          <p:cNvPr id="25" name="Заголовок 1">
            <a:extLst>
              <a:ext uri="{FF2B5EF4-FFF2-40B4-BE49-F238E27FC236}">
                <a16:creationId xmlns="" xmlns:a16="http://schemas.microsoft.com/office/drawing/2014/main" id="{CF3E0C86-AABB-4F85-83FC-D9D336C7E8A6}"/>
              </a:ext>
            </a:extLst>
          </p:cNvPr>
          <p:cNvSpPr txBox="1">
            <a:spLocks/>
          </p:cNvSpPr>
          <p:nvPr/>
        </p:nvSpPr>
        <p:spPr>
          <a:xfrm>
            <a:off x="0" y="981271"/>
            <a:ext cx="10693400" cy="41890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74676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defRPr/>
            </a:pPr>
            <a:r>
              <a:rPr lang="ru-RU" altLang="ru-RU" sz="2400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Результаты исследований, проведенных ЮГУ в 2019 году</a:t>
            </a:r>
            <a:endParaRPr lang="ru-RU" altLang="ru-RU" sz="2400" dirty="0">
              <a:solidFill>
                <a:srgbClr val="0070C0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143358275"/>
              </p:ext>
            </p:extLst>
          </p:nvPr>
        </p:nvGraphicFramePr>
        <p:xfrm>
          <a:off x="-1" y="1295499"/>
          <a:ext cx="5867401" cy="6199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6" name="Заголовок 1">
            <a:extLst>
              <a:ext uri="{FF2B5EF4-FFF2-40B4-BE49-F238E27FC236}">
                <a16:creationId xmlns="" xmlns:a16="http://schemas.microsoft.com/office/drawing/2014/main" id="{CF3E0C86-AABB-4F85-83FC-D9D336C7E8A6}"/>
              </a:ext>
            </a:extLst>
          </p:cNvPr>
          <p:cNvSpPr txBox="1">
            <a:spLocks/>
          </p:cNvSpPr>
          <p:nvPr/>
        </p:nvSpPr>
        <p:spPr>
          <a:xfrm>
            <a:off x="-111210" y="1681772"/>
            <a:ext cx="5210175" cy="66924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74676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defRPr/>
            </a:pPr>
            <a:r>
              <a:rPr lang="ru-RU" altLang="ru-RU" sz="1800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по </a:t>
            </a:r>
            <a:r>
              <a:rPr lang="ru-RU" altLang="ru-RU" sz="1800" b="1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ФИНДОСТУПНОСТИ</a:t>
            </a:r>
            <a:r>
              <a:rPr lang="ru-RU" altLang="ru-RU" sz="1800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 </a:t>
            </a:r>
          </a:p>
          <a:p>
            <a:pPr algn="ctr">
              <a:defRPr/>
            </a:pPr>
            <a:r>
              <a:rPr lang="ru-RU" altLang="ru-RU" sz="1800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(20.05 – 23.06)</a:t>
            </a:r>
            <a:endParaRPr lang="ru-RU" altLang="ru-RU" sz="1800" dirty="0">
              <a:solidFill>
                <a:srgbClr val="0070C0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27" name="Схема 26"/>
          <p:cNvGraphicFramePr/>
          <p:nvPr>
            <p:extLst>
              <p:ext uri="{D42A27DB-BD31-4B8C-83A1-F6EECF244321}">
                <p14:modId xmlns:p14="http://schemas.microsoft.com/office/powerpoint/2010/main" val="3996391789"/>
              </p:ext>
            </p:extLst>
          </p:nvPr>
        </p:nvGraphicFramePr>
        <p:xfrm>
          <a:off x="4845050" y="1295498"/>
          <a:ext cx="5848350" cy="61106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30" name="Заголовок 1">
            <a:extLst>
              <a:ext uri="{FF2B5EF4-FFF2-40B4-BE49-F238E27FC236}">
                <a16:creationId xmlns="" xmlns:a16="http://schemas.microsoft.com/office/drawing/2014/main" id="{CF3E0C86-AABB-4F85-83FC-D9D336C7E8A6}"/>
              </a:ext>
            </a:extLst>
          </p:cNvPr>
          <p:cNvSpPr txBox="1">
            <a:spLocks/>
          </p:cNvSpPr>
          <p:nvPr/>
        </p:nvSpPr>
        <p:spPr>
          <a:xfrm>
            <a:off x="4743448" y="1681772"/>
            <a:ext cx="5210175" cy="66924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74676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defRPr/>
            </a:pPr>
            <a:r>
              <a:rPr lang="ru-RU" altLang="ru-RU" sz="1800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по </a:t>
            </a:r>
            <a:r>
              <a:rPr lang="ru-RU" altLang="ru-RU" sz="1800" b="1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ФИНГРАМОТНОСТИ</a:t>
            </a:r>
            <a:r>
              <a:rPr lang="ru-RU" altLang="ru-RU" sz="1800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 </a:t>
            </a:r>
          </a:p>
          <a:p>
            <a:pPr algn="ctr">
              <a:defRPr/>
            </a:pPr>
            <a:r>
              <a:rPr lang="ru-RU" altLang="ru-RU" sz="1800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(26.08 – 15.09)</a:t>
            </a:r>
            <a:endParaRPr lang="ru-RU" altLang="ru-RU" sz="1800" dirty="0">
              <a:solidFill>
                <a:srgbClr val="0070C0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Стрелка вправо 1"/>
          <p:cNvSpPr/>
          <p:nvPr/>
        </p:nvSpPr>
        <p:spPr>
          <a:xfrm>
            <a:off x="3771900" y="2752725"/>
            <a:ext cx="666750" cy="36195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5199" tIns="380795" rIns="95199" bIns="95199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90397" indent="-190397" algn="ctr">
              <a:spcAft>
                <a:spcPts val="529"/>
              </a:spcAft>
              <a:buFont typeface="Arial" panose="020B0604020202020204" pitchFamily="34" charset="0"/>
              <a:buChar char="•"/>
            </a:pPr>
            <a:endParaRPr lang="ru-RU" dirty="0">
              <a:solidFill>
                <a:srgbClr val="0082BB"/>
              </a:solidFill>
              <a:cs typeface="Arial" panose="020B0604020202020204" pitchFamily="34" charset="0"/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3771900" y="5610225"/>
            <a:ext cx="666750" cy="36195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5199" tIns="380795" rIns="95199" bIns="95199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90397" indent="-190397" algn="ctr">
              <a:spcAft>
                <a:spcPts val="529"/>
              </a:spcAft>
              <a:buFont typeface="Arial" panose="020B0604020202020204" pitchFamily="34" charset="0"/>
              <a:buChar char="•"/>
            </a:pPr>
            <a:endParaRPr lang="ru-RU" dirty="0">
              <a:solidFill>
                <a:srgbClr val="0082BB"/>
              </a:solidFill>
              <a:cs typeface="Arial" panose="020B0604020202020204" pitchFamily="34" charset="0"/>
            </a:endParaRPr>
          </a:p>
        </p:txBody>
      </p:sp>
      <p:sp>
        <p:nvSpPr>
          <p:cNvPr id="11" name="Стрелка вправо 10"/>
          <p:cNvSpPr/>
          <p:nvPr/>
        </p:nvSpPr>
        <p:spPr>
          <a:xfrm>
            <a:off x="8629650" y="2752725"/>
            <a:ext cx="666750" cy="36195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5199" tIns="380795" rIns="95199" bIns="95199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90397" indent="-190397" algn="ctr">
              <a:spcAft>
                <a:spcPts val="529"/>
              </a:spcAft>
              <a:buFont typeface="Arial" panose="020B0604020202020204" pitchFamily="34" charset="0"/>
              <a:buChar char="•"/>
            </a:pPr>
            <a:endParaRPr lang="ru-RU" dirty="0">
              <a:solidFill>
                <a:srgbClr val="0082BB"/>
              </a:solidFill>
              <a:cs typeface="Arial" panose="020B0604020202020204" pitchFamily="34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8629650" y="5524500"/>
            <a:ext cx="666750" cy="36195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5199" tIns="380795" rIns="95199" bIns="95199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90397" indent="-190397" algn="ctr">
              <a:spcAft>
                <a:spcPts val="529"/>
              </a:spcAft>
              <a:buFont typeface="Arial" panose="020B0604020202020204" pitchFamily="34" charset="0"/>
              <a:buChar char="•"/>
            </a:pPr>
            <a:endParaRPr lang="ru-RU" dirty="0">
              <a:solidFill>
                <a:srgbClr val="0082BB"/>
              </a:solidFill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1319" y="6880672"/>
            <a:ext cx="43809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5"/>
                </a:solidFill>
              </a:rPr>
              <a:t>536 жителей Северского района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23128" y="6880672"/>
            <a:ext cx="44355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5"/>
                </a:solidFill>
              </a:rPr>
              <a:t>1082 </a:t>
            </a:r>
            <a:r>
              <a:rPr lang="ru-RU" b="1" dirty="0" smtClean="0">
                <a:solidFill>
                  <a:schemeClr val="accent5"/>
                </a:solidFill>
              </a:rPr>
              <a:t>жителя Северского района </a:t>
            </a:r>
            <a:endParaRPr lang="ru-RU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126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defTabSz="9955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rgbClr val="888A8D"/>
                </a:solidFill>
                <a:latin typeface="Arial"/>
              </a:rPr>
              <a:t>10</a:t>
            </a:r>
            <a:endParaRPr lang="ru-RU" dirty="0">
              <a:solidFill>
                <a:srgbClr val="888A8D"/>
              </a:solidFill>
              <a:latin typeface="Arial"/>
            </a:endParaRPr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1" y="1009436"/>
            <a:ext cx="10693400" cy="36684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ru-RU" sz="2400" cap="none" dirty="0" smtClean="0">
                <a:solidFill>
                  <a:srgbClr val="0070C0"/>
                </a:solidFill>
              </a:rPr>
              <a:t>Деятельность </a:t>
            </a:r>
            <a:r>
              <a:rPr lang="ru-RU" sz="2400" cap="none" dirty="0">
                <a:solidFill>
                  <a:srgbClr val="0070C0"/>
                </a:solidFill>
              </a:rPr>
              <a:t>ЮГУ </a:t>
            </a:r>
            <a:r>
              <a:rPr lang="ru-RU" sz="2400" cap="none" dirty="0" smtClean="0">
                <a:solidFill>
                  <a:srgbClr val="0070C0"/>
                </a:solidFill>
              </a:rPr>
              <a:t>по </a:t>
            </a:r>
            <a:r>
              <a:rPr lang="ru-RU" sz="2400" cap="none" dirty="0">
                <a:solidFill>
                  <a:srgbClr val="0070C0"/>
                </a:solidFill>
              </a:rPr>
              <a:t>повышению финансовой грамотности </a:t>
            </a:r>
            <a:r>
              <a:rPr lang="ru-RU" sz="2400" cap="none" dirty="0" smtClean="0">
                <a:solidFill>
                  <a:srgbClr val="0070C0"/>
                </a:solidFill>
              </a:rPr>
              <a:t>населения</a:t>
            </a:r>
            <a:endParaRPr lang="ru-RU" sz="2400" cap="none" dirty="0">
              <a:solidFill>
                <a:srgbClr val="0070C0"/>
              </a:solidFill>
            </a:endParaRPr>
          </a:p>
        </p:txBody>
      </p:sp>
      <p:pic>
        <p:nvPicPr>
          <p:cNvPr id="2662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3" t="15448" r="50183" b="16685"/>
          <a:stretch>
            <a:fillRect/>
          </a:stretch>
        </p:blipFill>
        <p:spPr bwMode="auto">
          <a:xfrm>
            <a:off x="345309" y="5253212"/>
            <a:ext cx="2255641" cy="1537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2" descr="\\ifs.krasnodar.cbr.ru\home$\03SchudroKS\Desktop\Презентация УСО\Image-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188"/>
          <a:stretch>
            <a:fillRect/>
          </a:stretch>
        </p:blipFill>
        <p:spPr bwMode="auto">
          <a:xfrm>
            <a:off x="345308" y="2564762"/>
            <a:ext cx="2235218" cy="144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631" name="Группа 7"/>
          <p:cNvGrpSpPr>
            <a:grpSpLocks/>
          </p:cNvGrpSpPr>
          <p:nvPr/>
        </p:nvGrpSpPr>
        <p:grpSpPr bwMode="auto">
          <a:xfrm>
            <a:off x="324890" y="4289384"/>
            <a:ext cx="2274202" cy="616103"/>
            <a:chOff x="0" y="0"/>
            <a:chExt cx="1994957" cy="559353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0" y="0"/>
              <a:ext cx="1994957" cy="55935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16285" y="16950"/>
              <a:ext cx="1962386" cy="52757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0955" tIns="13970" rIns="20955" bIns="13970" spcCol="1270" anchor="ctr"/>
            <a:lstStyle/>
            <a:p>
              <a:pPr algn="ctr" defTabSz="532354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500" dirty="0">
                  <a:solidFill>
                    <a:prstClr val="white"/>
                  </a:solidFill>
                </a:rPr>
                <a:t>Анимационные беззвучные ролики</a:t>
              </a:r>
            </a:p>
          </p:txBody>
        </p:sp>
      </p:grpSp>
      <p:grpSp>
        <p:nvGrpSpPr>
          <p:cNvPr id="26632" name="Группа 10"/>
          <p:cNvGrpSpPr>
            <a:grpSpLocks/>
          </p:cNvGrpSpPr>
          <p:nvPr/>
        </p:nvGrpSpPr>
        <p:grpSpPr bwMode="auto">
          <a:xfrm>
            <a:off x="148521" y="1463245"/>
            <a:ext cx="2623226" cy="970829"/>
            <a:chOff x="2580527" y="417"/>
            <a:chExt cx="2033295" cy="559353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2580527" y="417"/>
              <a:ext cx="2033295" cy="55935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12544552"/>
                <a:satOff val="27323"/>
                <a:lumOff val="-21765"/>
                <a:alphaOff val="0"/>
              </a:schemeClr>
            </a:fillRef>
            <a:effectRef idx="0">
              <a:schemeClr val="accent4">
                <a:hueOff val="-12544552"/>
                <a:satOff val="27323"/>
                <a:lumOff val="-2176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Скругленный прямоугольник 4"/>
            <p:cNvSpPr/>
            <p:nvPr/>
          </p:nvSpPr>
          <p:spPr>
            <a:xfrm>
              <a:off x="2596356" y="16552"/>
              <a:ext cx="2001636" cy="52708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0955" tIns="13970" rIns="20955" bIns="13970" spcCol="1270" anchor="ctr"/>
            <a:lstStyle/>
            <a:p>
              <a:pPr algn="ctr" defTabSz="532354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500" dirty="0">
                  <a:solidFill>
                    <a:prstClr val="white"/>
                  </a:solidFill>
                </a:rPr>
                <a:t>Цикл видеолекций «Понятная экономика», анимационные ролики со звуком</a:t>
              </a:r>
            </a:p>
          </p:txBody>
        </p:sp>
      </p:grpSp>
      <p:pic>
        <p:nvPicPr>
          <p:cNvPr id="26633" name="Picture 2" descr="W:\ФИН ГР\раздаточный материал\новый материал\Ролики\плакаты по роликам\CB_billboard_3000x6000_sverhdohod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852" y="5176199"/>
            <a:ext cx="4036016" cy="2186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\\ifs.krasnodar.cbr.ru\home$\03SchudroKS\Desktop\Презентация УСО\Image-3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" b="1"/>
          <a:stretch/>
        </p:blipFill>
        <p:spPr bwMode="auto">
          <a:xfrm>
            <a:off x="6766884" y="2103853"/>
            <a:ext cx="3849070" cy="4796478"/>
          </a:xfrm>
          <a:prstGeom prst="flowChartProcess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35" name="TextBox 16"/>
          <p:cNvSpPr txBox="1">
            <a:spLocks noChangeArrowheads="1"/>
          </p:cNvSpPr>
          <p:nvPr/>
        </p:nvSpPr>
        <p:spPr bwMode="auto">
          <a:xfrm>
            <a:off x="7669174" y="1514589"/>
            <a:ext cx="2043998" cy="499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altLang="ru-RU" sz="2200" u="sng">
                <a:solidFill>
                  <a:srgbClr val="000000"/>
                </a:solidFill>
              </a:rPr>
              <a:t>www</a:t>
            </a:r>
            <a:r>
              <a:rPr lang="ru-RU" altLang="ru-RU" sz="2200" u="sng">
                <a:solidFill>
                  <a:srgbClr val="000000"/>
                </a:solidFill>
              </a:rPr>
              <a:t>.</a:t>
            </a:r>
            <a:r>
              <a:rPr lang="en-US" altLang="ru-RU" sz="2200" u="sng">
                <a:solidFill>
                  <a:srgbClr val="000000"/>
                </a:solidFill>
              </a:rPr>
              <a:t>dni</a:t>
            </a:r>
            <a:r>
              <a:rPr lang="ru-RU" altLang="ru-RU" sz="2200" u="sng">
                <a:solidFill>
                  <a:srgbClr val="000000"/>
                </a:solidFill>
              </a:rPr>
              <a:t>-</a:t>
            </a:r>
            <a:r>
              <a:rPr lang="en-US" altLang="ru-RU" sz="2200" u="sng">
                <a:solidFill>
                  <a:srgbClr val="000000"/>
                </a:solidFill>
              </a:rPr>
              <a:t>fg</a:t>
            </a:r>
            <a:r>
              <a:rPr lang="ru-RU" altLang="ru-RU" sz="2200" u="sng">
                <a:solidFill>
                  <a:srgbClr val="000000"/>
                </a:solidFill>
              </a:rPr>
              <a:t>.</a:t>
            </a:r>
            <a:r>
              <a:rPr lang="en-US" altLang="ru-RU" sz="2200" u="sng">
                <a:solidFill>
                  <a:srgbClr val="000000"/>
                </a:solidFill>
              </a:rPr>
              <a:t>ru</a:t>
            </a:r>
            <a:endParaRPr lang="ru-RU" altLang="ru-RU" sz="2200">
              <a:solidFill>
                <a:srgbClr val="000000"/>
              </a:solidFill>
            </a:endParaRPr>
          </a:p>
        </p:txBody>
      </p:sp>
      <p:grpSp>
        <p:nvGrpSpPr>
          <p:cNvPr id="26638" name="Группа 20"/>
          <p:cNvGrpSpPr>
            <a:grpSpLocks/>
          </p:cNvGrpSpPr>
          <p:nvPr/>
        </p:nvGrpSpPr>
        <p:grpSpPr bwMode="auto">
          <a:xfrm>
            <a:off x="2873852" y="4597435"/>
            <a:ext cx="4149263" cy="497084"/>
            <a:chOff x="0" y="0"/>
            <a:chExt cx="1994957" cy="559353"/>
          </a:xfrm>
        </p:grpSpPr>
        <p:sp>
          <p:nvSpPr>
            <p:cNvPr id="22" name="Скругленный прямоугольник 21"/>
            <p:cNvSpPr/>
            <p:nvPr/>
          </p:nvSpPr>
          <p:spPr>
            <a:xfrm>
              <a:off x="0" y="0"/>
              <a:ext cx="1994957" cy="559353"/>
            </a:xfrm>
            <a:prstGeom prst="roundRect">
              <a:avLst>
                <a:gd name="adj" fmla="val 10000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Скругленный прямоугольник 4"/>
            <p:cNvSpPr/>
            <p:nvPr/>
          </p:nvSpPr>
          <p:spPr>
            <a:xfrm>
              <a:off x="16067" y="15756"/>
              <a:ext cx="1962823" cy="5278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0955" tIns="13970" rIns="20955" bIns="13970" spcCol="1270" anchor="ctr"/>
            <a:lstStyle/>
            <a:p>
              <a:pPr algn="ctr" defTabSz="532354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500" dirty="0">
                  <a:solidFill>
                    <a:srgbClr val="002060"/>
                  </a:solidFill>
                </a:rPr>
                <a:t>Наружная социальная реклама</a:t>
              </a: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2995723" y="1515873"/>
            <a:ext cx="4148857" cy="494448"/>
            <a:chOff x="0" y="0"/>
            <a:chExt cx="1994957" cy="559353"/>
          </a:xfrm>
          <a:solidFill>
            <a:srgbClr val="92D050"/>
          </a:solidFill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0" y="0"/>
              <a:ext cx="1994957" cy="559353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Скругленный прямоугольник 4"/>
            <p:cNvSpPr/>
            <p:nvPr/>
          </p:nvSpPr>
          <p:spPr>
            <a:xfrm>
              <a:off x="16383" y="16383"/>
              <a:ext cx="1962191" cy="52658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0955" tIns="13970" rIns="20955" bIns="13970" spcCol="1270" anchor="ctr"/>
            <a:lstStyle/>
            <a:p>
              <a:pPr algn="ctr" defTabSz="532354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500" dirty="0">
                  <a:solidFill>
                    <a:srgbClr val="002060"/>
                  </a:solidFill>
                </a:rPr>
                <a:t>Взаимодействие с ВУЗами</a:t>
              </a:r>
            </a:p>
          </p:txBody>
        </p:sp>
      </p:grpSp>
      <p:pic>
        <p:nvPicPr>
          <p:cNvPr id="28" name="Рисунок 27" descr="Вырезка экрана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983" y="181528"/>
            <a:ext cx="678258" cy="704602"/>
          </a:xfrm>
          <a:prstGeom prst="rect">
            <a:avLst/>
          </a:prstGeom>
        </p:spPr>
      </p:pic>
      <p:pic>
        <p:nvPicPr>
          <p:cNvPr id="3074" name="Picture 2" descr="\\s03fsi\Redirection\03ShishkinEY\Desktop\СЛАЙДЫ\Новая папка\Оформление слайдов\SV\Белый красный чел\Ученик_учитель_Байганова(1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4888" y="2165603"/>
            <a:ext cx="2990524" cy="2242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573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06B0845D-4F1E-49C2-B755-FBD3E0260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z="1600" dirty="0" smtClean="0">
                <a:solidFill>
                  <a:srgbClr val="888A8D"/>
                </a:solidFill>
              </a:rPr>
              <a:t>11</a:t>
            </a:r>
            <a:endParaRPr lang="ru-RU" sz="1600" dirty="0">
              <a:solidFill>
                <a:srgbClr val="888A8D"/>
              </a:solidFill>
            </a:endParaRPr>
          </a:p>
        </p:txBody>
      </p:sp>
      <p:sp>
        <p:nvSpPr>
          <p:cNvPr id="50" name="Freeform 4959"/>
          <p:cNvSpPr>
            <a:spLocks noEditPoints="1"/>
          </p:cNvSpPr>
          <p:nvPr/>
        </p:nvSpPr>
        <p:spPr bwMode="auto">
          <a:xfrm>
            <a:off x="503222" y="3254928"/>
            <a:ext cx="375064" cy="313582"/>
          </a:xfrm>
          <a:custGeom>
            <a:avLst/>
            <a:gdLst>
              <a:gd name="T0" fmla="*/ 348 w 360"/>
              <a:gd name="T1" fmla="*/ 0 h 280"/>
              <a:gd name="T2" fmla="*/ 8 w 360"/>
              <a:gd name="T3" fmla="*/ 0 h 280"/>
              <a:gd name="T4" fmla="*/ 0 w 360"/>
              <a:gd name="T5" fmla="*/ 8 h 280"/>
              <a:gd name="T6" fmla="*/ 8 w 360"/>
              <a:gd name="T7" fmla="*/ 242 h 280"/>
              <a:gd name="T8" fmla="*/ 180 w 360"/>
              <a:gd name="T9" fmla="*/ 280 h 280"/>
              <a:gd name="T10" fmla="*/ 358 w 360"/>
              <a:gd name="T11" fmla="*/ 238 h 280"/>
              <a:gd name="T12" fmla="*/ 360 w 360"/>
              <a:gd name="T13" fmla="*/ 4 h 280"/>
              <a:gd name="T14" fmla="*/ 20 w 360"/>
              <a:gd name="T15" fmla="*/ 224 h 280"/>
              <a:gd name="T16" fmla="*/ 200 w 360"/>
              <a:gd name="T17" fmla="*/ 54 h 280"/>
              <a:gd name="T18" fmla="*/ 334 w 360"/>
              <a:gd name="T19" fmla="*/ 26 h 280"/>
              <a:gd name="T20" fmla="*/ 338 w 360"/>
              <a:gd name="T21" fmla="*/ 36 h 280"/>
              <a:gd name="T22" fmla="*/ 204 w 360"/>
              <a:gd name="T23" fmla="*/ 72 h 280"/>
              <a:gd name="T24" fmla="*/ 196 w 360"/>
              <a:gd name="T25" fmla="*/ 72 h 280"/>
              <a:gd name="T26" fmla="*/ 194 w 360"/>
              <a:gd name="T27" fmla="*/ 58 h 280"/>
              <a:gd name="T28" fmla="*/ 200 w 360"/>
              <a:gd name="T29" fmla="*/ 90 h 280"/>
              <a:gd name="T30" fmla="*/ 270 w 360"/>
              <a:gd name="T31" fmla="*/ 76 h 280"/>
              <a:gd name="T32" fmla="*/ 274 w 360"/>
              <a:gd name="T33" fmla="*/ 86 h 280"/>
              <a:gd name="T34" fmla="*/ 204 w 360"/>
              <a:gd name="T35" fmla="*/ 108 h 280"/>
              <a:gd name="T36" fmla="*/ 196 w 360"/>
              <a:gd name="T37" fmla="*/ 106 h 280"/>
              <a:gd name="T38" fmla="*/ 194 w 360"/>
              <a:gd name="T39" fmla="*/ 94 h 280"/>
              <a:gd name="T40" fmla="*/ 340 w 360"/>
              <a:gd name="T41" fmla="*/ 168 h 280"/>
              <a:gd name="T42" fmla="*/ 336 w 360"/>
              <a:gd name="T43" fmla="*/ 174 h 280"/>
              <a:gd name="T44" fmla="*/ 326 w 360"/>
              <a:gd name="T45" fmla="*/ 172 h 280"/>
              <a:gd name="T46" fmla="*/ 284 w 360"/>
              <a:gd name="T47" fmla="*/ 192 h 280"/>
              <a:gd name="T48" fmla="*/ 210 w 360"/>
              <a:gd name="T49" fmla="*/ 242 h 280"/>
              <a:gd name="T50" fmla="*/ 196 w 360"/>
              <a:gd name="T51" fmla="*/ 246 h 280"/>
              <a:gd name="T52" fmla="*/ 192 w 360"/>
              <a:gd name="T53" fmla="*/ 236 h 280"/>
              <a:gd name="T54" fmla="*/ 234 w 360"/>
              <a:gd name="T55" fmla="*/ 156 h 280"/>
              <a:gd name="T56" fmla="*/ 280 w 360"/>
              <a:gd name="T57" fmla="*/ 170 h 280"/>
              <a:gd name="T58" fmla="*/ 290 w 360"/>
              <a:gd name="T59" fmla="*/ 134 h 280"/>
              <a:gd name="T60" fmla="*/ 298 w 360"/>
              <a:gd name="T61" fmla="*/ 124 h 280"/>
              <a:gd name="T62" fmla="*/ 336 w 360"/>
              <a:gd name="T63" fmla="*/ 124 h 280"/>
              <a:gd name="T64" fmla="*/ 340 w 360"/>
              <a:gd name="T65" fmla="*/ 168 h 280"/>
              <a:gd name="T66" fmla="*/ 46 w 360"/>
              <a:gd name="T67" fmla="*/ 68 h 280"/>
              <a:gd name="T68" fmla="*/ 38 w 360"/>
              <a:gd name="T69" fmla="*/ 60 h 280"/>
              <a:gd name="T70" fmla="*/ 42 w 360"/>
              <a:gd name="T71" fmla="*/ 50 h 280"/>
              <a:gd name="T72" fmla="*/ 140 w 360"/>
              <a:gd name="T73" fmla="*/ 68 h 280"/>
              <a:gd name="T74" fmla="*/ 148 w 360"/>
              <a:gd name="T75" fmla="*/ 80 h 280"/>
              <a:gd name="T76" fmla="*/ 138 w 360"/>
              <a:gd name="T77" fmla="*/ 88 h 280"/>
              <a:gd name="T78" fmla="*/ 70 w 360"/>
              <a:gd name="T79" fmla="*/ 126 h 280"/>
              <a:gd name="T80" fmla="*/ 44 w 360"/>
              <a:gd name="T81" fmla="*/ 142 h 280"/>
              <a:gd name="T82" fmla="*/ 38 w 360"/>
              <a:gd name="T83" fmla="*/ 168 h 280"/>
              <a:gd name="T84" fmla="*/ 50 w 360"/>
              <a:gd name="T85" fmla="*/ 202 h 280"/>
              <a:gd name="T86" fmla="*/ 78 w 360"/>
              <a:gd name="T87" fmla="*/ 218 h 280"/>
              <a:gd name="T88" fmla="*/ 98 w 360"/>
              <a:gd name="T89" fmla="*/ 212 h 280"/>
              <a:gd name="T90" fmla="*/ 116 w 360"/>
              <a:gd name="T91" fmla="*/ 186 h 280"/>
              <a:gd name="T92" fmla="*/ 128 w 360"/>
              <a:gd name="T93" fmla="*/ 166 h 280"/>
              <a:gd name="T94" fmla="*/ 116 w 360"/>
              <a:gd name="T95" fmla="*/ 132 h 280"/>
              <a:gd name="T96" fmla="*/ 88 w 360"/>
              <a:gd name="T97" fmla="*/ 114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60" h="280">
                <a:moveTo>
                  <a:pt x="356" y="2"/>
                </a:moveTo>
                <a:lnTo>
                  <a:pt x="356" y="2"/>
                </a:lnTo>
                <a:lnTo>
                  <a:pt x="352" y="0"/>
                </a:lnTo>
                <a:lnTo>
                  <a:pt x="348" y="0"/>
                </a:lnTo>
                <a:lnTo>
                  <a:pt x="180" y="38"/>
                </a:lnTo>
                <a:lnTo>
                  <a:pt x="12" y="0"/>
                </a:lnTo>
                <a:lnTo>
                  <a:pt x="12" y="0"/>
                </a:lnTo>
                <a:lnTo>
                  <a:pt x="8" y="0"/>
                </a:lnTo>
                <a:lnTo>
                  <a:pt x="4" y="2"/>
                </a:lnTo>
                <a:lnTo>
                  <a:pt x="4" y="2"/>
                </a:lnTo>
                <a:lnTo>
                  <a:pt x="0" y="4"/>
                </a:lnTo>
                <a:lnTo>
                  <a:pt x="0" y="8"/>
                </a:lnTo>
                <a:lnTo>
                  <a:pt x="0" y="232"/>
                </a:lnTo>
                <a:lnTo>
                  <a:pt x="0" y="232"/>
                </a:lnTo>
                <a:lnTo>
                  <a:pt x="2" y="238"/>
                </a:lnTo>
                <a:lnTo>
                  <a:pt x="8" y="242"/>
                </a:lnTo>
                <a:lnTo>
                  <a:pt x="178" y="280"/>
                </a:lnTo>
                <a:lnTo>
                  <a:pt x="178" y="280"/>
                </a:lnTo>
                <a:lnTo>
                  <a:pt x="180" y="280"/>
                </a:lnTo>
                <a:lnTo>
                  <a:pt x="180" y="280"/>
                </a:lnTo>
                <a:lnTo>
                  <a:pt x="182" y="280"/>
                </a:lnTo>
                <a:lnTo>
                  <a:pt x="352" y="242"/>
                </a:lnTo>
                <a:lnTo>
                  <a:pt x="352" y="242"/>
                </a:lnTo>
                <a:lnTo>
                  <a:pt x="358" y="238"/>
                </a:lnTo>
                <a:lnTo>
                  <a:pt x="360" y="232"/>
                </a:lnTo>
                <a:lnTo>
                  <a:pt x="360" y="8"/>
                </a:lnTo>
                <a:lnTo>
                  <a:pt x="360" y="8"/>
                </a:lnTo>
                <a:lnTo>
                  <a:pt x="360" y="4"/>
                </a:lnTo>
                <a:lnTo>
                  <a:pt x="356" y="2"/>
                </a:lnTo>
                <a:lnTo>
                  <a:pt x="356" y="2"/>
                </a:lnTo>
                <a:close/>
                <a:moveTo>
                  <a:pt x="170" y="258"/>
                </a:moveTo>
                <a:lnTo>
                  <a:pt x="20" y="224"/>
                </a:lnTo>
                <a:lnTo>
                  <a:pt x="20" y="22"/>
                </a:lnTo>
                <a:lnTo>
                  <a:pt x="170" y="56"/>
                </a:lnTo>
                <a:lnTo>
                  <a:pt x="170" y="258"/>
                </a:lnTo>
                <a:close/>
                <a:moveTo>
                  <a:pt x="200" y="54"/>
                </a:moveTo>
                <a:lnTo>
                  <a:pt x="326" y="24"/>
                </a:lnTo>
                <a:lnTo>
                  <a:pt x="326" y="24"/>
                </a:lnTo>
                <a:lnTo>
                  <a:pt x="330" y="24"/>
                </a:lnTo>
                <a:lnTo>
                  <a:pt x="334" y="26"/>
                </a:lnTo>
                <a:lnTo>
                  <a:pt x="336" y="28"/>
                </a:lnTo>
                <a:lnTo>
                  <a:pt x="338" y="32"/>
                </a:lnTo>
                <a:lnTo>
                  <a:pt x="338" y="32"/>
                </a:lnTo>
                <a:lnTo>
                  <a:pt x="338" y="36"/>
                </a:lnTo>
                <a:lnTo>
                  <a:pt x="336" y="40"/>
                </a:lnTo>
                <a:lnTo>
                  <a:pt x="334" y="42"/>
                </a:lnTo>
                <a:lnTo>
                  <a:pt x="330" y="44"/>
                </a:lnTo>
                <a:lnTo>
                  <a:pt x="204" y="72"/>
                </a:lnTo>
                <a:lnTo>
                  <a:pt x="204" y="72"/>
                </a:lnTo>
                <a:lnTo>
                  <a:pt x="202" y="74"/>
                </a:lnTo>
                <a:lnTo>
                  <a:pt x="202" y="74"/>
                </a:lnTo>
                <a:lnTo>
                  <a:pt x="196" y="72"/>
                </a:lnTo>
                <a:lnTo>
                  <a:pt x="192" y="66"/>
                </a:lnTo>
                <a:lnTo>
                  <a:pt x="192" y="66"/>
                </a:lnTo>
                <a:lnTo>
                  <a:pt x="192" y="62"/>
                </a:lnTo>
                <a:lnTo>
                  <a:pt x="194" y="58"/>
                </a:lnTo>
                <a:lnTo>
                  <a:pt x="196" y="56"/>
                </a:lnTo>
                <a:lnTo>
                  <a:pt x="200" y="54"/>
                </a:lnTo>
                <a:lnTo>
                  <a:pt x="200" y="54"/>
                </a:lnTo>
                <a:close/>
                <a:moveTo>
                  <a:pt x="200" y="90"/>
                </a:moveTo>
                <a:lnTo>
                  <a:pt x="262" y="74"/>
                </a:lnTo>
                <a:lnTo>
                  <a:pt x="262" y="74"/>
                </a:lnTo>
                <a:lnTo>
                  <a:pt x="266" y="74"/>
                </a:lnTo>
                <a:lnTo>
                  <a:pt x="270" y="76"/>
                </a:lnTo>
                <a:lnTo>
                  <a:pt x="274" y="78"/>
                </a:lnTo>
                <a:lnTo>
                  <a:pt x="274" y="82"/>
                </a:lnTo>
                <a:lnTo>
                  <a:pt x="274" y="82"/>
                </a:lnTo>
                <a:lnTo>
                  <a:pt x="274" y="86"/>
                </a:lnTo>
                <a:lnTo>
                  <a:pt x="274" y="90"/>
                </a:lnTo>
                <a:lnTo>
                  <a:pt x="270" y="92"/>
                </a:lnTo>
                <a:lnTo>
                  <a:pt x="268" y="94"/>
                </a:lnTo>
                <a:lnTo>
                  <a:pt x="204" y="108"/>
                </a:lnTo>
                <a:lnTo>
                  <a:pt x="204" y="108"/>
                </a:lnTo>
                <a:lnTo>
                  <a:pt x="202" y="108"/>
                </a:lnTo>
                <a:lnTo>
                  <a:pt x="202" y="108"/>
                </a:lnTo>
                <a:lnTo>
                  <a:pt x="196" y="106"/>
                </a:lnTo>
                <a:lnTo>
                  <a:pt x="192" y="102"/>
                </a:lnTo>
                <a:lnTo>
                  <a:pt x="192" y="102"/>
                </a:lnTo>
                <a:lnTo>
                  <a:pt x="192" y="98"/>
                </a:lnTo>
                <a:lnTo>
                  <a:pt x="194" y="94"/>
                </a:lnTo>
                <a:lnTo>
                  <a:pt x="196" y="90"/>
                </a:lnTo>
                <a:lnTo>
                  <a:pt x="200" y="90"/>
                </a:lnTo>
                <a:lnTo>
                  <a:pt x="200" y="90"/>
                </a:lnTo>
                <a:close/>
                <a:moveTo>
                  <a:pt x="340" y="168"/>
                </a:moveTo>
                <a:lnTo>
                  <a:pt x="340" y="168"/>
                </a:lnTo>
                <a:lnTo>
                  <a:pt x="340" y="172"/>
                </a:lnTo>
                <a:lnTo>
                  <a:pt x="336" y="174"/>
                </a:lnTo>
                <a:lnTo>
                  <a:pt x="336" y="174"/>
                </a:lnTo>
                <a:lnTo>
                  <a:pt x="332" y="176"/>
                </a:lnTo>
                <a:lnTo>
                  <a:pt x="332" y="176"/>
                </a:lnTo>
                <a:lnTo>
                  <a:pt x="330" y="174"/>
                </a:lnTo>
                <a:lnTo>
                  <a:pt x="326" y="172"/>
                </a:lnTo>
                <a:lnTo>
                  <a:pt x="316" y="162"/>
                </a:lnTo>
                <a:lnTo>
                  <a:pt x="288" y="190"/>
                </a:lnTo>
                <a:lnTo>
                  <a:pt x="288" y="190"/>
                </a:lnTo>
                <a:lnTo>
                  <a:pt x="284" y="192"/>
                </a:lnTo>
                <a:lnTo>
                  <a:pt x="278" y="192"/>
                </a:lnTo>
                <a:lnTo>
                  <a:pt x="246" y="178"/>
                </a:lnTo>
                <a:lnTo>
                  <a:pt x="210" y="242"/>
                </a:lnTo>
                <a:lnTo>
                  <a:pt x="210" y="242"/>
                </a:lnTo>
                <a:lnTo>
                  <a:pt x="206" y="246"/>
                </a:lnTo>
                <a:lnTo>
                  <a:pt x="200" y="248"/>
                </a:lnTo>
                <a:lnTo>
                  <a:pt x="200" y="248"/>
                </a:lnTo>
                <a:lnTo>
                  <a:pt x="196" y="246"/>
                </a:lnTo>
                <a:lnTo>
                  <a:pt x="196" y="246"/>
                </a:lnTo>
                <a:lnTo>
                  <a:pt x="194" y="244"/>
                </a:lnTo>
                <a:lnTo>
                  <a:pt x="192" y="240"/>
                </a:lnTo>
                <a:lnTo>
                  <a:pt x="192" y="236"/>
                </a:lnTo>
                <a:lnTo>
                  <a:pt x="192" y="234"/>
                </a:lnTo>
                <a:lnTo>
                  <a:pt x="232" y="160"/>
                </a:lnTo>
                <a:lnTo>
                  <a:pt x="232" y="160"/>
                </a:lnTo>
                <a:lnTo>
                  <a:pt x="234" y="156"/>
                </a:lnTo>
                <a:lnTo>
                  <a:pt x="238" y="154"/>
                </a:lnTo>
                <a:lnTo>
                  <a:pt x="242" y="154"/>
                </a:lnTo>
                <a:lnTo>
                  <a:pt x="246" y="154"/>
                </a:lnTo>
                <a:lnTo>
                  <a:pt x="280" y="170"/>
                </a:lnTo>
                <a:lnTo>
                  <a:pt x="302" y="148"/>
                </a:lnTo>
                <a:lnTo>
                  <a:pt x="292" y="138"/>
                </a:lnTo>
                <a:lnTo>
                  <a:pt x="292" y="138"/>
                </a:lnTo>
                <a:lnTo>
                  <a:pt x="290" y="134"/>
                </a:lnTo>
                <a:lnTo>
                  <a:pt x="290" y="128"/>
                </a:lnTo>
                <a:lnTo>
                  <a:pt x="290" y="128"/>
                </a:lnTo>
                <a:lnTo>
                  <a:pt x="292" y="126"/>
                </a:lnTo>
                <a:lnTo>
                  <a:pt x="298" y="124"/>
                </a:lnTo>
                <a:lnTo>
                  <a:pt x="298" y="124"/>
                </a:lnTo>
                <a:lnTo>
                  <a:pt x="332" y="124"/>
                </a:lnTo>
                <a:lnTo>
                  <a:pt x="332" y="124"/>
                </a:lnTo>
                <a:lnTo>
                  <a:pt x="336" y="124"/>
                </a:lnTo>
                <a:lnTo>
                  <a:pt x="338" y="126"/>
                </a:lnTo>
                <a:lnTo>
                  <a:pt x="340" y="128"/>
                </a:lnTo>
                <a:lnTo>
                  <a:pt x="340" y="132"/>
                </a:lnTo>
                <a:lnTo>
                  <a:pt x="340" y="168"/>
                </a:lnTo>
                <a:close/>
                <a:moveTo>
                  <a:pt x="138" y="88"/>
                </a:moveTo>
                <a:lnTo>
                  <a:pt x="138" y="88"/>
                </a:lnTo>
                <a:lnTo>
                  <a:pt x="136" y="88"/>
                </a:lnTo>
                <a:lnTo>
                  <a:pt x="46" y="68"/>
                </a:lnTo>
                <a:lnTo>
                  <a:pt x="46" y="68"/>
                </a:lnTo>
                <a:lnTo>
                  <a:pt x="42" y="66"/>
                </a:lnTo>
                <a:lnTo>
                  <a:pt x="40" y="62"/>
                </a:lnTo>
                <a:lnTo>
                  <a:pt x="38" y="60"/>
                </a:lnTo>
                <a:lnTo>
                  <a:pt x="38" y="56"/>
                </a:lnTo>
                <a:lnTo>
                  <a:pt x="38" y="56"/>
                </a:lnTo>
                <a:lnTo>
                  <a:pt x="40" y="52"/>
                </a:lnTo>
                <a:lnTo>
                  <a:pt x="42" y="50"/>
                </a:lnTo>
                <a:lnTo>
                  <a:pt x="46" y="48"/>
                </a:lnTo>
                <a:lnTo>
                  <a:pt x="50" y="48"/>
                </a:lnTo>
                <a:lnTo>
                  <a:pt x="140" y="68"/>
                </a:lnTo>
                <a:lnTo>
                  <a:pt x="140" y="68"/>
                </a:lnTo>
                <a:lnTo>
                  <a:pt x="144" y="70"/>
                </a:lnTo>
                <a:lnTo>
                  <a:pt x="146" y="72"/>
                </a:lnTo>
                <a:lnTo>
                  <a:pt x="148" y="76"/>
                </a:lnTo>
                <a:lnTo>
                  <a:pt x="148" y="80"/>
                </a:lnTo>
                <a:lnTo>
                  <a:pt x="148" y="80"/>
                </a:lnTo>
                <a:lnTo>
                  <a:pt x="144" y="86"/>
                </a:lnTo>
                <a:lnTo>
                  <a:pt x="138" y="88"/>
                </a:lnTo>
                <a:lnTo>
                  <a:pt x="138" y="88"/>
                </a:lnTo>
                <a:close/>
                <a:moveTo>
                  <a:pt x="78" y="172"/>
                </a:moveTo>
                <a:lnTo>
                  <a:pt x="78" y="126"/>
                </a:lnTo>
                <a:lnTo>
                  <a:pt x="78" y="126"/>
                </a:lnTo>
                <a:lnTo>
                  <a:pt x="70" y="126"/>
                </a:lnTo>
                <a:lnTo>
                  <a:pt x="62" y="128"/>
                </a:lnTo>
                <a:lnTo>
                  <a:pt x="56" y="132"/>
                </a:lnTo>
                <a:lnTo>
                  <a:pt x="50" y="136"/>
                </a:lnTo>
                <a:lnTo>
                  <a:pt x="44" y="142"/>
                </a:lnTo>
                <a:lnTo>
                  <a:pt x="42" y="150"/>
                </a:lnTo>
                <a:lnTo>
                  <a:pt x="40" y="158"/>
                </a:lnTo>
                <a:lnTo>
                  <a:pt x="38" y="168"/>
                </a:lnTo>
                <a:lnTo>
                  <a:pt x="38" y="168"/>
                </a:lnTo>
                <a:lnTo>
                  <a:pt x="40" y="176"/>
                </a:lnTo>
                <a:lnTo>
                  <a:pt x="42" y="186"/>
                </a:lnTo>
                <a:lnTo>
                  <a:pt x="44" y="194"/>
                </a:lnTo>
                <a:lnTo>
                  <a:pt x="50" y="202"/>
                </a:lnTo>
                <a:lnTo>
                  <a:pt x="56" y="208"/>
                </a:lnTo>
                <a:lnTo>
                  <a:pt x="62" y="212"/>
                </a:lnTo>
                <a:lnTo>
                  <a:pt x="70" y="216"/>
                </a:lnTo>
                <a:lnTo>
                  <a:pt x="78" y="218"/>
                </a:lnTo>
                <a:lnTo>
                  <a:pt x="78" y="218"/>
                </a:lnTo>
                <a:lnTo>
                  <a:pt x="84" y="218"/>
                </a:lnTo>
                <a:lnTo>
                  <a:pt x="92" y="216"/>
                </a:lnTo>
                <a:lnTo>
                  <a:pt x="98" y="212"/>
                </a:lnTo>
                <a:lnTo>
                  <a:pt x="104" y="208"/>
                </a:lnTo>
                <a:lnTo>
                  <a:pt x="110" y="202"/>
                </a:lnTo>
                <a:lnTo>
                  <a:pt x="114" y="194"/>
                </a:lnTo>
                <a:lnTo>
                  <a:pt x="116" y="186"/>
                </a:lnTo>
                <a:lnTo>
                  <a:pt x="116" y="176"/>
                </a:lnTo>
                <a:lnTo>
                  <a:pt x="78" y="172"/>
                </a:lnTo>
                <a:close/>
                <a:moveTo>
                  <a:pt x="128" y="166"/>
                </a:moveTo>
                <a:lnTo>
                  <a:pt x="128" y="166"/>
                </a:lnTo>
                <a:lnTo>
                  <a:pt x="126" y="156"/>
                </a:lnTo>
                <a:lnTo>
                  <a:pt x="124" y="146"/>
                </a:lnTo>
                <a:lnTo>
                  <a:pt x="122" y="138"/>
                </a:lnTo>
                <a:lnTo>
                  <a:pt x="116" y="132"/>
                </a:lnTo>
                <a:lnTo>
                  <a:pt x="110" y="126"/>
                </a:lnTo>
                <a:lnTo>
                  <a:pt x="104" y="120"/>
                </a:lnTo>
                <a:lnTo>
                  <a:pt x="96" y="116"/>
                </a:lnTo>
                <a:lnTo>
                  <a:pt x="88" y="114"/>
                </a:lnTo>
                <a:lnTo>
                  <a:pt x="88" y="160"/>
                </a:lnTo>
                <a:lnTo>
                  <a:pt x="128" y="16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01882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9412" algn="l" defTabSz="101882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8824" algn="l" defTabSz="101882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237" algn="l" defTabSz="101882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7649" algn="l" defTabSz="101882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7061" algn="l" defTabSz="101882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6473" algn="l" defTabSz="101882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65886" algn="l" defTabSz="101882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5298" algn="l" defTabSz="101882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8529">
              <a:defRPr/>
            </a:pPr>
            <a:endParaRPr lang="en-GB" sz="1500">
              <a:solidFill>
                <a:srgbClr val="000000"/>
              </a:solidFill>
            </a:endParaRPr>
          </a:p>
        </p:txBody>
      </p:sp>
      <p:sp>
        <p:nvSpPr>
          <p:cNvPr id="51" name="Freeform 42"/>
          <p:cNvSpPr>
            <a:spLocks/>
          </p:cNvSpPr>
          <p:nvPr/>
        </p:nvSpPr>
        <p:spPr bwMode="auto">
          <a:xfrm>
            <a:off x="493002" y="3831707"/>
            <a:ext cx="542441" cy="471341"/>
          </a:xfrm>
          <a:custGeom>
            <a:avLst/>
            <a:gdLst>
              <a:gd name="T0" fmla="*/ 490 w 1000"/>
              <a:gd name="T1" fmla="*/ 0 h 535"/>
              <a:gd name="T2" fmla="*/ 989 w 1000"/>
              <a:gd name="T3" fmla="*/ 172 h 535"/>
              <a:gd name="T4" fmla="*/ 997 w 1000"/>
              <a:gd name="T5" fmla="*/ 178 h 535"/>
              <a:gd name="T6" fmla="*/ 1000 w 1000"/>
              <a:gd name="T7" fmla="*/ 187 h 535"/>
              <a:gd name="T8" fmla="*/ 993 w 1000"/>
              <a:gd name="T9" fmla="*/ 200 h 535"/>
              <a:gd name="T10" fmla="*/ 822 w 1000"/>
              <a:gd name="T11" fmla="*/ 251 h 535"/>
              <a:gd name="T12" fmla="*/ 791 w 1000"/>
              <a:gd name="T13" fmla="*/ 224 h 535"/>
              <a:gd name="T14" fmla="*/ 739 w 1000"/>
              <a:gd name="T15" fmla="*/ 203 h 535"/>
              <a:gd name="T16" fmla="*/ 673 w 1000"/>
              <a:gd name="T17" fmla="*/ 187 h 535"/>
              <a:gd name="T18" fmla="*/ 548 w 1000"/>
              <a:gd name="T19" fmla="*/ 174 h 535"/>
              <a:gd name="T20" fmla="*/ 491 w 1000"/>
              <a:gd name="T21" fmla="*/ 174 h 535"/>
              <a:gd name="T22" fmla="*/ 480 w 1000"/>
              <a:gd name="T23" fmla="*/ 189 h 535"/>
              <a:gd name="T24" fmla="*/ 485 w 1000"/>
              <a:gd name="T25" fmla="*/ 200 h 535"/>
              <a:gd name="T26" fmla="*/ 497 w 1000"/>
              <a:gd name="T27" fmla="*/ 205 h 535"/>
              <a:gd name="T28" fmla="*/ 585 w 1000"/>
              <a:gd name="T29" fmla="*/ 208 h 535"/>
              <a:gd name="T30" fmla="*/ 660 w 1000"/>
              <a:gd name="T31" fmla="*/ 217 h 535"/>
              <a:gd name="T32" fmla="*/ 723 w 1000"/>
              <a:gd name="T33" fmla="*/ 230 h 535"/>
              <a:gd name="T34" fmla="*/ 768 w 1000"/>
              <a:gd name="T35" fmla="*/ 246 h 535"/>
              <a:gd name="T36" fmla="*/ 793 w 1000"/>
              <a:gd name="T37" fmla="*/ 264 h 535"/>
              <a:gd name="T38" fmla="*/ 798 w 1000"/>
              <a:gd name="T39" fmla="*/ 373 h 535"/>
              <a:gd name="T40" fmla="*/ 798 w 1000"/>
              <a:gd name="T41" fmla="*/ 377 h 535"/>
              <a:gd name="T42" fmla="*/ 784 w 1000"/>
              <a:gd name="T43" fmla="*/ 395 h 535"/>
              <a:gd name="T44" fmla="*/ 747 w 1000"/>
              <a:gd name="T45" fmla="*/ 413 h 535"/>
              <a:gd name="T46" fmla="*/ 688 w 1000"/>
              <a:gd name="T47" fmla="*/ 429 h 535"/>
              <a:gd name="T48" fmla="*/ 612 w 1000"/>
              <a:gd name="T49" fmla="*/ 440 h 535"/>
              <a:gd name="T50" fmla="*/ 526 w 1000"/>
              <a:gd name="T51" fmla="*/ 446 h 535"/>
              <a:gd name="T52" fmla="*/ 464 w 1000"/>
              <a:gd name="T53" fmla="*/ 446 h 535"/>
              <a:gd name="T54" fmla="*/ 377 w 1000"/>
              <a:gd name="T55" fmla="*/ 440 h 535"/>
              <a:gd name="T56" fmla="*/ 302 w 1000"/>
              <a:gd name="T57" fmla="*/ 429 h 535"/>
              <a:gd name="T58" fmla="*/ 243 w 1000"/>
              <a:gd name="T59" fmla="*/ 413 h 535"/>
              <a:gd name="T60" fmla="*/ 206 w 1000"/>
              <a:gd name="T61" fmla="*/ 395 h 535"/>
              <a:gd name="T62" fmla="*/ 192 w 1000"/>
              <a:gd name="T63" fmla="*/ 377 h 535"/>
              <a:gd name="T64" fmla="*/ 192 w 1000"/>
              <a:gd name="T65" fmla="*/ 371 h 535"/>
              <a:gd name="T66" fmla="*/ 106 w 1000"/>
              <a:gd name="T67" fmla="*/ 363 h 535"/>
              <a:gd name="T68" fmla="*/ 118 w 1000"/>
              <a:gd name="T69" fmla="*/ 369 h 535"/>
              <a:gd name="T70" fmla="*/ 130 w 1000"/>
              <a:gd name="T71" fmla="*/ 384 h 535"/>
              <a:gd name="T72" fmla="*/ 135 w 1000"/>
              <a:gd name="T73" fmla="*/ 404 h 535"/>
              <a:gd name="T74" fmla="*/ 134 w 1000"/>
              <a:gd name="T75" fmla="*/ 417 h 535"/>
              <a:gd name="T76" fmla="*/ 126 w 1000"/>
              <a:gd name="T77" fmla="*/ 432 h 535"/>
              <a:gd name="T78" fmla="*/ 111 w 1000"/>
              <a:gd name="T79" fmla="*/ 443 h 535"/>
              <a:gd name="T80" fmla="*/ 121 w 1000"/>
              <a:gd name="T81" fmla="*/ 499 h 535"/>
              <a:gd name="T82" fmla="*/ 111 w 1000"/>
              <a:gd name="T83" fmla="*/ 513 h 535"/>
              <a:gd name="T84" fmla="*/ 67 w 1000"/>
              <a:gd name="T85" fmla="*/ 533 h 535"/>
              <a:gd name="T86" fmla="*/ 45 w 1000"/>
              <a:gd name="T87" fmla="*/ 533 h 535"/>
              <a:gd name="T88" fmla="*/ 58 w 1000"/>
              <a:gd name="T89" fmla="*/ 440 h 535"/>
              <a:gd name="T90" fmla="*/ 43 w 1000"/>
              <a:gd name="T91" fmla="*/ 425 h 535"/>
              <a:gd name="T92" fmla="*/ 39 w 1000"/>
              <a:gd name="T93" fmla="*/ 404 h 535"/>
              <a:gd name="T94" fmla="*/ 41 w 1000"/>
              <a:gd name="T95" fmla="*/ 391 h 535"/>
              <a:gd name="T96" fmla="*/ 51 w 1000"/>
              <a:gd name="T97" fmla="*/ 374 h 535"/>
              <a:gd name="T98" fmla="*/ 69 w 1000"/>
              <a:gd name="T99" fmla="*/ 363 h 535"/>
              <a:gd name="T100" fmla="*/ 12 w 1000"/>
              <a:gd name="T101" fmla="*/ 202 h 535"/>
              <a:gd name="T102" fmla="*/ 2 w 1000"/>
              <a:gd name="T103" fmla="*/ 193 h 535"/>
              <a:gd name="T104" fmla="*/ 2 w 1000"/>
              <a:gd name="T105" fmla="*/ 182 h 535"/>
              <a:gd name="T106" fmla="*/ 11 w 1000"/>
              <a:gd name="T107" fmla="*/ 172 h 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000" h="535">
                <a:moveTo>
                  <a:pt x="11" y="172"/>
                </a:moveTo>
                <a:lnTo>
                  <a:pt x="490" y="0"/>
                </a:lnTo>
                <a:lnTo>
                  <a:pt x="490" y="0"/>
                </a:lnTo>
                <a:lnTo>
                  <a:pt x="495" y="0"/>
                </a:lnTo>
                <a:lnTo>
                  <a:pt x="500" y="0"/>
                </a:lnTo>
                <a:lnTo>
                  <a:pt x="989" y="172"/>
                </a:lnTo>
                <a:lnTo>
                  <a:pt x="989" y="172"/>
                </a:lnTo>
                <a:lnTo>
                  <a:pt x="994" y="174"/>
                </a:lnTo>
                <a:lnTo>
                  <a:pt x="997" y="178"/>
                </a:lnTo>
                <a:lnTo>
                  <a:pt x="1000" y="182"/>
                </a:lnTo>
                <a:lnTo>
                  <a:pt x="1000" y="187"/>
                </a:lnTo>
                <a:lnTo>
                  <a:pt x="1000" y="187"/>
                </a:lnTo>
                <a:lnTo>
                  <a:pt x="998" y="193"/>
                </a:lnTo>
                <a:lnTo>
                  <a:pt x="996" y="196"/>
                </a:lnTo>
                <a:lnTo>
                  <a:pt x="993" y="200"/>
                </a:lnTo>
                <a:lnTo>
                  <a:pt x="988" y="202"/>
                </a:lnTo>
                <a:lnTo>
                  <a:pt x="822" y="251"/>
                </a:lnTo>
                <a:lnTo>
                  <a:pt x="822" y="251"/>
                </a:lnTo>
                <a:lnTo>
                  <a:pt x="814" y="240"/>
                </a:lnTo>
                <a:lnTo>
                  <a:pt x="804" y="232"/>
                </a:lnTo>
                <a:lnTo>
                  <a:pt x="791" y="224"/>
                </a:lnTo>
                <a:lnTo>
                  <a:pt x="775" y="216"/>
                </a:lnTo>
                <a:lnTo>
                  <a:pt x="759" y="209"/>
                </a:lnTo>
                <a:lnTo>
                  <a:pt x="739" y="203"/>
                </a:lnTo>
                <a:lnTo>
                  <a:pt x="718" y="198"/>
                </a:lnTo>
                <a:lnTo>
                  <a:pt x="696" y="192"/>
                </a:lnTo>
                <a:lnTo>
                  <a:pt x="673" y="187"/>
                </a:lnTo>
                <a:lnTo>
                  <a:pt x="650" y="184"/>
                </a:lnTo>
                <a:lnTo>
                  <a:pt x="599" y="178"/>
                </a:lnTo>
                <a:lnTo>
                  <a:pt x="548" y="174"/>
                </a:lnTo>
                <a:lnTo>
                  <a:pt x="497" y="173"/>
                </a:lnTo>
                <a:lnTo>
                  <a:pt x="497" y="173"/>
                </a:lnTo>
                <a:lnTo>
                  <a:pt x="491" y="174"/>
                </a:lnTo>
                <a:lnTo>
                  <a:pt x="485" y="178"/>
                </a:lnTo>
                <a:lnTo>
                  <a:pt x="482" y="182"/>
                </a:lnTo>
                <a:lnTo>
                  <a:pt x="480" y="189"/>
                </a:lnTo>
                <a:lnTo>
                  <a:pt x="480" y="189"/>
                </a:lnTo>
                <a:lnTo>
                  <a:pt x="482" y="195"/>
                </a:lnTo>
                <a:lnTo>
                  <a:pt x="485" y="200"/>
                </a:lnTo>
                <a:lnTo>
                  <a:pt x="491" y="203"/>
                </a:lnTo>
                <a:lnTo>
                  <a:pt x="497" y="205"/>
                </a:lnTo>
                <a:lnTo>
                  <a:pt x="497" y="205"/>
                </a:lnTo>
                <a:lnTo>
                  <a:pt x="527" y="205"/>
                </a:lnTo>
                <a:lnTo>
                  <a:pt x="556" y="206"/>
                </a:lnTo>
                <a:lnTo>
                  <a:pt x="585" y="208"/>
                </a:lnTo>
                <a:lnTo>
                  <a:pt x="611" y="210"/>
                </a:lnTo>
                <a:lnTo>
                  <a:pt x="637" y="214"/>
                </a:lnTo>
                <a:lnTo>
                  <a:pt x="660" y="217"/>
                </a:lnTo>
                <a:lnTo>
                  <a:pt x="683" y="221"/>
                </a:lnTo>
                <a:lnTo>
                  <a:pt x="703" y="225"/>
                </a:lnTo>
                <a:lnTo>
                  <a:pt x="723" y="230"/>
                </a:lnTo>
                <a:lnTo>
                  <a:pt x="739" y="236"/>
                </a:lnTo>
                <a:lnTo>
                  <a:pt x="754" y="240"/>
                </a:lnTo>
                <a:lnTo>
                  <a:pt x="768" y="246"/>
                </a:lnTo>
                <a:lnTo>
                  <a:pt x="778" y="252"/>
                </a:lnTo>
                <a:lnTo>
                  <a:pt x="788" y="258"/>
                </a:lnTo>
                <a:lnTo>
                  <a:pt x="793" y="264"/>
                </a:lnTo>
                <a:lnTo>
                  <a:pt x="798" y="269"/>
                </a:lnTo>
                <a:lnTo>
                  <a:pt x="798" y="373"/>
                </a:lnTo>
                <a:lnTo>
                  <a:pt x="798" y="373"/>
                </a:lnTo>
                <a:lnTo>
                  <a:pt x="798" y="374"/>
                </a:lnTo>
                <a:lnTo>
                  <a:pt x="798" y="374"/>
                </a:lnTo>
                <a:lnTo>
                  <a:pt x="798" y="377"/>
                </a:lnTo>
                <a:lnTo>
                  <a:pt x="797" y="381"/>
                </a:lnTo>
                <a:lnTo>
                  <a:pt x="792" y="388"/>
                </a:lnTo>
                <a:lnTo>
                  <a:pt x="784" y="395"/>
                </a:lnTo>
                <a:lnTo>
                  <a:pt x="775" y="402"/>
                </a:lnTo>
                <a:lnTo>
                  <a:pt x="762" y="407"/>
                </a:lnTo>
                <a:lnTo>
                  <a:pt x="747" y="413"/>
                </a:lnTo>
                <a:lnTo>
                  <a:pt x="728" y="419"/>
                </a:lnTo>
                <a:lnTo>
                  <a:pt x="710" y="425"/>
                </a:lnTo>
                <a:lnTo>
                  <a:pt x="688" y="429"/>
                </a:lnTo>
                <a:lnTo>
                  <a:pt x="665" y="433"/>
                </a:lnTo>
                <a:lnTo>
                  <a:pt x="639" y="436"/>
                </a:lnTo>
                <a:lnTo>
                  <a:pt x="612" y="440"/>
                </a:lnTo>
                <a:lnTo>
                  <a:pt x="585" y="442"/>
                </a:lnTo>
                <a:lnTo>
                  <a:pt x="556" y="444"/>
                </a:lnTo>
                <a:lnTo>
                  <a:pt x="526" y="446"/>
                </a:lnTo>
                <a:lnTo>
                  <a:pt x="494" y="446"/>
                </a:lnTo>
                <a:lnTo>
                  <a:pt x="494" y="446"/>
                </a:lnTo>
                <a:lnTo>
                  <a:pt x="464" y="446"/>
                </a:lnTo>
                <a:lnTo>
                  <a:pt x="434" y="444"/>
                </a:lnTo>
                <a:lnTo>
                  <a:pt x="405" y="442"/>
                </a:lnTo>
                <a:lnTo>
                  <a:pt x="377" y="440"/>
                </a:lnTo>
                <a:lnTo>
                  <a:pt x="351" y="436"/>
                </a:lnTo>
                <a:lnTo>
                  <a:pt x="325" y="433"/>
                </a:lnTo>
                <a:lnTo>
                  <a:pt x="302" y="429"/>
                </a:lnTo>
                <a:lnTo>
                  <a:pt x="280" y="425"/>
                </a:lnTo>
                <a:lnTo>
                  <a:pt x="261" y="419"/>
                </a:lnTo>
                <a:lnTo>
                  <a:pt x="243" y="413"/>
                </a:lnTo>
                <a:lnTo>
                  <a:pt x="228" y="407"/>
                </a:lnTo>
                <a:lnTo>
                  <a:pt x="215" y="402"/>
                </a:lnTo>
                <a:lnTo>
                  <a:pt x="206" y="395"/>
                </a:lnTo>
                <a:lnTo>
                  <a:pt x="198" y="388"/>
                </a:lnTo>
                <a:lnTo>
                  <a:pt x="193" y="381"/>
                </a:lnTo>
                <a:lnTo>
                  <a:pt x="192" y="377"/>
                </a:lnTo>
                <a:lnTo>
                  <a:pt x="192" y="374"/>
                </a:lnTo>
                <a:lnTo>
                  <a:pt x="192" y="374"/>
                </a:lnTo>
                <a:lnTo>
                  <a:pt x="192" y="371"/>
                </a:lnTo>
                <a:lnTo>
                  <a:pt x="192" y="254"/>
                </a:lnTo>
                <a:lnTo>
                  <a:pt x="106" y="230"/>
                </a:lnTo>
                <a:lnTo>
                  <a:pt x="106" y="363"/>
                </a:lnTo>
                <a:lnTo>
                  <a:pt x="106" y="363"/>
                </a:lnTo>
                <a:lnTo>
                  <a:pt x="112" y="366"/>
                </a:lnTo>
                <a:lnTo>
                  <a:pt x="118" y="369"/>
                </a:lnTo>
                <a:lnTo>
                  <a:pt x="122" y="374"/>
                </a:lnTo>
                <a:lnTo>
                  <a:pt x="127" y="380"/>
                </a:lnTo>
                <a:lnTo>
                  <a:pt x="130" y="384"/>
                </a:lnTo>
                <a:lnTo>
                  <a:pt x="134" y="391"/>
                </a:lnTo>
                <a:lnTo>
                  <a:pt x="135" y="397"/>
                </a:lnTo>
                <a:lnTo>
                  <a:pt x="135" y="404"/>
                </a:lnTo>
                <a:lnTo>
                  <a:pt x="135" y="404"/>
                </a:lnTo>
                <a:lnTo>
                  <a:pt x="135" y="411"/>
                </a:lnTo>
                <a:lnTo>
                  <a:pt x="134" y="417"/>
                </a:lnTo>
                <a:lnTo>
                  <a:pt x="131" y="421"/>
                </a:lnTo>
                <a:lnTo>
                  <a:pt x="129" y="427"/>
                </a:lnTo>
                <a:lnTo>
                  <a:pt x="126" y="432"/>
                </a:lnTo>
                <a:lnTo>
                  <a:pt x="121" y="436"/>
                </a:lnTo>
                <a:lnTo>
                  <a:pt x="116" y="440"/>
                </a:lnTo>
                <a:lnTo>
                  <a:pt x="111" y="443"/>
                </a:lnTo>
                <a:lnTo>
                  <a:pt x="121" y="494"/>
                </a:lnTo>
                <a:lnTo>
                  <a:pt x="121" y="494"/>
                </a:lnTo>
                <a:lnTo>
                  <a:pt x="121" y="499"/>
                </a:lnTo>
                <a:lnTo>
                  <a:pt x="119" y="504"/>
                </a:lnTo>
                <a:lnTo>
                  <a:pt x="115" y="508"/>
                </a:lnTo>
                <a:lnTo>
                  <a:pt x="111" y="513"/>
                </a:lnTo>
                <a:lnTo>
                  <a:pt x="98" y="521"/>
                </a:lnTo>
                <a:lnTo>
                  <a:pt x="82" y="528"/>
                </a:lnTo>
                <a:lnTo>
                  <a:pt x="67" y="533"/>
                </a:lnTo>
                <a:lnTo>
                  <a:pt x="54" y="535"/>
                </a:lnTo>
                <a:lnTo>
                  <a:pt x="48" y="534"/>
                </a:lnTo>
                <a:lnTo>
                  <a:pt x="45" y="533"/>
                </a:lnTo>
                <a:lnTo>
                  <a:pt x="42" y="530"/>
                </a:lnTo>
                <a:lnTo>
                  <a:pt x="42" y="527"/>
                </a:lnTo>
                <a:lnTo>
                  <a:pt x="58" y="440"/>
                </a:lnTo>
                <a:lnTo>
                  <a:pt x="58" y="440"/>
                </a:lnTo>
                <a:lnTo>
                  <a:pt x="50" y="433"/>
                </a:lnTo>
                <a:lnTo>
                  <a:pt x="43" y="425"/>
                </a:lnTo>
                <a:lnTo>
                  <a:pt x="40" y="414"/>
                </a:lnTo>
                <a:lnTo>
                  <a:pt x="39" y="410"/>
                </a:lnTo>
                <a:lnTo>
                  <a:pt x="39" y="404"/>
                </a:lnTo>
                <a:lnTo>
                  <a:pt x="39" y="404"/>
                </a:lnTo>
                <a:lnTo>
                  <a:pt x="39" y="397"/>
                </a:lnTo>
                <a:lnTo>
                  <a:pt x="41" y="391"/>
                </a:lnTo>
                <a:lnTo>
                  <a:pt x="43" y="384"/>
                </a:lnTo>
                <a:lnTo>
                  <a:pt x="47" y="380"/>
                </a:lnTo>
                <a:lnTo>
                  <a:pt x="51" y="374"/>
                </a:lnTo>
                <a:lnTo>
                  <a:pt x="56" y="369"/>
                </a:lnTo>
                <a:lnTo>
                  <a:pt x="62" y="366"/>
                </a:lnTo>
                <a:lnTo>
                  <a:pt x="69" y="363"/>
                </a:lnTo>
                <a:lnTo>
                  <a:pt x="69" y="218"/>
                </a:lnTo>
                <a:lnTo>
                  <a:pt x="12" y="202"/>
                </a:lnTo>
                <a:lnTo>
                  <a:pt x="12" y="202"/>
                </a:lnTo>
                <a:lnTo>
                  <a:pt x="7" y="200"/>
                </a:lnTo>
                <a:lnTo>
                  <a:pt x="4" y="198"/>
                </a:lnTo>
                <a:lnTo>
                  <a:pt x="2" y="193"/>
                </a:lnTo>
                <a:lnTo>
                  <a:pt x="0" y="187"/>
                </a:lnTo>
                <a:lnTo>
                  <a:pt x="0" y="187"/>
                </a:lnTo>
                <a:lnTo>
                  <a:pt x="2" y="182"/>
                </a:lnTo>
                <a:lnTo>
                  <a:pt x="4" y="178"/>
                </a:lnTo>
                <a:lnTo>
                  <a:pt x="7" y="174"/>
                </a:lnTo>
                <a:lnTo>
                  <a:pt x="11" y="172"/>
                </a:lnTo>
                <a:lnTo>
                  <a:pt x="11" y="17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53" name="Freeform 4984"/>
          <p:cNvSpPr>
            <a:spLocks noEditPoints="1"/>
          </p:cNvSpPr>
          <p:nvPr/>
        </p:nvSpPr>
        <p:spPr bwMode="auto">
          <a:xfrm>
            <a:off x="490405" y="5055469"/>
            <a:ext cx="523736" cy="530341"/>
          </a:xfrm>
          <a:custGeom>
            <a:avLst/>
            <a:gdLst>
              <a:gd name="T0" fmla="*/ 312 w 360"/>
              <a:gd name="T1" fmla="*/ 150 h 342"/>
              <a:gd name="T2" fmla="*/ 302 w 360"/>
              <a:gd name="T3" fmla="*/ 156 h 342"/>
              <a:gd name="T4" fmla="*/ 294 w 360"/>
              <a:gd name="T5" fmla="*/ 148 h 342"/>
              <a:gd name="T6" fmla="*/ 250 w 360"/>
              <a:gd name="T7" fmla="*/ 92 h 342"/>
              <a:gd name="T8" fmla="*/ 180 w 360"/>
              <a:gd name="T9" fmla="*/ 70 h 342"/>
              <a:gd name="T10" fmla="*/ 126 w 360"/>
              <a:gd name="T11" fmla="*/ 82 h 342"/>
              <a:gd name="T12" fmla="*/ 74 w 360"/>
              <a:gd name="T13" fmla="*/ 132 h 342"/>
              <a:gd name="T14" fmla="*/ 58 w 360"/>
              <a:gd name="T15" fmla="*/ 156 h 342"/>
              <a:gd name="T16" fmla="*/ 50 w 360"/>
              <a:gd name="T17" fmla="*/ 152 h 342"/>
              <a:gd name="T18" fmla="*/ 48 w 360"/>
              <a:gd name="T19" fmla="*/ 142 h 342"/>
              <a:gd name="T20" fmla="*/ 100 w 360"/>
              <a:gd name="T21" fmla="*/ 74 h 342"/>
              <a:gd name="T22" fmla="*/ 180 w 360"/>
              <a:gd name="T23" fmla="*/ 50 h 342"/>
              <a:gd name="T24" fmla="*/ 242 w 360"/>
              <a:gd name="T25" fmla="*/ 64 h 342"/>
              <a:gd name="T26" fmla="*/ 304 w 360"/>
              <a:gd name="T27" fmla="*/ 122 h 342"/>
              <a:gd name="T28" fmla="*/ 102 w 360"/>
              <a:gd name="T29" fmla="*/ 172 h 342"/>
              <a:gd name="T30" fmla="*/ 114 w 360"/>
              <a:gd name="T31" fmla="*/ 166 h 342"/>
              <a:gd name="T32" fmla="*/ 132 w 360"/>
              <a:gd name="T33" fmla="*/ 138 h 342"/>
              <a:gd name="T34" fmla="*/ 170 w 360"/>
              <a:gd name="T35" fmla="*/ 120 h 342"/>
              <a:gd name="T36" fmla="*/ 202 w 360"/>
              <a:gd name="T37" fmla="*/ 122 h 342"/>
              <a:gd name="T38" fmla="*/ 236 w 360"/>
              <a:gd name="T39" fmla="*/ 146 h 342"/>
              <a:gd name="T40" fmla="*/ 248 w 360"/>
              <a:gd name="T41" fmla="*/ 170 h 342"/>
              <a:gd name="T42" fmla="*/ 258 w 360"/>
              <a:gd name="T43" fmla="*/ 172 h 342"/>
              <a:gd name="T44" fmla="*/ 264 w 360"/>
              <a:gd name="T45" fmla="*/ 158 h 342"/>
              <a:gd name="T46" fmla="*/ 242 w 360"/>
              <a:gd name="T47" fmla="*/ 124 h 342"/>
              <a:gd name="T48" fmla="*/ 194 w 360"/>
              <a:gd name="T49" fmla="*/ 100 h 342"/>
              <a:gd name="T50" fmla="*/ 152 w 360"/>
              <a:gd name="T51" fmla="*/ 104 h 342"/>
              <a:gd name="T52" fmla="*/ 108 w 360"/>
              <a:gd name="T53" fmla="*/ 134 h 342"/>
              <a:gd name="T54" fmla="*/ 94 w 360"/>
              <a:gd name="T55" fmla="*/ 162 h 342"/>
              <a:gd name="T56" fmla="*/ 102 w 360"/>
              <a:gd name="T57" fmla="*/ 172 h 342"/>
              <a:gd name="T58" fmla="*/ 330 w 360"/>
              <a:gd name="T59" fmla="*/ 74 h 342"/>
              <a:gd name="T60" fmla="*/ 238 w 360"/>
              <a:gd name="T61" fmla="*/ 8 h 342"/>
              <a:gd name="T62" fmla="*/ 150 w 360"/>
              <a:gd name="T63" fmla="*/ 2 h 342"/>
              <a:gd name="T64" fmla="*/ 48 w 360"/>
              <a:gd name="T65" fmla="*/ 52 h 342"/>
              <a:gd name="T66" fmla="*/ 2 w 360"/>
              <a:gd name="T67" fmla="*/ 124 h 342"/>
              <a:gd name="T68" fmla="*/ 8 w 360"/>
              <a:gd name="T69" fmla="*/ 138 h 342"/>
              <a:gd name="T70" fmla="*/ 16 w 360"/>
              <a:gd name="T71" fmla="*/ 136 h 342"/>
              <a:gd name="T72" fmla="*/ 46 w 360"/>
              <a:gd name="T73" fmla="*/ 86 h 342"/>
              <a:gd name="T74" fmla="*/ 128 w 360"/>
              <a:gd name="T75" fmla="*/ 28 h 342"/>
              <a:gd name="T76" fmla="*/ 206 w 360"/>
              <a:gd name="T77" fmla="*/ 22 h 342"/>
              <a:gd name="T78" fmla="*/ 298 w 360"/>
              <a:gd name="T79" fmla="*/ 66 h 342"/>
              <a:gd name="T80" fmla="*/ 340 w 360"/>
              <a:gd name="T81" fmla="*/ 132 h 342"/>
              <a:gd name="T82" fmla="*/ 352 w 360"/>
              <a:gd name="T83" fmla="*/ 138 h 342"/>
              <a:gd name="T84" fmla="*/ 360 w 360"/>
              <a:gd name="T85" fmla="*/ 128 h 342"/>
              <a:gd name="T86" fmla="*/ 272 w 360"/>
              <a:gd name="T87" fmla="*/ 280 h 342"/>
              <a:gd name="T88" fmla="*/ 190 w 360"/>
              <a:gd name="T89" fmla="*/ 214 h 342"/>
              <a:gd name="T90" fmla="*/ 204 w 360"/>
              <a:gd name="T91" fmla="*/ 198 h 342"/>
              <a:gd name="T92" fmla="*/ 198 w 360"/>
              <a:gd name="T93" fmla="*/ 172 h 342"/>
              <a:gd name="T94" fmla="*/ 170 w 360"/>
              <a:gd name="T95" fmla="*/ 166 h 342"/>
              <a:gd name="T96" fmla="*/ 154 w 360"/>
              <a:gd name="T97" fmla="*/ 190 h 342"/>
              <a:gd name="T98" fmla="*/ 170 w 360"/>
              <a:gd name="T99" fmla="*/ 214 h 342"/>
              <a:gd name="T100" fmla="*/ 92 w 360"/>
              <a:gd name="T101" fmla="*/ 276 h 342"/>
              <a:gd name="T102" fmla="*/ 74 w 360"/>
              <a:gd name="T103" fmla="*/ 334 h 342"/>
              <a:gd name="T104" fmla="*/ 84 w 360"/>
              <a:gd name="T105" fmla="*/ 342 h 342"/>
              <a:gd name="T106" fmla="*/ 284 w 360"/>
              <a:gd name="T107" fmla="*/ 338 h 342"/>
              <a:gd name="T108" fmla="*/ 272 w 360"/>
              <a:gd name="T109" fmla="*/ 280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60" h="342">
                <a:moveTo>
                  <a:pt x="312" y="142"/>
                </a:moveTo>
                <a:lnTo>
                  <a:pt x="312" y="142"/>
                </a:lnTo>
                <a:lnTo>
                  <a:pt x="312" y="146"/>
                </a:lnTo>
                <a:lnTo>
                  <a:pt x="312" y="150"/>
                </a:lnTo>
                <a:lnTo>
                  <a:pt x="310" y="152"/>
                </a:lnTo>
                <a:lnTo>
                  <a:pt x="306" y="154"/>
                </a:lnTo>
                <a:lnTo>
                  <a:pt x="306" y="154"/>
                </a:lnTo>
                <a:lnTo>
                  <a:pt x="302" y="156"/>
                </a:lnTo>
                <a:lnTo>
                  <a:pt x="298" y="154"/>
                </a:lnTo>
                <a:lnTo>
                  <a:pt x="296" y="152"/>
                </a:lnTo>
                <a:lnTo>
                  <a:pt x="294" y="148"/>
                </a:lnTo>
                <a:lnTo>
                  <a:pt x="294" y="148"/>
                </a:lnTo>
                <a:lnTo>
                  <a:pt x="286" y="132"/>
                </a:lnTo>
                <a:lnTo>
                  <a:pt x="276" y="116"/>
                </a:lnTo>
                <a:lnTo>
                  <a:pt x="264" y="102"/>
                </a:lnTo>
                <a:lnTo>
                  <a:pt x="250" y="92"/>
                </a:lnTo>
                <a:lnTo>
                  <a:pt x="234" y="82"/>
                </a:lnTo>
                <a:lnTo>
                  <a:pt x="216" y="74"/>
                </a:lnTo>
                <a:lnTo>
                  <a:pt x="198" y="70"/>
                </a:lnTo>
                <a:lnTo>
                  <a:pt x="180" y="70"/>
                </a:lnTo>
                <a:lnTo>
                  <a:pt x="180" y="70"/>
                </a:lnTo>
                <a:lnTo>
                  <a:pt x="162" y="70"/>
                </a:lnTo>
                <a:lnTo>
                  <a:pt x="144" y="74"/>
                </a:lnTo>
                <a:lnTo>
                  <a:pt x="126" y="82"/>
                </a:lnTo>
                <a:lnTo>
                  <a:pt x="110" y="92"/>
                </a:lnTo>
                <a:lnTo>
                  <a:pt x="96" y="102"/>
                </a:lnTo>
                <a:lnTo>
                  <a:pt x="84" y="116"/>
                </a:lnTo>
                <a:lnTo>
                  <a:pt x="74" y="132"/>
                </a:lnTo>
                <a:lnTo>
                  <a:pt x="66" y="148"/>
                </a:lnTo>
                <a:lnTo>
                  <a:pt x="66" y="148"/>
                </a:lnTo>
                <a:lnTo>
                  <a:pt x="62" y="154"/>
                </a:lnTo>
                <a:lnTo>
                  <a:pt x="58" y="156"/>
                </a:lnTo>
                <a:lnTo>
                  <a:pt x="58" y="156"/>
                </a:lnTo>
                <a:lnTo>
                  <a:pt x="54" y="154"/>
                </a:lnTo>
                <a:lnTo>
                  <a:pt x="54" y="154"/>
                </a:lnTo>
                <a:lnTo>
                  <a:pt x="50" y="152"/>
                </a:lnTo>
                <a:lnTo>
                  <a:pt x="48" y="150"/>
                </a:lnTo>
                <a:lnTo>
                  <a:pt x="48" y="146"/>
                </a:lnTo>
                <a:lnTo>
                  <a:pt x="48" y="142"/>
                </a:lnTo>
                <a:lnTo>
                  <a:pt x="48" y="142"/>
                </a:lnTo>
                <a:lnTo>
                  <a:pt x="56" y="122"/>
                </a:lnTo>
                <a:lnTo>
                  <a:pt x="68" y="104"/>
                </a:lnTo>
                <a:lnTo>
                  <a:pt x="82" y="88"/>
                </a:lnTo>
                <a:lnTo>
                  <a:pt x="100" y="74"/>
                </a:lnTo>
                <a:lnTo>
                  <a:pt x="118" y="64"/>
                </a:lnTo>
                <a:lnTo>
                  <a:pt x="138" y="56"/>
                </a:lnTo>
                <a:lnTo>
                  <a:pt x="158" y="50"/>
                </a:lnTo>
                <a:lnTo>
                  <a:pt x="180" y="50"/>
                </a:lnTo>
                <a:lnTo>
                  <a:pt x="180" y="50"/>
                </a:lnTo>
                <a:lnTo>
                  <a:pt x="202" y="50"/>
                </a:lnTo>
                <a:lnTo>
                  <a:pt x="222" y="56"/>
                </a:lnTo>
                <a:lnTo>
                  <a:pt x="242" y="64"/>
                </a:lnTo>
                <a:lnTo>
                  <a:pt x="260" y="74"/>
                </a:lnTo>
                <a:lnTo>
                  <a:pt x="278" y="88"/>
                </a:lnTo>
                <a:lnTo>
                  <a:pt x="292" y="104"/>
                </a:lnTo>
                <a:lnTo>
                  <a:pt x="304" y="122"/>
                </a:lnTo>
                <a:lnTo>
                  <a:pt x="312" y="142"/>
                </a:lnTo>
                <a:lnTo>
                  <a:pt x="312" y="142"/>
                </a:lnTo>
                <a:close/>
                <a:moveTo>
                  <a:pt x="102" y="172"/>
                </a:moveTo>
                <a:lnTo>
                  <a:pt x="102" y="172"/>
                </a:lnTo>
                <a:lnTo>
                  <a:pt x="104" y="172"/>
                </a:lnTo>
                <a:lnTo>
                  <a:pt x="104" y="172"/>
                </a:lnTo>
                <a:lnTo>
                  <a:pt x="110" y="170"/>
                </a:lnTo>
                <a:lnTo>
                  <a:pt x="114" y="166"/>
                </a:lnTo>
                <a:lnTo>
                  <a:pt x="114" y="166"/>
                </a:lnTo>
                <a:lnTo>
                  <a:pt x="118" y="156"/>
                </a:lnTo>
                <a:lnTo>
                  <a:pt x="124" y="146"/>
                </a:lnTo>
                <a:lnTo>
                  <a:pt x="132" y="138"/>
                </a:lnTo>
                <a:lnTo>
                  <a:pt x="140" y="132"/>
                </a:lnTo>
                <a:lnTo>
                  <a:pt x="148" y="126"/>
                </a:lnTo>
                <a:lnTo>
                  <a:pt x="158" y="122"/>
                </a:lnTo>
                <a:lnTo>
                  <a:pt x="170" y="120"/>
                </a:lnTo>
                <a:lnTo>
                  <a:pt x="180" y="120"/>
                </a:lnTo>
                <a:lnTo>
                  <a:pt x="180" y="120"/>
                </a:lnTo>
                <a:lnTo>
                  <a:pt x="190" y="120"/>
                </a:lnTo>
                <a:lnTo>
                  <a:pt x="202" y="122"/>
                </a:lnTo>
                <a:lnTo>
                  <a:pt x="212" y="126"/>
                </a:lnTo>
                <a:lnTo>
                  <a:pt x="220" y="132"/>
                </a:lnTo>
                <a:lnTo>
                  <a:pt x="228" y="138"/>
                </a:lnTo>
                <a:lnTo>
                  <a:pt x="236" y="146"/>
                </a:lnTo>
                <a:lnTo>
                  <a:pt x="242" y="156"/>
                </a:lnTo>
                <a:lnTo>
                  <a:pt x="246" y="166"/>
                </a:lnTo>
                <a:lnTo>
                  <a:pt x="246" y="166"/>
                </a:lnTo>
                <a:lnTo>
                  <a:pt x="248" y="170"/>
                </a:lnTo>
                <a:lnTo>
                  <a:pt x="252" y="172"/>
                </a:lnTo>
                <a:lnTo>
                  <a:pt x="256" y="172"/>
                </a:lnTo>
                <a:lnTo>
                  <a:pt x="258" y="172"/>
                </a:lnTo>
                <a:lnTo>
                  <a:pt x="258" y="172"/>
                </a:lnTo>
                <a:lnTo>
                  <a:pt x="262" y="170"/>
                </a:lnTo>
                <a:lnTo>
                  <a:pt x="264" y="166"/>
                </a:lnTo>
                <a:lnTo>
                  <a:pt x="266" y="162"/>
                </a:lnTo>
                <a:lnTo>
                  <a:pt x="264" y="158"/>
                </a:lnTo>
                <a:lnTo>
                  <a:pt x="264" y="158"/>
                </a:lnTo>
                <a:lnTo>
                  <a:pt x="260" y="146"/>
                </a:lnTo>
                <a:lnTo>
                  <a:pt x="252" y="134"/>
                </a:lnTo>
                <a:lnTo>
                  <a:pt x="242" y="124"/>
                </a:lnTo>
                <a:lnTo>
                  <a:pt x="232" y="116"/>
                </a:lnTo>
                <a:lnTo>
                  <a:pt x="220" y="108"/>
                </a:lnTo>
                <a:lnTo>
                  <a:pt x="208" y="104"/>
                </a:lnTo>
                <a:lnTo>
                  <a:pt x="194" y="100"/>
                </a:lnTo>
                <a:lnTo>
                  <a:pt x="180" y="100"/>
                </a:lnTo>
                <a:lnTo>
                  <a:pt x="180" y="100"/>
                </a:lnTo>
                <a:lnTo>
                  <a:pt x="166" y="100"/>
                </a:lnTo>
                <a:lnTo>
                  <a:pt x="152" y="104"/>
                </a:lnTo>
                <a:lnTo>
                  <a:pt x="140" y="108"/>
                </a:lnTo>
                <a:lnTo>
                  <a:pt x="128" y="116"/>
                </a:lnTo>
                <a:lnTo>
                  <a:pt x="118" y="124"/>
                </a:lnTo>
                <a:lnTo>
                  <a:pt x="108" y="134"/>
                </a:lnTo>
                <a:lnTo>
                  <a:pt x="100" y="146"/>
                </a:lnTo>
                <a:lnTo>
                  <a:pt x="96" y="158"/>
                </a:lnTo>
                <a:lnTo>
                  <a:pt x="96" y="158"/>
                </a:lnTo>
                <a:lnTo>
                  <a:pt x="94" y="162"/>
                </a:lnTo>
                <a:lnTo>
                  <a:pt x="96" y="166"/>
                </a:lnTo>
                <a:lnTo>
                  <a:pt x="98" y="170"/>
                </a:lnTo>
                <a:lnTo>
                  <a:pt x="102" y="172"/>
                </a:lnTo>
                <a:lnTo>
                  <a:pt x="102" y="172"/>
                </a:lnTo>
                <a:close/>
                <a:moveTo>
                  <a:pt x="358" y="124"/>
                </a:moveTo>
                <a:lnTo>
                  <a:pt x="358" y="124"/>
                </a:lnTo>
                <a:lnTo>
                  <a:pt x="346" y="98"/>
                </a:lnTo>
                <a:lnTo>
                  <a:pt x="330" y="74"/>
                </a:lnTo>
                <a:lnTo>
                  <a:pt x="312" y="52"/>
                </a:lnTo>
                <a:lnTo>
                  <a:pt x="288" y="34"/>
                </a:lnTo>
                <a:lnTo>
                  <a:pt x="264" y="20"/>
                </a:lnTo>
                <a:lnTo>
                  <a:pt x="238" y="8"/>
                </a:lnTo>
                <a:lnTo>
                  <a:pt x="210" y="2"/>
                </a:lnTo>
                <a:lnTo>
                  <a:pt x="180" y="0"/>
                </a:lnTo>
                <a:lnTo>
                  <a:pt x="180" y="0"/>
                </a:lnTo>
                <a:lnTo>
                  <a:pt x="150" y="2"/>
                </a:lnTo>
                <a:lnTo>
                  <a:pt x="122" y="8"/>
                </a:lnTo>
                <a:lnTo>
                  <a:pt x="96" y="20"/>
                </a:lnTo>
                <a:lnTo>
                  <a:pt x="72" y="34"/>
                </a:lnTo>
                <a:lnTo>
                  <a:pt x="48" y="52"/>
                </a:lnTo>
                <a:lnTo>
                  <a:pt x="30" y="74"/>
                </a:lnTo>
                <a:lnTo>
                  <a:pt x="14" y="98"/>
                </a:lnTo>
                <a:lnTo>
                  <a:pt x="2" y="124"/>
                </a:lnTo>
                <a:lnTo>
                  <a:pt x="2" y="124"/>
                </a:lnTo>
                <a:lnTo>
                  <a:pt x="0" y="128"/>
                </a:lnTo>
                <a:lnTo>
                  <a:pt x="2" y="132"/>
                </a:lnTo>
                <a:lnTo>
                  <a:pt x="4" y="136"/>
                </a:lnTo>
                <a:lnTo>
                  <a:pt x="8" y="138"/>
                </a:lnTo>
                <a:lnTo>
                  <a:pt x="8" y="138"/>
                </a:lnTo>
                <a:lnTo>
                  <a:pt x="10" y="138"/>
                </a:lnTo>
                <a:lnTo>
                  <a:pt x="10" y="138"/>
                </a:lnTo>
                <a:lnTo>
                  <a:pt x="16" y="136"/>
                </a:lnTo>
                <a:lnTo>
                  <a:pt x="20" y="132"/>
                </a:lnTo>
                <a:lnTo>
                  <a:pt x="20" y="132"/>
                </a:lnTo>
                <a:lnTo>
                  <a:pt x="32" y="108"/>
                </a:lnTo>
                <a:lnTo>
                  <a:pt x="46" y="86"/>
                </a:lnTo>
                <a:lnTo>
                  <a:pt x="62" y="66"/>
                </a:lnTo>
                <a:lnTo>
                  <a:pt x="82" y="50"/>
                </a:lnTo>
                <a:lnTo>
                  <a:pt x="104" y="38"/>
                </a:lnTo>
                <a:lnTo>
                  <a:pt x="128" y="28"/>
                </a:lnTo>
                <a:lnTo>
                  <a:pt x="154" y="22"/>
                </a:lnTo>
                <a:lnTo>
                  <a:pt x="180" y="20"/>
                </a:lnTo>
                <a:lnTo>
                  <a:pt x="180" y="20"/>
                </a:lnTo>
                <a:lnTo>
                  <a:pt x="206" y="22"/>
                </a:lnTo>
                <a:lnTo>
                  <a:pt x="232" y="28"/>
                </a:lnTo>
                <a:lnTo>
                  <a:pt x="256" y="38"/>
                </a:lnTo>
                <a:lnTo>
                  <a:pt x="278" y="50"/>
                </a:lnTo>
                <a:lnTo>
                  <a:pt x="298" y="66"/>
                </a:lnTo>
                <a:lnTo>
                  <a:pt x="314" y="86"/>
                </a:lnTo>
                <a:lnTo>
                  <a:pt x="328" y="108"/>
                </a:lnTo>
                <a:lnTo>
                  <a:pt x="340" y="132"/>
                </a:lnTo>
                <a:lnTo>
                  <a:pt x="340" y="132"/>
                </a:lnTo>
                <a:lnTo>
                  <a:pt x="342" y="136"/>
                </a:lnTo>
                <a:lnTo>
                  <a:pt x="344" y="138"/>
                </a:lnTo>
                <a:lnTo>
                  <a:pt x="348" y="138"/>
                </a:lnTo>
                <a:lnTo>
                  <a:pt x="352" y="138"/>
                </a:lnTo>
                <a:lnTo>
                  <a:pt x="352" y="138"/>
                </a:lnTo>
                <a:lnTo>
                  <a:pt x="356" y="136"/>
                </a:lnTo>
                <a:lnTo>
                  <a:pt x="358" y="132"/>
                </a:lnTo>
                <a:lnTo>
                  <a:pt x="360" y="128"/>
                </a:lnTo>
                <a:lnTo>
                  <a:pt x="358" y="124"/>
                </a:lnTo>
                <a:lnTo>
                  <a:pt x="358" y="124"/>
                </a:lnTo>
                <a:close/>
                <a:moveTo>
                  <a:pt x="272" y="280"/>
                </a:moveTo>
                <a:lnTo>
                  <a:pt x="272" y="280"/>
                </a:lnTo>
                <a:lnTo>
                  <a:pt x="268" y="276"/>
                </a:lnTo>
                <a:lnTo>
                  <a:pt x="262" y="274"/>
                </a:lnTo>
                <a:lnTo>
                  <a:pt x="190" y="274"/>
                </a:lnTo>
                <a:lnTo>
                  <a:pt x="190" y="214"/>
                </a:lnTo>
                <a:lnTo>
                  <a:pt x="190" y="214"/>
                </a:lnTo>
                <a:lnTo>
                  <a:pt x="196" y="210"/>
                </a:lnTo>
                <a:lnTo>
                  <a:pt x="202" y="204"/>
                </a:lnTo>
                <a:lnTo>
                  <a:pt x="204" y="198"/>
                </a:lnTo>
                <a:lnTo>
                  <a:pt x="206" y="190"/>
                </a:lnTo>
                <a:lnTo>
                  <a:pt x="206" y="190"/>
                </a:lnTo>
                <a:lnTo>
                  <a:pt x="204" y="180"/>
                </a:lnTo>
                <a:lnTo>
                  <a:pt x="198" y="172"/>
                </a:lnTo>
                <a:lnTo>
                  <a:pt x="190" y="166"/>
                </a:lnTo>
                <a:lnTo>
                  <a:pt x="180" y="164"/>
                </a:lnTo>
                <a:lnTo>
                  <a:pt x="180" y="164"/>
                </a:lnTo>
                <a:lnTo>
                  <a:pt x="170" y="166"/>
                </a:lnTo>
                <a:lnTo>
                  <a:pt x="162" y="172"/>
                </a:lnTo>
                <a:lnTo>
                  <a:pt x="156" y="180"/>
                </a:lnTo>
                <a:lnTo>
                  <a:pt x="154" y="190"/>
                </a:lnTo>
                <a:lnTo>
                  <a:pt x="154" y="190"/>
                </a:lnTo>
                <a:lnTo>
                  <a:pt x="156" y="198"/>
                </a:lnTo>
                <a:lnTo>
                  <a:pt x="158" y="204"/>
                </a:lnTo>
                <a:lnTo>
                  <a:pt x="164" y="210"/>
                </a:lnTo>
                <a:lnTo>
                  <a:pt x="170" y="214"/>
                </a:lnTo>
                <a:lnTo>
                  <a:pt x="170" y="274"/>
                </a:lnTo>
                <a:lnTo>
                  <a:pt x="98" y="274"/>
                </a:lnTo>
                <a:lnTo>
                  <a:pt x="98" y="274"/>
                </a:lnTo>
                <a:lnTo>
                  <a:pt x="92" y="276"/>
                </a:lnTo>
                <a:lnTo>
                  <a:pt x="88" y="280"/>
                </a:lnTo>
                <a:lnTo>
                  <a:pt x="74" y="328"/>
                </a:lnTo>
                <a:lnTo>
                  <a:pt x="74" y="328"/>
                </a:lnTo>
                <a:lnTo>
                  <a:pt x="74" y="334"/>
                </a:lnTo>
                <a:lnTo>
                  <a:pt x="76" y="338"/>
                </a:lnTo>
                <a:lnTo>
                  <a:pt x="76" y="338"/>
                </a:lnTo>
                <a:lnTo>
                  <a:pt x="78" y="340"/>
                </a:lnTo>
                <a:lnTo>
                  <a:pt x="84" y="342"/>
                </a:lnTo>
                <a:lnTo>
                  <a:pt x="276" y="342"/>
                </a:lnTo>
                <a:lnTo>
                  <a:pt x="276" y="342"/>
                </a:lnTo>
                <a:lnTo>
                  <a:pt x="282" y="340"/>
                </a:lnTo>
                <a:lnTo>
                  <a:pt x="284" y="338"/>
                </a:lnTo>
                <a:lnTo>
                  <a:pt x="284" y="338"/>
                </a:lnTo>
                <a:lnTo>
                  <a:pt x="286" y="334"/>
                </a:lnTo>
                <a:lnTo>
                  <a:pt x="286" y="328"/>
                </a:lnTo>
                <a:lnTo>
                  <a:pt x="272" y="28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55" name="Freeform 5004"/>
          <p:cNvSpPr>
            <a:spLocks noEditPoints="1"/>
          </p:cNvSpPr>
          <p:nvPr/>
        </p:nvSpPr>
        <p:spPr bwMode="auto">
          <a:xfrm>
            <a:off x="608495" y="6623212"/>
            <a:ext cx="269793" cy="527220"/>
          </a:xfrm>
          <a:custGeom>
            <a:avLst/>
            <a:gdLst>
              <a:gd name="T0" fmla="*/ 146 w 224"/>
              <a:gd name="T1" fmla="*/ 78 h 380"/>
              <a:gd name="T2" fmla="*/ 176 w 224"/>
              <a:gd name="T3" fmla="*/ 76 h 380"/>
              <a:gd name="T4" fmla="*/ 180 w 224"/>
              <a:gd name="T5" fmla="*/ 104 h 380"/>
              <a:gd name="T6" fmla="*/ 152 w 224"/>
              <a:gd name="T7" fmla="*/ 112 h 380"/>
              <a:gd name="T8" fmla="*/ 144 w 224"/>
              <a:gd name="T9" fmla="*/ 104 h 380"/>
              <a:gd name="T10" fmla="*/ 176 w 224"/>
              <a:gd name="T11" fmla="*/ 162 h 380"/>
              <a:gd name="T12" fmla="*/ 180 w 224"/>
              <a:gd name="T13" fmla="*/ 134 h 380"/>
              <a:gd name="T14" fmla="*/ 152 w 224"/>
              <a:gd name="T15" fmla="*/ 126 h 380"/>
              <a:gd name="T16" fmla="*/ 144 w 224"/>
              <a:gd name="T17" fmla="*/ 134 h 380"/>
              <a:gd name="T18" fmla="*/ 148 w 224"/>
              <a:gd name="T19" fmla="*/ 162 h 380"/>
              <a:gd name="T20" fmla="*/ 224 w 224"/>
              <a:gd name="T21" fmla="*/ 352 h 380"/>
              <a:gd name="T22" fmla="*/ 28 w 224"/>
              <a:gd name="T23" fmla="*/ 380 h 380"/>
              <a:gd name="T24" fmla="*/ 0 w 224"/>
              <a:gd name="T25" fmla="*/ 352 h 380"/>
              <a:gd name="T26" fmla="*/ 16 w 224"/>
              <a:gd name="T27" fmla="*/ 2 h 380"/>
              <a:gd name="T28" fmla="*/ 216 w 224"/>
              <a:gd name="T29" fmla="*/ 8 h 380"/>
              <a:gd name="T30" fmla="*/ 86 w 224"/>
              <a:gd name="T31" fmla="*/ 34 h 380"/>
              <a:gd name="T32" fmla="*/ 130 w 224"/>
              <a:gd name="T33" fmla="*/ 42 h 380"/>
              <a:gd name="T34" fmla="*/ 138 w 224"/>
              <a:gd name="T35" fmla="*/ 34 h 380"/>
              <a:gd name="T36" fmla="*/ 130 w 224"/>
              <a:gd name="T37" fmla="*/ 26 h 380"/>
              <a:gd name="T38" fmla="*/ 86 w 224"/>
              <a:gd name="T39" fmla="*/ 32 h 380"/>
              <a:gd name="T40" fmla="*/ 130 w 224"/>
              <a:gd name="T41" fmla="*/ 336 h 380"/>
              <a:gd name="T42" fmla="*/ 104 w 224"/>
              <a:gd name="T43" fmla="*/ 326 h 380"/>
              <a:gd name="T44" fmla="*/ 94 w 224"/>
              <a:gd name="T45" fmla="*/ 350 h 380"/>
              <a:gd name="T46" fmla="*/ 120 w 224"/>
              <a:gd name="T47" fmla="*/ 360 h 380"/>
              <a:gd name="T48" fmla="*/ 196 w 224"/>
              <a:gd name="T49" fmla="*/ 60 h 380"/>
              <a:gd name="T50" fmla="*/ 102 w 224"/>
              <a:gd name="T51" fmla="*/ 112 h 380"/>
              <a:gd name="T52" fmla="*/ 130 w 224"/>
              <a:gd name="T53" fmla="*/ 108 h 380"/>
              <a:gd name="T54" fmla="*/ 128 w 224"/>
              <a:gd name="T55" fmla="*/ 78 h 380"/>
              <a:gd name="T56" fmla="*/ 98 w 224"/>
              <a:gd name="T57" fmla="*/ 76 h 380"/>
              <a:gd name="T58" fmla="*/ 94 w 224"/>
              <a:gd name="T59" fmla="*/ 104 h 380"/>
              <a:gd name="T60" fmla="*/ 102 w 224"/>
              <a:gd name="T61" fmla="*/ 112 h 380"/>
              <a:gd name="T62" fmla="*/ 136 w 224"/>
              <a:gd name="T63" fmla="*/ 226 h 380"/>
              <a:gd name="T64" fmla="*/ 136 w 224"/>
              <a:gd name="T65" fmla="*/ 216 h 380"/>
              <a:gd name="T66" fmla="*/ 48 w 224"/>
              <a:gd name="T67" fmla="*/ 214 h 380"/>
              <a:gd name="T68" fmla="*/ 44 w 224"/>
              <a:gd name="T69" fmla="*/ 224 h 380"/>
              <a:gd name="T70" fmla="*/ 52 w 224"/>
              <a:gd name="T71" fmla="*/ 258 h 380"/>
              <a:gd name="T72" fmla="*/ 180 w 224"/>
              <a:gd name="T73" fmla="*/ 254 h 380"/>
              <a:gd name="T74" fmla="*/ 176 w 224"/>
              <a:gd name="T75" fmla="*/ 244 h 380"/>
              <a:gd name="T76" fmla="*/ 46 w 224"/>
              <a:gd name="T77" fmla="*/ 246 h 380"/>
              <a:gd name="T78" fmla="*/ 46 w 224"/>
              <a:gd name="T79" fmla="*/ 256 h 380"/>
              <a:gd name="T80" fmla="*/ 152 w 224"/>
              <a:gd name="T81" fmla="*/ 288 h 380"/>
              <a:gd name="T82" fmla="*/ 160 w 224"/>
              <a:gd name="T83" fmla="*/ 280 h 380"/>
              <a:gd name="T84" fmla="*/ 152 w 224"/>
              <a:gd name="T85" fmla="*/ 272 h 380"/>
              <a:gd name="T86" fmla="*/ 44 w 224"/>
              <a:gd name="T87" fmla="*/ 276 h 380"/>
              <a:gd name="T88" fmla="*/ 48 w 224"/>
              <a:gd name="T89" fmla="*/ 286 h 380"/>
              <a:gd name="T90" fmla="*/ 72 w 224"/>
              <a:gd name="T91" fmla="*/ 164 h 380"/>
              <a:gd name="T92" fmla="*/ 80 w 224"/>
              <a:gd name="T93" fmla="*/ 134 h 380"/>
              <a:gd name="T94" fmla="*/ 72 w 224"/>
              <a:gd name="T95" fmla="*/ 126 h 380"/>
              <a:gd name="T96" fmla="*/ 44 w 224"/>
              <a:gd name="T97" fmla="*/ 130 h 380"/>
              <a:gd name="T98" fmla="*/ 46 w 224"/>
              <a:gd name="T99" fmla="*/ 162 h 380"/>
              <a:gd name="T100" fmla="*/ 122 w 224"/>
              <a:gd name="T101" fmla="*/ 164 h 380"/>
              <a:gd name="T102" fmla="*/ 130 w 224"/>
              <a:gd name="T103" fmla="*/ 156 h 380"/>
              <a:gd name="T104" fmla="*/ 126 w 224"/>
              <a:gd name="T105" fmla="*/ 126 h 380"/>
              <a:gd name="T106" fmla="*/ 96 w 224"/>
              <a:gd name="T107" fmla="*/ 128 h 380"/>
              <a:gd name="T108" fmla="*/ 94 w 224"/>
              <a:gd name="T109" fmla="*/ 158 h 380"/>
              <a:gd name="T110" fmla="*/ 52 w 224"/>
              <a:gd name="T111" fmla="*/ 112 h 380"/>
              <a:gd name="T112" fmla="*/ 80 w 224"/>
              <a:gd name="T113" fmla="*/ 108 h 380"/>
              <a:gd name="T114" fmla="*/ 78 w 224"/>
              <a:gd name="T115" fmla="*/ 78 h 380"/>
              <a:gd name="T116" fmla="*/ 48 w 224"/>
              <a:gd name="T117" fmla="*/ 76 h 380"/>
              <a:gd name="T118" fmla="*/ 44 w 224"/>
              <a:gd name="T119" fmla="*/ 104 h 380"/>
              <a:gd name="T120" fmla="*/ 52 w 224"/>
              <a:gd name="T121" fmla="*/ 112 h 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24" h="380">
                <a:moveTo>
                  <a:pt x="144" y="104"/>
                </a:moveTo>
                <a:lnTo>
                  <a:pt x="144" y="82"/>
                </a:lnTo>
                <a:lnTo>
                  <a:pt x="144" y="82"/>
                </a:lnTo>
                <a:lnTo>
                  <a:pt x="144" y="80"/>
                </a:lnTo>
                <a:lnTo>
                  <a:pt x="146" y="78"/>
                </a:lnTo>
                <a:lnTo>
                  <a:pt x="148" y="76"/>
                </a:lnTo>
                <a:lnTo>
                  <a:pt x="152" y="74"/>
                </a:lnTo>
                <a:lnTo>
                  <a:pt x="172" y="74"/>
                </a:lnTo>
                <a:lnTo>
                  <a:pt x="172" y="74"/>
                </a:lnTo>
                <a:lnTo>
                  <a:pt x="176" y="76"/>
                </a:lnTo>
                <a:lnTo>
                  <a:pt x="178" y="78"/>
                </a:lnTo>
                <a:lnTo>
                  <a:pt x="180" y="80"/>
                </a:lnTo>
                <a:lnTo>
                  <a:pt x="180" y="82"/>
                </a:lnTo>
                <a:lnTo>
                  <a:pt x="180" y="104"/>
                </a:lnTo>
                <a:lnTo>
                  <a:pt x="180" y="104"/>
                </a:lnTo>
                <a:lnTo>
                  <a:pt x="180" y="108"/>
                </a:lnTo>
                <a:lnTo>
                  <a:pt x="178" y="110"/>
                </a:lnTo>
                <a:lnTo>
                  <a:pt x="176" y="112"/>
                </a:lnTo>
                <a:lnTo>
                  <a:pt x="172" y="112"/>
                </a:lnTo>
                <a:lnTo>
                  <a:pt x="152" y="112"/>
                </a:lnTo>
                <a:lnTo>
                  <a:pt x="152" y="112"/>
                </a:lnTo>
                <a:lnTo>
                  <a:pt x="148" y="112"/>
                </a:lnTo>
                <a:lnTo>
                  <a:pt x="146" y="110"/>
                </a:lnTo>
                <a:lnTo>
                  <a:pt x="144" y="108"/>
                </a:lnTo>
                <a:lnTo>
                  <a:pt x="144" y="104"/>
                </a:lnTo>
                <a:lnTo>
                  <a:pt x="144" y="104"/>
                </a:lnTo>
                <a:close/>
                <a:moveTo>
                  <a:pt x="152" y="164"/>
                </a:moveTo>
                <a:lnTo>
                  <a:pt x="172" y="164"/>
                </a:lnTo>
                <a:lnTo>
                  <a:pt x="172" y="164"/>
                </a:lnTo>
                <a:lnTo>
                  <a:pt x="176" y="162"/>
                </a:lnTo>
                <a:lnTo>
                  <a:pt x="178" y="162"/>
                </a:lnTo>
                <a:lnTo>
                  <a:pt x="180" y="158"/>
                </a:lnTo>
                <a:lnTo>
                  <a:pt x="180" y="156"/>
                </a:lnTo>
                <a:lnTo>
                  <a:pt x="180" y="134"/>
                </a:lnTo>
                <a:lnTo>
                  <a:pt x="180" y="134"/>
                </a:lnTo>
                <a:lnTo>
                  <a:pt x="180" y="130"/>
                </a:lnTo>
                <a:lnTo>
                  <a:pt x="178" y="128"/>
                </a:lnTo>
                <a:lnTo>
                  <a:pt x="176" y="126"/>
                </a:lnTo>
                <a:lnTo>
                  <a:pt x="172" y="126"/>
                </a:lnTo>
                <a:lnTo>
                  <a:pt x="152" y="126"/>
                </a:lnTo>
                <a:lnTo>
                  <a:pt x="152" y="126"/>
                </a:lnTo>
                <a:lnTo>
                  <a:pt x="148" y="126"/>
                </a:lnTo>
                <a:lnTo>
                  <a:pt x="146" y="128"/>
                </a:lnTo>
                <a:lnTo>
                  <a:pt x="144" y="130"/>
                </a:lnTo>
                <a:lnTo>
                  <a:pt x="144" y="134"/>
                </a:lnTo>
                <a:lnTo>
                  <a:pt x="144" y="156"/>
                </a:lnTo>
                <a:lnTo>
                  <a:pt x="144" y="156"/>
                </a:lnTo>
                <a:lnTo>
                  <a:pt x="144" y="158"/>
                </a:lnTo>
                <a:lnTo>
                  <a:pt x="146" y="162"/>
                </a:lnTo>
                <a:lnTo>
                  <a:pt x="148" y="162"/>
                </a:lnTo>
                <a:lnTo>
                  <a:pt x="152" y="164"/>
                </a:lnTo>
                <a:lnTo>
                  <a:pt x="152" y="164"/>
                </a:lnTo>
                <a:close/>
                <a:moveTo>
                  <a:pt x="224" y="28"/>
                </a:moveTo>
                <a:lnTo>
                  <a:pt x="224" y="352"/>
                </a:lnTo>
                <a:lnTo>
                  <a:pt x="224" y="352"/>
                </a:lnTo>
                <a:lnTo>
                  <a:pt x="222" y="364"/>
                </a:lnTo>
                <a:lnTo>
                  <a:pt x="216" y="372"/>
                </a:lnTo>
                <a:lnTo>
                  <a:pt x="208" y="378"/>
                </a:lnTo>
                <a:lnTo>
                  <a:pt x="196" y="380"/>
                </a:lnTo>
                <a:lnTo>
                  <a:pt x="28" y="380"/>
                </a:lnTo>
                <a:lnTo>
                  <a:pt x="28" y="380"/>
                </a:lnTo>
                <a:lnTo>
                  <a:pt x="16" y="378"/>
                </a:lnTo>
                <a:lnTo>
                  <a:pt x="8" y="372"/>
                </a:lnTo>
                <a:lnTo>
                  <a:pt x="2" y="364"/>
                </a:lnTo>
                <a:lnTo>
                  <a:pt x="0" y="352"/>
                </a:lnTo>
                <a:lnTo>
                  <a:pt x="0" y="28"/>
                </a:lnTo>
                <a:lnTo>
                  <a:pt x="0" y="28"/>
                </a:lnTo>
                <a:lnTo>
                  <a:pt x="2" y="16"/>
                </a:lnTo>
                <a:lnTo>
                  <a:pt x="8" y="8"/>
                </a:lnTo>
                <a:lnTo>
                  <a:pt x="16" y="2"/>
                </a:lnTo>
                <a:lnTo>
                  <a:pt x="28" y="0"/>
                </a:lnTo>
                <a:lnTo>
                  <a:pt x="196" y="0"/>
                </a:lnTo>
                <a:lnTo>
                  <a:pt x="196" y="0"/>
                </a:lnTo>
                <a:lnTo>
                  <a:pt x="208" y="2"/>
                </a:lnTo>
                <a:lnTo>
                  <a:pt x="216" y="8"/>
                </a:lnTo>
                <a:lnTo>
                  <a:pt x="222" y="16"/>
                </a:lnTo>
                <a:lnTo>
                  <a:pt x="224" y="28"/>
                </a:lnTo>
                <a:lnTo>
                  <a:pt x="224" y="28"/>
                </a:lnTo>
                <a:close/>
                <a:moveTo>
                  <a:pt x="86" y="34"/>
                </a:moveTo>
                <a:lnTo>
                  <a:pt x="86" y="34"/>
                </a:lnTo>
                <a:lnTo>
                  <a:pt x="86" y="38"/>
                </a:lnTo>
                <a:lnTo>
                  <a:pt x="88" y="40"/>
                </a:lnTo>
                <a:lnTo>
                  <a:pt x="90" y="42"/>
                </a:lnTo>
                <a:lnTo>
                  <a:pt x="94" y="42"/>
                </a:lnTo>
                <a:lnTo>
                  <a:pt x="130" y="42"/>
                </a:lnTo>
                <a:lnTo>
                  <a:pt x="130" y="42"/>
                </a:lnTo>
                <a:lnTo>
                  <a:pt x="134" y="42"/>
                </a:lnTo>
                <a:lnTo>
                  <a:pt x="136" y="40"/>
                </a:lnTo>
                <a:lnTo>
                  <a:pt x="138" y="38"/>
                </a:lnTo>
                <a:lnTo>
                  <a:pt x="138" y="34"/>
                </a:lnTo>
                <a:lnTo>
                  <a:pt x="138" y="34"/>
                </a:lnTo>
                <a:lnTo>
                  <a:pt x="138" y="32"/>
                </a:lnTo>
                <a:lnTo>
                  <a:pt x="136" y="28"/>
                </a:lnTo>
                <a:lnTo>
                  <a:pt x="134" y="28"/>
                </a:lnTo>
                <a:lnTo>
                  <a:pt x="130" y="26"/>
                </a:lnTo>
                <a:lnTo>
                  <a:pt x="94" y="26"/>
                </a:lnTo>
                <a:lnTo>
                  <a:pt x="94" y="26"/>
                </a:lnTo>
                <a:lnTo>
                  <a:pt x="90" y="28"/>
                </a:lnTo>
                <a:lnTo>
                  <a:pt x="88" y="28"/>
                </a:lnTo>
                <a:lnTo>
                  <a:pt x="86" y="32"/>
                </a:lnTo>
                <a:lnTo>
                  <a:pt x="86" y="34"/>
                </a:lnTo>
                <a:lnTo>
                  <a:pt x="86" y="34"/>
                </a:lnTo>
                <a:close/>
                <a:moveTo>
                  <a:pt x="130" y="344"/>
                </a:moveTo>
                <a:lnTo>
                  <a:pt x="130" y="344"/>
                </a:lnTo>
                <a:lnTo>
                  <a:pt x="130" y="336"/>
                </a:lnTo>
                <a:lnTo>
                  <a:pt x="126" y="330"/>
                </a:lnTo>
                <a:lnTo>
                  <a:pt x="120" y="326"/>
                </a:lnTo>
                <a:lnTo>
                  <a:pt x="112" y="324"/>
                </a:lnTo>
                <a:lnTo>
                  <a:pt x="112" y="324"/>
                </a:lnTo>
                <a:lnTo>
                  <a:pt x="104" y="326"/>
                </a:lnTo>
                <a:lnTo>
                  <a:pt x="98" y="330"/>
                </a:lnTo>
                <a:lnTo>
                  <a:pt x="94" y="336"/>
                </a:lnTo>
                <a:lnTo>
                  <a:pt x="94" y="344"/>
                </a:lnTo>
                <a:lnTo>
                  <a:pt x="94" y="344"/>
                </a:lnTo>
                <a:lnTo>
                  <a:pt x="94" y="350"/>
                </a:lnTo>
                <a:lnTo>
                  <a:pt x="98" y="356"/>
                </a:lnTo>
                <a:lnTo>
                  <a:pt x="104" y="360"/>
                </a:lnTo>
                <a:lnTo>
                  <a:pt x="112" y="362"/>
                </a:lnTo>
                <a:lnTo>
                  <a:pt x="112" y="362"/>
                </a:lnTo>
                <a:lnTo>
                  <a:pt x="120" y="360"/>
                </a:lnTo>
                <a:lnTo>
                  <a:pt x="126" y="356"/>
                </a:lnTo>
                <a:lnTo>
                  <a:pt x="130" y="350"/>
                </a:lnTo>
                <a:lnTo>
                  <a:pt x="130" y="344"/>
                </a:lnTo>
                <a:lnTo>
                  <a:pt x="130" y="344"/>
                </a:lnTo>
                <a:close/>
                <a:moveTo>
                  <a:pt x="196" y="60"/>
                </a:moveTo>
                <a:lnTo>
                  <a:pt x="28" y="60"/>
                </a:lnTo>
                <a:lnTo>
                  <a:pt x="28" y="308"/>
                </a:lnTo>
                <a:lnTo>
                  <a:pt x="196" y="308"/>
                </a:lnTo>
                <a:lnTo>
                  <a:pt x="196" y="60"/>
                </a:lnTo>
                <a:close/>
                <a:moveTo>
                  <a:pt x="102" y="112"/>
                </a:moveTo>
                <a:lnTo>
                  <a:pt x="122" y="112"/>
                </a:lnTo>
                <a:lnTo>
                  <a:pt x="122" y="112"/>
                </a:lnTo>
                <a:lnTo>
                  <a:pt x="126" y="112"/>
                </a:lnTo>
                <a:lnTo>
                  <a:pt x="128" y="110"/>
                </a:lnTo>
                <a:lnTo>
                  <a:pt x="130" y="108"/>
                </a:lnTo>
                <a:lnTo>
                  <a:pt x="130" y="104"/>
                </a:lnTo>
                <a:lnTo>
                  <a:pt x="130" y="82"/>
                </a:lnTo>
                <a:lnTo>
                  <a:pt x="130" y="82"/>
                </a:lnTo>
                <a:lnTo>
                  <a:pt x="130" y="80"/>
                </a:lnTo>
                <a:lnTo>
                  <a:pt x="128" y="78"/>
                </a:lnTo>
                <a:lnTo>
                  <a:pt x="126" y="76"/>
                </a:lnTo>
                <a:lnTo>
                  <a:pt x="122" y="74"/>
                </a:lnTo>
                <a:lnTo>
                  <a:pt x="102" y="74"/>
                </a:lnTo>
                <a:lnTo>
                  <a:pt x="102" y="74"/>
                </a:lnTo>
                <a:lnTo>
                  <a:pt x="98" y="76"/>
                </a:lnTo>
                <a:lnTo>
                  <a:pt x="96" y="78"/>
                </a:lnTo>
                <a:lnTo>
                  <a:pt x="94" y="80"/>
                </a:lnTo>
                <a:lnTo>
                  <a:pt x="94" y="82"/>
                </a:lnTo>
                <a:lnTo>
                  <a:pt x="94" y="104"/>
                </a:lnTo>
                <a:lnTo>
                  <a:pt x="94" y="104"/>
                </a:lnTo>
                <a:lnTo>
                  <a:pt x="94" y="108"/>
                </a:lnTo>
                <a:lnTo>
                  <a:pt x="96" y="110"/>
                </a:lnTo>
                <a:lnTo>
                  <a:pt x="98" y="112"/>
                </a:lnTo>
                <a:lnTo>
                  <a:pt x="102" y="112"/>
                </a:lnTo>
                <a:lnTo>
                  <a:pt x="102" y="112"/>
                </a:lnTo>
                <a:close/>
                <a:moveTo>
                  <a:pt x="52" y="228"/>
                </a:moveTo>
                <a:lnTo>
                  <a:pt x="130" y="228"/>
                </a:lnTo>
                <a:lnTo>
                  <a:pt x="130" y="228"/>
                </a:lnTo>
                <a:lnTo>
                  <a:pt x="134" y="228"/>
                </a:lnTo>
                <a:lnTo>
                  <a:pt x="136" y="226"/>
                </a:lnTo>
                <a:lnTo>
                  <a:pt x="138" y="224"/>
                </a:lnTo>
                <a:lnTo>
                  <a:pt x="138" y="220"/>
                </a:lnTo>
                <a:lnTo>
                  <a:pt x="138" y="220"/>
                </a:lnTo>
                <a:lnTo>
                  <a:pt x="138" y="218"/>
                </a:lnTo>
                <a:lnTo>
                  <a:pt x="136" y="216"/>
                </a:lnTo>
                <a:lnTo>
                  <a:pt x="134" y="214"/>
                </a:lnTo>
                <a:lnTo>
                  <a:pt x="130" y="212"/>
                </a:lnTo>
                <a:lnTo>
                  <a:pt x="52" y="212"/>
                </a:lnTo>
                <a:lnTo>
                  <a:pt x="52" y="212"/>
                </a:lnTo>
                <a:lnTo>
                  <a:pt x="48" y="214"/>
                </a:lnTo>
                <a:lnTo>
                  <a:pt x="46" y="216"/>
                </a:lnTo>
                <a:lnTo>
                  <a:pt x="44" y="218"/>
                </a:lnTo>
                <a:lnTo>
                  <a:pt x="44" y="220"/>
                </a:lnTo>
                <a:lnTo>
                  <a:pt x="44" y="220"/>
                </a:lnTo>
                <a:lnTo>
                  <a:pt x="44" y="224"/>
                </a:lnTo>
                <a:lnTo>
                  <a:pt x="46" y="226"/>
                </a:lnTo>
                <a:lnTo>
                  <a:pt x="48" y="228"/>
                </a:lnTo>
                <a:lnTo>
                  <a:pt x="52" y="228"/>
                </a:lnTo>
                <a:lnTo>
                  <a:pt x="52" y="228"/>
                </a:lnTo>
                <a:close/>
                <a:moveTo>
                  <a:pt x="52" y="258"/>
                </a:moveTo>
                <a:lnTo>
                  <a:pt x="172" y="258"/>
                </a:lnTo>
                <a:lnTo>
                  <a:pt x="172" y="258"/>
                </a:lnTo>
                <a:lnTo>
                  <a:pt x="176" y="258"/>
                </a:lnTo>
                <a:lnTo>
                  <a:pt x="178" y="256"/>
                </a:lnTo>
                <a:lnTo>
                  <a:pt x="180" y="254"/>
                </a:lnTo>
                <a:lnTo>
                  <a:pt x="180" y="250"/>
                </a:lnTo>
                <a:lnTo>
                  <a:pt x="180" y="250"/>
                </a:lnTo>
                <a:lnTo>
                  <a:pt x="180" y="248"/>
                </a:lnTo>
                <a:lnTo>
                  <a:pt x="178" y="246"/>
                </a:lnTo>
                <a:lnTo>
                  <a:pt x="176" y="244"/>
                </a:lnTo>
                <a:lnTo>
                  <a:pt x="172" y="242"/>
                </a:lnTo>
                <a:lnTo>
                  <a:pt x="52" y="242"/>
                </a:lnTo>
                <a:lnTo>
                  <a:pt x="52" y="242"/>
                </a:lnTo>
                <a:lnTo>
                  <a:pt x="48" y="244"/>
                </a:lnTo>
                <a:lnTo>
                  <a:pt x="46" y="246"/>
                </a:lnTo>
                <a:lnTo>
                  <a:pt x="44" y="248"/>
                </a:lnTo>
                <a:lnTo>
                  <a:pt x="44" y="250"/>
                </a:lnTo>
                <a:lnTo>
                  <a:pt x="44" y="250"/>
                </a:lnTo>
                <a:lnTo>
                  <a:pt x="44" y="254"/>
                </a:lnTo>
                <a:lnTo>
                  <a:pt x="46" y="256"/>
                </a:lnTo>
                <a:lnTo>
                  <a:pt x="48" y="258"/>
                </a:lnTo>
                <a:lnTo>
                  <a:pt x="52" y="258"/>
                </a:lnTo>
                <a:lnTo>
                  <a:pt x="52" y="258"/>
                </a:lnTo>
                <a:close/>
                <a:moveTo>
                  <a:pt x="52" y="288"/>
                </a:moveTo>
                <a:lnTo>
                  <a:pt x="152" y="288"/>
                </a:lnTo>
                <a:lnTo>
                  <a:pt x="152" y="288"/>
                </a:lnTo>
                <a:lnTo>
                  <a:pt x="154" y="286"/>
                </a:lnTo>
                <a:lnTo>
                  <a:pt x="156" y="286"/>
                </a:lnTo>
                <a:lnTo>
                  <a:pt x="158" y="282"/>
                </a:lnTo>
                <a:lnTo>
                  <a:pt x="160" y="280"/>
                </a:lnTo>
                <a:lnTo>
                  <a:pt x="160" y="280"/>
                </a:lnTo>
                <a:lnTo>
                  <a:pt x="158" y="276"/>
                </a:lnTo>
                <a:lnTo>
                  <a:pt x="156" y="274"/>
                </a:lnTo>
                <a:lnTo>
                  <a:pt x="154" y="272"/>
                </a:lnTo>
                <a:lnTo>
                  <a:pt x="152" y="272"/>
                </a:lnTo>
                <a:lnTo>
                  <a:pt x="52" y="272"/>
                </a:lnTo>
                <a:lnTo>
                  <a:pt x="52" y="272"/>
                </a:lnTo>
                <a:lnTo>
                  <a:pt x="48" y="272"/>
                </a:lnTo>
                <a:lnTo>
                  <a:pt x="46" y="274"/>
                </a:lnTo>
                <a:lnTo>
                  <a:pt x="44" y="276"/>
                </a:lnTo>
                <a:lnTo>
                  <a:pt x="44" y="280"/>
                </a:lnTo>
                <a:lnTo>
                  <a:pt x="44" y="280"/>
                </a:lnTo>
                <a:lnTo>
                  <a:pt x="44" y="282"/>
                </a:lnTo>
                <a:lnTo>
                  <a:pt x="46" y="286"/>
                </a:lnTo>
                <a:lnTo>
                  <a:pt x="48" y="286"/>
                </a:lnTo>
                <a:lnTo>
                  <a:pt x="52" y="288"/>
                </a:lnTo>
                <a:lnTo>
                  <a:pt x="52" y="288"/>
                </a:lnTo>
                <a:close/>
                <a:moveTo>
                  <a:pt x="52" y="164"/>
                </a:moveTo>
                <a:lnTo>
                  <a:pt x="72" y="164"/>
                </a:lnTo>
                <a:lnTo>
                  <a:pt x="72" y="164"/>
                </a:lnTo>
                <a:lnTo>
                  <a:pt x="76" y="162"/>
                </a:lnTo>
                <a:lnTo>
                  <a:pt x="78" y="162"/>
                </a:lnTo>
                <a:lnTo>
                  <a:pt x="80" y="158"/>
                </a:lnTo>
                <a:lnTo>
                  <a:pt x="80" y="156"/>
                </a:lnTo>
                <a:lnTo>
                  <a:pt x="80" y="134"/>
                </a:lnTo>
                <a:lnTo>
                  <a:pt x="80" y="134"/>
                </a:lnTo>
                <a:lnTo>
                  <a:pt x="80" y="130"/>
                </a:lnTo>
                <a:lnTo>
                  <a:pt x="78" y="128"/>
                </a:lnTo>
                <a:lnTo>
                  <a:pt x="76" y="126"/>
                </a:lnTo>
                <a:lnTo>
                  <a:pt x="72" y="126"/>
                </a:lnTo>
                <a:lnTo>
                  <a:pt x="52" y="126"/>
                </a:lnTo>
                <a:lnTo>
                  <a:pt x="52" y="126"/>
                </a:lnTo>
                <a:lnTo>
                  <a:pt x="48" y="126"/>
                </a:lnTo>
                <a:lnTo>
                  <a:pt x="46" y="128"/>
                </a:lnTo>
                <a:lnTo>
                  <a:pt x="44" y="130"/>
                </a:lnTo>
                <a:lnTo>
                  <a:pt x="44" y="134"/>
                </a:lnTo>
                <a:lnTo>
                  <a:pt x="44" y="156"/>
                </a:lnTo>
                <a:lnTo>
                  <a:pt x="44" y="156"/>
                </a:lnTo>
                <a:lnTo>
                  <a:pt x="44" y="158"/>
                </a:lnTo>
                <a:lnTo>
                  <a:pt x="46" y="162"/>
                </a:lnTo>
                <a:lnTo>
                  <a:pt x="48" y="162"/>
                </a:lnTo>
                <a:lnTo>
                  <a:pt x="52" y="164"/>
                </a:lnTo>
                <a:lnTo>
                  <a:pt x="52" y="164"/>
                </a:lnTo>
                <a:close/>
                <a:moveTo>
                  <a:pt x="102" y="164"/>
                </a:moveTo>
                <a:lnTo>
                  <a:pt x="122" y="164"/>
                </a:lnTo>
                <a:lnTo>
                  <a:pt x="122" y="164"/>
                </a:lnTo>
                <a:lnTo>
                  <a:pt x="126" y="162"/>
                </a:lnTo>
                <a:lnTo>
                  <a:pt x="128" y="162"/>
                </a:lnTo>
                <a:lnTo>
                  <a:pt x="130" y="158"/>
                </a:lnTo>
                <a:lnTo>
                  <a:pt x="130" y="156"/>
                </a:lnTo>
                <a:lnTo>
                  <a:pt x="130" y="134"/>
                </a:lnTo>
                <a:lnTo>
                  <a:pt x="130" y="134"/>
                </a:lnTo>
                <a:lnTo>
                  <a:pt x="130" y="130"/>
                </a:lnTo>
                <a:lnTo>
                  <a:pt x="128" y="128"/>
                </a:lnTo>
                <a:lnTo>
                  <a:pt x="126" y="126"/>
                </a:lnTo>
                <a:lnTo>
                  <a:pt x="122" y="126"/>
                </a:lnTo>
                <a:lnTo>
                  <a:pt x="102" y="126"/>
                </a:lnTo>
                <a:lnTo>
                  <a:pt x="102" y="126"/>
                </a:lnTo>
                <a:lnTo>
                  <a:pt x="98" y="126"/>
                </a:lnTo>
                <a:lnTo>
                  <a:pt x="96" y="128"/>
                </a:lnTo>
                <a:lnTo>
                  <a:pt x="94" y="130"/>
                </a:lnTo>
                <a:lnTo>
                  <a:pt x="94" y="134"/>
                </a:lnTo>
                <a:lnTo>
                  <a:pt x="94" y="156"/>
                </a:lnTo>
                <a:lnTo>
                  <a:pt x="94" y="156"/>
                </a:lnTo>
                <a:lnTo>
                  <a:pt x="94" y="158"/>
                </a:lnTo>
                <a:lnTo>
                  <a:pt x="96" y="162"/>
                </a:lnTo>
                <a:lnTo>
                  <a:pt x="98" y="162"/>
                </a:lnTo>
                <a:lnTo>
                  <a:pt x="102" y="164"/>
                </a:lnTo>
                <a:lnTo>
                  <a:pt x="102" y="164"/>
                </a:lnTo>
                <a:close/>
                <a:moveTo>
                  <a:pt x="52" y="112"/>
                </a:moveTo>
                <a:lnTo>
                  <a:pt x="72" y="112"/>
                </a:lnTo>
                <a:lnTo>
                  <a:pt x="72" y="112"/>
                </a:lnTo>
                <a:lnTo>
                  <a:pt x="76" y="112"/>
                </a:lnTo>
                <a:lnTo>
                  <a:pt x="78" y="110"/>
                </a:lnTo>
                <a:lnTo>
                  <a:pt x="80" y="108"/>
                </a:lnTo>
                <a:lnTo>
                  <a:pt x="80" y="104"/>
                </a:lnTo>
                <a:lnTo>
                  <a:pt x="80" y="82"/>
                </a:lnTo>
                <a:lnTo>
                  <a:pt x="80" y="82"/>
                </a:lnTo>
                <a:lnTo>
                  <a:pt x="80" y="80"/>
                </a:lnTo>
                <a:lnTo>
                  <a:pt x="78" y="78"/>
                </a:lnTo>
                <a:lnTo>
                  <a:pt x="76" y="76"/>
                </a:lnTo>
                <a:lnTo>
                  <a:pt x="72" y="74"/>
                </a:lnTo>
                <a:lnTo>
                  <a:pt x="52" y="74"/>
                </a:lnTo>
                <a:lnTo>
                  <a:pt x="52" y="74"/>
                </a:lnTo>
                <a:lnTo>
                  <a:pt x="48" y="76"/>
                </a:lnTo>
                <a:lnTo>
                  <a:pt x="46" y="78"/>
                </a:lnTo>
                <a:lnTo>
                  <a:pt x="44" y="80"/>
                </a:lnTo>
                <a:lnTo>
                  <a:pt x="44" y="82"/>
                </a:lnTo>
                <a:lnTo>
                  <a:pt x="44" y="104"/>
                </a:lnTo>
                <a:lnTo>
                  <a:pt x="44" y="104"/>
                </a:lnTo>
                <a:lnTo>
                  <a:pt x="44" y="108"/>
                </a:lnTo>
                <a:lnTo>
                  <a:pt x="46" y="110"/>
                </a:lnTo>
                <a:lnTo>
                  <a:pt x="48" y="112"/>
                </a:lnTo>
                <a:lnTo>
                  <a:pt x="52" y="112"/>
                </a:lnTo>
                <a:lnTo>
                  <a:pt x="52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035443" y="2509312"/>
            <a:ext cx="1627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prstClr val="white"/>
                </a:solidFill>
              </a:rPr>
              <a:t>- банкомат</a:t>
            </a:r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991455" y="3180889"/>
            <a:ext cx="167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prstClr val="white"/>
                </a:solidFill>
              </a:rPr>
              <a:t>- Информационные материалы</a:t>
            </a:r>
            <a:endParaRPr lang="ru-RU" sz="1200" b="1" dirty="0">
              <a:solidFill>
                <a:prstClr val="white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035443" y="3794954"/>
            <a:ext cx="167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prstClr val="white"/>
                </a:solidFill>
              </a:rPr>
              <a:t>- Финансовый консультант</a:t>
            </a:r>
            <a:endParaRPr lang="ru-RU" sz="1200" b="1" dirty="0">
              <a:solidFill>
                <a:prstClr val="white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112034" y="5189620"/>
            <a:ext cx="167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prstClr val="white"/>
                </a:solidFill>
              </a:rPr>
              <a:t>- Доступ к сети Интернет</a:t>
            </a:r>
            <a:endParaRPr lang="ru-RU" sz="1200" b="1" dirty="0">
              <a:solidFill>
                <a:prstClr val="white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063923" y="5852345"/>
            <a:ext cx="1719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prstClr val="white"/>
                </a:solidFill>
              </a:rPr>
              <a:t>- Рабочее место без ПЭВМ / ноутбука</a:t>
            </a:r>
            <a:endParaRPr lang="ru-RU" sz="1200" b="1" dirty="0">
              <a:solidFill>
                <a:prstClr val="white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063921" y="6577002"/>
            <a:ext cx="16428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prstClr val="white"/>
                </a:solidFill>
              </a:rPr>
              <a:t>- Рабочий ноутбук финансового консультанта</a:t>
            </a:r>
            <a:endParaRPr lang="ru-RU" sz="1200" b="1" dirty="0">
              <a:solidFill>
                <a:prstClr val="white"/>
              </a:solidFill>
            </a:endParaRPr>
          </a:p>
        </p:txBody>
      </p:sp>
      <p:pic>
        <p:nvPicPr>
          <p:cNvPr id="70" name="Picture 5" descr="\\region\03dfs\VBI\STORAGE\УПСР\ОРНПСГПиУАД\!_20.08.2019\Материал\75108_html_m2e979c6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180" y="2170048"/>
            <a:ext cx="1341034" cy="2086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Рисунок 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26" y="245535"/>
            <a:ext cx="1489031" cy="617232"/>
          </a:xfrm>
          <a:prstGeom prst="rect">
            <a:avLst/>
          </a:prstGeom>
        </p:spPr>
      </p:pic>
      <p:sp>
        <p:nvSpPr>
          <p:cNvPr id="71" name="Прямоугольник 2"/>
          <p:cNvSpPr>
            <a:spLocks noChangeArrowheads="1"/>
          </p:cNvSpPr>
          <p:nvPr/>
        </p:nvSpPr>
        <p:spPr bwMode="auto">
          <a:xfrm>
            <a:off x="-2" y="928964"/>
            <a:ext cx="1069339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2400" b="1" dirty="0" smtClean="0">
                <a:solidFill>
                  <a:srgbClr val="0070C0"/>
                </a:solidFill>
                <a:cs typeface="Arial" charset="0"/>
              </a:rPr>
              <a:t>Пилотный проект точек </a:t>
            </a:r>
            <a:r>
              <a:rPr lang="ru-RU" altLang="ru-RU" sz="2400" b="1" dirty="0">
                <a:solidFill>
                  <a:srgbClr val="0070C0"/>
                </a:solidFill>
                <a:cs typeface="Arial" charset="0"/>
              </a:rPr>
              <a:t>финансового </a:t>
            </a:r>
            <a:r>
              <a:rPr lang="ru-RU" altLang="ru-RU" sz="2400" b="1" dirty="0" smtClean="0">
                <a:solidFill>
                  <a:srgbClr val="0070C0"/>
                </a:solidFill>
                <a:cs typeface="Arial" charset="0"/>
              </a:rPr>
              <a:t>просвещения </a:t>
            </a:r>
          </a:p>
          <a:p>
            <a:pPr algn="ctr">
              <a:defRPr/>
            </a:pPr>
            <a:r>
              <a:rPr lang="ru-RU" altLang="ru-RU" sz="2400" b="1" dirty="0" smtClean="0">
                <a:solidFill>
                  <a:srgbClr val="0070C0"/>
                </a:solidFill>
                <a:cs typeface="Arial" charset="0"/>
              </a:rPr>
              <a:t>на </a:t>
            </a:r>
            <a:r>
              <a:rPr lang="ru-RU" altLang="ru-RU" sz="2400" b="1" dirty="0">
                <a:solidFill>
                  <a:srgbClr val="0070C0"/>
                </a:solidFill>
                <a:cs typeface="Arial" charset="0"/>
              </a:rPr>
              <a:t>территории </a:t>
            </a:r>
            <a:r>
              <a:rPr lang="ru-RU" altLang="ru-RU" sz="2400" b="1" dirty="0" smtClean="0">
                <a:solidFill>
                  <a:srgbClr val="0070C0"/>
                </a:solidFill>
                <a:cs typeface="Arial" charset="0"/>
              </a:rPr>
              <a:t>Северского района</a:t>
            </a:r>
            <a:endParaRPr lang="ru-RU" altLang="ru-RU" sz="2400" b="1" dirty="0">
              <a:solidFill>
                <a:srgbClr val="0070C0"/>
              </a:solidFill>
              <a:cs typeface="Arial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22" y="5189620"/>
            <a:ext cx="2761773" cy="1865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0872" y="5189620"/>
            <a:ext cx="2761775" cy="1865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277" y="2202219"/>
            <a:ext cx="2761775" cy="1865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1581" y="5189620"/>
            <a:ext cx="2761775" cy="1865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55" y="2160628"/>
            <a:ext cx="2895932" cy="1865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Рисунок 21" descr="Вырезка экрана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622" y="181528"/>
            <a:ext cx="678258" cy="704602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-4" y="4414793"/>
            <a:ext cx="106934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5"/>
                </a:solidFill>
              </a:rPr>
              <a:t>Проконсультировано </a:t>
            </a:r>
            <a:r>
              <a:rPr lang="en-US" sz="2800" b="1" dirty="0" smtClean="0">
                <a:solidFill>
                  <a:schemeClr val="accent5"/>
                </a:solidFill>
              </a:rPr>
              <a:t>&gt; 150 </a:t>
            </a:r>
            <a:r>
              <a:rPr lang="ru-RU" sz="2800" b="1" dirty="0" smtClean="0">
                <a:solidFill>
                  <a:schemeClr val="accent5"/>
                </a:solidFill>
              </a:rPr>
              <a:t>жителей</a:t>
            </a:r>
            <a:endParaRPr lang="ru-RU" sz="2800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5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Стрелка вправо 71"/>
          <p:cNvSpPr/>
          <p:nvPr/>
        </p:nvSpPr>
        <p:spPr>
          <a:xfrm>
            <a:off x="3184693" y="4067378"/>
            <a:ext cx="2275225" cy="576778"/>
          </a:xfrm>
          <a:prstGeom prst="rightArrow">
            <a:avLst/>
          </a:prstGeom>
          <a:solidFill>
            <a:srgbClr val="D9F5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5199" tIns="380795" rIns="95199" bIns="95199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90397" indent="-190397" algn="ctr">
              <a:spcAft>
                <a:spcPts val="529"/>
              </a:spcAft>
              <a:buFont typeface="Arial" panose="020B0604020202020204" pitchFamily="34" charset="0"/>
              <a:buChar char="•"/>
            </a:pPr>
            <a:endParaRPr lang="ru-RU" dirty="0">
              <a:solidFill>
                <a:srgbClr val="0082BB"/>
              </a:solidFill>
              <a:cs typeface="Arial" panose="020B0604020202020204" pitchFamily="34" charset="0"/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3181133" y="3552595"/>
            <a:ext cx="2275225" cy="576778"/>
          </a:xfrm>
          <a:prstGeom prst="rightArrow">
            <a:avLst/>
          </a:prstGeom>
          <a:solidFill>
            <a:srgbClr val="D9F5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5199" tIns="380795" rIns="95199" bIns="95199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90397" indent="-190397" algn="ctr">
              <a:spcAft>
                <a:spcPts val="529"/>
              </a:spcAft>
              <a:buFont typeface="Arial" panose="020B0604020202020204" pitchFamily="34" charset="0"/>
              <a:buChar char="•"/>
            </a:pPr>
            <a:endParaRPr lang="ru-RU" dirty="0">
              <a:solidFill>
                <a:srgbClr val="0082BB"/>
              </a:solidFill>
              <a:cs typeface="Arial" panose="020B0604020202020204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291404" y="1495451"/>
            <a:ext cx="2491991" cy="58498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5199" tIns="380795" rIns="95199" bIns="95199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529"/>
              </a:spcAft>
            </a:pPr>
            <a:r>
              <a:rPr lang="ru-RU" b="1" dirty="0" smtClean="0">
                <a:solidFill>
                  <a:prstClr val="white"/>
                </a:solidFill>
                <a:cs typeface="Arial" panose="020B0604020202020204" pitchFamily="34" charset="0"/>
              </a:rPr>
              <a:t>Обозначения:</a:t>
            </a:r>
          </a:p>
          <a:p>
            <a:pPr algn="ctr">
              <a:spcAft>
                <a:spcPts val="529"/>
              </a:spcAft>
            </a:pPr>
            <a:r>
              <a:rPr lang="ru-RU" dirty="0" smtClean="0">
                <a:solidFill>
                  <a:srgbClr val="0082BB"/>
                </a:solidFill>
                <a:cs typeface="Arial" panose="020B0604020202020204" pitchFamily="34" charset="0"/>
              </a:rPr>
              <a:t>:</a:t>
            </a:r>
            <a:endParaRPr lang="ru-RU" dirty="0">
              <a:solidFill>
                <a:srgbClr val="0082BB"/>
              </a:solidFill>
              <a:cs typeface="Arial" panose="020B0604020202020204" pitchFamily="34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5476647" y="6038907"/>
            <a:ext cx="4971123" cy="842616"/>
          </a:xfrm>
          <a:custGeom>
            <a:avLst/>
            <a:gdLst>
              <a:gd name="connsiteX0" fmla="*/ 0 w 4971123"/>
              <a:gd name="connsiteY0" fmla="*/ 0 h 842615"/>
              <a:gd name="connsiteX1" fmla="*/ 4971123 w 4971123"/>
              <a:gd name="connsiteY1" fmla="*/ 0 h 842615"/>
              <a:gd name="connsiteX2" fmla="*/ 4971123 w 4971123"/>
              <a:gd name="connsiteY2" fmla="*/ 842615 h 842615"/>
              <a:gd name="connsiteX3" fmla="*/ 0 w 4971123"/>
              <a:gd name="connsiteY3" fmla="*/ 842615 h 842615"/>
              <a:gd name="connsiteX4" fmla="*/ 0 w 4971123"/>
              <a:gd name="connsiteY4" fmla="*/ 0 h 842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1123" h="842615">
                <a:moveTo>
                  <a:pt x="0" y="0"/>
                </a:moveTo>
                <a:lnTo>
                  <a:pt x="4971123" y="0"/>
                </a:lnTo>
                <a:lnTo>
                  <a:pt x="4971123" y="842615"/>
                </a:lnTo>
                <a:lnTo>
                  <a:pt x="0" y="84261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600" dirty="0">
              <a:solidFill>
                <a:prstClr val="white"/>
              </a:solidFill>
            </a:endParaRPr>
          </a:p>
        </p:txBody>
      </p:sp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06B0845D-4F1E-49C2-B755-FBD3E0260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z="1600" dirty="0" smtClean="0">
                <a:solidFill>
                  <a:srgbClr val="888A8D"/>
                </a:solidFill>
              </a:rPr>
              <a:t>12</a:t>
            </a:r>
            <a:endParaRPr lang="ru-RU" sz="1600" dirty="0">
              <a:solidFill>
                <a:srgbClr val="888A8D"/>
              </a:solidFill>
            </a:endParaRPr>
          </a:p>
        </p:txBody>
      </p:sp>
      <p:grpSp>
        <p:nvGrpSpPr>
          <p:cNvPr id="46" name="Группа 45"/>
          <p:cNvGrpSpPr/>
          <p:nvPr/>
        </p:nvGrpSpPr>
        <p:grpSpPr>
          <a:xfrm>
            <a:off x="513095" y="2129907"/>
            <a:ext cx="9807395" cy="4784853"/>
            <a:chOff x="-1938040" y="2129093"/>
            <a:chExt cx="9807395" cy="4784855"/>
          </a:xfrm>
        </p:grpSpPr>
        <p:sp>
          <p:nvSpPr>
            <p:cNvPr id="15" name="Полилиния 14"/>
            <p:cNvSpPr/>
            <p:nvPr/>
          </p:nvSpPr>
          <p:spPr>
            <a:xfrm rot="16200000">
              <a:off x="952044" y="5287350"/>
              <a:ext cx="1696158" cy="1557038"/>
            </a:xfrm>
            <a:custGeom>
              <a:avLst/>
              <a:gdLst>
                <a:gd name="connsiteX0" fmla="*/ 0 w 2182816"/>
                <a:gd name="connsiteY0" fmla="*/ 0 h 2024239"/>
                <a:gd name="connsiteX1" fmla="*/ 2182816 w 2182816"/>
                <a:gd name="connsiteY1" fmla="*/ 0 h 2024239"/>
                <a:gd name="connsiteX2" fmla="*/ 2182816 w 2182816"/>
                <a:gd name="connsiteY2" fmla="*/ 2024239 h 2024239"/>
                <a:gd name="connsiteX3" fmla="*/ 0 w 2182816"/>
                <a:gd name="connsiteY3" fmla="*/ 2024239 h 2024239"/>
                <a:gd name="connsiteX4" fmla="*/ 0 w 2182816"/>
                <a:gd name="connsiteY4" fmla="*/ 0 h 2024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82816" h="2024239">
                  <a:moveTo>
                    <a:pt x="0" y="0"/>
                  </a:moveTo>
                  <a:lnTo>
                    <a:pt x="2182816" y="0"/>
                  </a:lnTo>
                  <a:lnTo>
                    <a:pt x="2182816" y="2024239"/>
                  </a:lnTo>
                  <a:lnTo>
                    <a:pt x="0" y="202423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159" tIns="10159" rIns="10160" bIns="1016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600" dirty="0">
                <a:solidFill>
                  <a:prstClr val="white"/>
                </a:solidFill>
              </a:endParaRPr>
            </a:p>
          </p:txBody>
        </p:sp>
        <p:sp>
          <p:nvSpPr>
            <p:cNvPr id="8" name="Freeform 4920"/>
            <p:cNvSpPr>
              <a:spLocks noEditPoints="1"/>
            </p:cNvSpPr>
            <p:nvPr/>
          </p:nvSpPr>
          <p:spPr bwMode="auto">
            <a:xfrm>
              <a:off x="1065870" y="5487028"/>
              <a:ext cx="1527349" cy="1238015"/>
            </a:xfrm>
            <a:custGeom>
              <a:avLst/>
              <a:gdLst>
                <a:gd name="T0" fmla="*/ 196 w 380"/>
                <a:gd name="T1" fmla="*/ 2 h 310"/>
                <a:gd name="T2" fmla="*/ 118 w 380"/>
                <a:gd name="T3" fmla="*/ 46 h 310"/>
                <a:gd name="T4" fmla="*/ 116 w 380"/>
                <a:gd name="T5" fmla="*/ 6 h 310"/>
                <a:gd name="T6" fmla="*/ 108 w 380"/>
                <a:gd name="T7" fmla="*/ 0 h 310"/>
                <a:gd name="T8" fmla="*/ 64 w 380"/>
                <a:gd name="T9" fmla="*/ 0 h 310"/>
                <a:gd name="T10" fmla="*/ 58 w 380"/>
                <a:gd name="T11" fmla="*/ 10 h 310"/>
                <a:gd name="T12" fmla="*/ 4 w 380"/>
                <a:gd name="T13" fmla="*/ 120 h 310"/>
                <a:gd name="T14" fmla="*/ 0 w 380"/>
                <a:gd name="T15" fmla="*/ 132 h 310"/>
                <a:gd name="T16" fmla="*/ 56 w 380"/>
                <a:gd name="T17" fmla="*/ 138 h 310"/>
                <a:gd name="T18" fmla="*/ 58 w 380"/>
                <a:gd name="T19" fmla="*/ 300 h 310"/>
                <a:gd name="T20" fmla="*/ 72 w 380"/>
                <a:gd name="T21" fmla="*/ 310 h 310"/>
                <a:gd name="T22" fmla="*/ 120 w 380"/>
                <a:gd name="T23" fmla="*/ 306 h 310"/>
                <a:gd name="T24" fmla="*/ 102 w 380"/>
                <a:gd name="T25" fmla="*/ 252 h 310"/>
                <a:gd name="T26" fmla="*/ 96 w 380"/>
                <a:gd name="T27" fmla="*/ 250 h 310"/>
                <a:gd name="T28" fmla="*/ 92 w 380"/>
                <a:gd name="T29" fmla="*/ 182 h 310"/>
                <a:gd name="T30" fmla="*/ 96 w 380"/>
                <a:gd name="T31" fmla="*/ 176 h 310"/>
                <a:gd name="T32" fmla="*/ 162 w 380"/>
                <a:gd name="T33" fmla="*/ 172 h 310"/>
                <a:gd name="T34" fmla="*/ 170 w 380"/>
                <a:gd name="T35" fmla="*/ 176 h 310"/>
                <a:gd name="T36" fmla="*/ 172 w 380"/>
                <a:gd name="T37" fmla="*/ 242 h 310"/>
                <a:gd name="T38" fmla="*/ 170 w 380"/>
                <a:gd name="T39" fmla="*/ 250 h 310"/>
                <a:gd name="T40" fmla="*/ 146 w 380"/>
                <a:gd name="T41" fmla="*/ 252 h 310"/>
                <a:gd name="T42" fmla="*/ 144 w 380"/>
                <a:gd name="T43" fmla="*/ 306 h 310"/>
                <a:gd name="T44" fmla="*/ 232 w 380"/>
                <a:gd name="T45" fmla="*/ 310 h 310"/>
                <a:gd name="T46" fmla="*/ 226 w 380"/>
                <a:gd name="T47" fmla="*/ 252 h 310"/>
                <a:gd name="T48" fmla="*/ 198 w 380"/>
                <a:gd name="T49" fmla="*/ 250 h 310"/>
                <a:gd name="T50" fmla="*/ 192 w 380"/>
                <a:gd name="T51" fmla="*/ 244 h 310"/>
                <a:gd name="T52" fmla="*/ 212 w 380"/>
                <a:gd name="T53" fmla="*/ 180 h 310"/>
                <a:gd name="T54" fmla="*/ 256 w 380"/>
                <a:gd name="T55" fmla="*/ 172 h 310"/>
                <a:gd name="T56" fmla="*/ 266 w 380"/>
                <a:gd name="T57" fmla="*/ 180 h 310"/>
                <a:gd name="T58" fmla="*/ 288 w 380"/>
                <a:gd name="T59" fmla="*/ 242 h 310"/>
                <a:gd name="T60" fmla="*/ 284 w 380"/>
                <a:gd name="T61" fmla="*/ 250 h 310"/>
                <a:gd name="T62" fmla="*/ 278 w 380"/>
                <a:gd name="T63" fmla="*/ 252 h 310"/>
                <a:gd name="T64" fmla="*/ 254 w 380"/>
                <a:gd name="T65" fmla="*/ 298 h 310"/>
                <a:gd name="T66" fmla="*/ 246 w 380"/>
                <a:gd name="T67" fmla="*/ 310 h 310"/>
                <a:gd name="T68" fmla="*/ 314 w 380"/>
                <a:gd name="T69" fmla="*/ 310 h 310"/>
                <a:gd name="T70" fmla="*/ 324 w 380"/>
                <a:gd name="T71" fmla="*/ 294 h 310"/>
                <a:gd name="T72" fmla="*/ 370 w 380"/>
                <a:gd name="T73" fmla="*/ 138 h 310"/>
                <a:gd name="T74" fmla="*/ 374 w 380"/>
                <a:gd name="T75" fmla="*/ 138 h 310"/>
                <a:gd name="T76" fmla="*/ 380 w 380"/>
                <a:gd name="T77" fmla="*/ 128 h 310"/>
                <a:gd name="T78" fmla="*/ 376 w 380"/>
                <a:gd name="T79" fmla="*/ 120 h 310"/>
                <a:gd name="T80" fmla="*/ 132 w 380"/>
                <a:gd name="T81" fmla="*/ 162 h 310"/>
                <a:gd name="T82" fmla="*/ 110 w 380"/>
                <a:gd name="T83" fmla="*/ 146 h 310"/>
                <a:gd name="T84" fmla="*/ 110 w 380"/>
                <a:gd name="T85" fmla="*/ 128 h 310"/>
                <a:gd name="T86" fmla="*/ 132 w 380"/>
                <a:gd name="T87" fmla="*/ 114 h 310"/>
                <a:gd name="T88" fmla="*/ 150 w 380"/>
                <a:gd name="T89" fmla="*/ 120 h 310"/>
                <a:gd name="T90" fmla="*/ 156 w 380"/>
                <a:gd name="T91" fmla="*/ 138 h 310"/>
                <a:gd name="T92" fmla="*/ 142 w 380"/>
                <a:gd name="T93" fmla="*/ 160 h 310"/>
                <a:gd name="T94" fmla="*/ 240 w 380"/>
                <a:gd name="T95" fmla="*/ 162 h 310"/>
                <a:gd name="T96" fmla="*/ 222 w 380"/>
                <a:gd name="T97" fmla="*/ 154 h 310"/>
                <a:gd name="T98" fmla="*/ 216 w 380"/>
                <a:gd name="T99" fmla="*/ 138 h 310"/>
                <a:gd name="T100" fmla="*/ 230 w 380"/>
                <a:gd name="T101" fmla="*/ 116 h 310"/>
                <a:gd name="T102" fmla="*/ 248 w 380"/>
                <a:gd name="T103" fmla="*/ 116 h 310"/>
                <a:gd name="T104" fmla="*/ 264 w 380"/>
                <a:gd name="T105" fmla="*/ 138 h 310"/>
                <a:gd name="T106" fmla="*/ 256 w 380"/>
                <a:gd name="T107" fmla="*/ 154 h 310"/>
                <a:gd name="T108" fmla="*/ 240 w 380"/>
                <a:gd name="T109" fmla="*/ 162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80" h="310">
                  <a:moveTo>
                    <a:pt x="376" y="120"/>
                  </a:moveTo>
                  <a:lnTo>
                    <a:pt x="196" y="2"/>
                  </a:lnTo>
                  <a:lnTo>
                    <a:pt x="196" y="2"/>
                  </a:lnTo>
                  <a:lnTo>
                    <a:pt x="190" y="0"/>
                  </a:lnTo>
                  <a:lnTo>
                    <a:pt x="184" y="2"/>
                  </a:lnTo>
                  <a:lnTo>
                    <a:pt x="118" y="46"/>
                  </a:lnTo>
                  <a:lnTo>
                    <a:pt x="118" y="10"/>
                  </a:lnTo>
                  <a:lnTo>
                    <a:pt x="118" y="10"/>
                  </a:lnTo>
                  <a:lnTo>
                    <a:pt x="116" y="6"/>
                  </a:lnTo>
                  <a:lnTo>
                    <a:pt x="114" y="4"/>
                  </a:lnTo>
                  <a:lnTo>
                    <a:pt x="112" y="0"/>
                  </a:lnTo>
                  <a:lnTo>
                    <a:pt x="108" y="0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64" y="0"/>
                  </a:lnTo>
                  <a:lnTo>
                    <a:pt x="60" y="4"/>
                  </a:lnTo>
                  <a:lnTo>
                    <a:pt x="58" y="6"/>
                  </a:lnTo>
                  <a:lnTo>
                    <a:pt x="58" y="10"/>
                  </a:lnTo>
                  <a:lnTo>
                    <a:pt x="58" y="86"/>
                  </a:lnTo>
                  <a:lnTo>
                    <a:pt x="4" y="120"/>
                  </a:lnTo>
                  <a:lnTo>
                    <a:pt x="4" y="120"/>
                  </a:lnTo>
                  <a:lnTo>
                    <a:pt x="0" y="124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4" y="136"/>
                  </a:lnTo>
                  <a:lnTo>
                    <a:pt x="10" y="138"/>
                  </a:lnTo>
                  <a:lnTo>
                    <a:pt x="56" y="138"/>
                  </a:lnTo>
                  <a:lnTo>
                    <a:pt x="56" y="294"/>
                  </a:lnTo>
                  <a:lnTo>
                    <a:pt x="56" y="294"/>
                  </a:lnTo>
                  <a:lnTo>
                    <a:pt x="58" y="300"/>
                  </a:lnTo>
                  <a:lnTo>
                    <a:pt x="62" y="306"/>
                  </a:lnTo>
                  <a:lnTo>
                    <a:pt x="66" y="310"/>
                  </a:lnTo>
                  <a:lnTo>
                    <a:pt x="72" y="310"/>
                  </a:lnTo>
                  <a:lnTo>
                    <a:pt x="126" y="310"/>
                  </a:lnTo>
                  <a:lnTo>
                    <a:pt x="126" y="310"/>
                  </a:lnTo>
                  <a:lnTo>
                    <a:pt x="120" y="306"/>
                  </a:lnTo>
                  <a:lnTo>
                    <a:pt x="118" y="298"/>
                  </a:lnTo>
                  <a:lnTo>
                    <a:pt x="118" y="252"/>
                  </a:lnTo>
                  <a:lnTo>
                    <a:pt x="102" y="252"/>
                  </a:lnTo>
                  <a:lnTo>
                    <a:pt x="102" y="252"/>
                  </a:lnTo>
                  <a:lnTo>
                    <a:pt x="98" y="252"/>
                  </a:lnTo>
                  <a:lnTo>
                    <a:pt x="96" y="250"/>
                  </a:lnTo>
                  <a:lnTo>
                    <a:pt x="94" y="246"/>
                  </a:lnTo>
                  <a:lnTo>
                    <a:pt x="92" y="242"/>
                  </a:lnTo>
                  <a:lnTo>
                    <a:pt x="92" y="182"/>
                  </a:lnTo>
                  <a:lnTo>
                    <a:pt x="92" y="182"/>
                  </a:lnTo>
                  <a:lnTo>
                    <a:pt x="94" y="178"/>
                  </a:lnTo>
                  <a:lnTo>
                    <a:pt x="96" y="176"/>
                  </a:lnTo>
                  <a:lnTo>
                    <a:pt x="98" y="174"/>
                  </a:lnTo>
                  <a:lnTo>
                    <a:pt x="102" y="172"/>
                  </a:lnTo>
                  <a:lnTo>
                    <a:pt x="162" y="172"/>
                  </a:lnTo>
                  <a:lnTo>
                    <a:pt x="162" y="172"/>
                  </a:lnTo>
                  <a:lnTo>
                    <a:pt x="166" y="174"/>
                  </a:lnTo>
                  <a:lnTo>
                    <a:pt x="170" y="176"/>
                  </a:lnTo>
                  <a:lnTo>
                    <a:pt x="172" y="178"/>
                  </a:lnTo>
                  <a:lnTo>
                    <a:pt x="172" y="182"/>
                  </a:lnTo>
                  <a:lnTo>
                    <a:pt x="172" y="242"/>
                  </a:lnTo>
                  <a:lnTo>
                    <a:pt x="172" y="242"/>
                  </a:lnTo>
                  <a:lnTo>
                    <a:pt x="172" y="246"/>
                  </a:lnTo>
                  <a:lnTo>
                    <a:pt x="170" y="250"/>
                  </a:lnTo>
                  <a:lnTo>
                    <a:pt x="166" y="252"/>
                  </a:lnTo>
                  <a:lnTo>
                    <a:pt x="162" y="252"/>
                  </a:lnTo>
                  <a:lnTo>
                    <a:pt x="146" y="252"/>
                  </a:lnTo>
                  <a:lnTo>
                    <a:pt x="146" y="298"/>
                  </a:lnTo>
                  <a:lnTo>
                    <a:pt x="146" y="298"/>
                  </a:lnTo>
                  <a:lnTo>
                    <a:pt x="144" y="306"/>
                  </a:lnTo>
                  <a:lnTo>
                    <a:pt x="140" y="310"/>
                  </a:lnTo>
                  <a:lnTo>
                    <a:pt x="232" y="310"/>
                  </a:lnTo>
                  <a:lnTo>
                    <a:pt x="232" y="310"/>
                  </a:lnTo>
                  <a:lnTo>
                    <a:pt x="228" y="306"/>
                  </a:lnTo>
                  <a:lnTo>
                    <a:pt x="226" y="298"/>
                  </a:lnTo>
                  <a:lnTo>
                    <a:pt x="226" y="252"/>
                  </a:lnTo>
                  <a:lnTo>
                    <a:pt x="202" y="252"/>
                  </a:lnTo>
                  <a:lnTo>
                    <a:pt x="202" y="252"/>
                  </a:lnTo>
                  <a:lnTo>
                    <a:pt x="198" y="250"/>
                  </a:lnTo>
                  <a:lnTo>
                    <a:pt x="194" y="248"/>
                  </a:lnTo>
                  <a:lnTo>
                    <a:pt x="194" y="248"/>
                  </a:lnTo>
                  <a:lnTo>
                    <a:pt x="192" y="244"/>
                  </a:lnTo>
                  <a:lnTo>
                    <a:pt x="192" y="238"/>
                  </a:lnTo>
                  <a:lnTo>
                    <a:pt x="212" y="180"/>
                  </a:lnTo>
                  <a:lnTo>
                    <a:pt x="212" y="180"/>
                  </a:lnTo>
                  <a:lnTo>
                    <a:pt x="216" y="174"/>
                  </a:lnTo>
                  <a:lnTo>
                    <a:pt x="222" y="172"/>
                  </a:lnTo>
                  <a:lnTo>
                    <a:pt x="256" y="172"/>
                  </a:lnTo>
                  <a:lnTo>
                    <a:pt x="256" y="172"/>
                  </a:lnTo>
                  <a:lnTo>
                    <a:pt x="262" y="174"/>
                  </a:lnTo>
                  <a:lnTo>
                    <a:pt x="266" y="180"/>
                  </a:lnTo>
                  <a:lnTo>
                    <a:pt x="286" y="238"/>
                  </a:lnTo>
                  <a:lnTo>
                    <a:pt x="286" y="238"/>
                  </a:lnTo>
                  <a:lnTo>
                    <a:pt x="288" y="242"/>
                  </a:lnTo>
                  <a:lnTo>
                    <a:pt x="288" y="242"/>
                  </a:lnTo>
                  <a:lnTo>
                    <a:pt x="286" y="246"/>
                  </a:lnTo>
                  <a:lnTo>
                    <a:pt x="284" y="250"/>
                  </a:lnTo>
                  <a:lnTo>
                    <a:pt x="282" y="252"/>
                  </a:lnTo>
                  <a:lnTo>
                    <a:pt x="278" y="252"/>
                  </a:lnTo>
                  <a:lnTo>
                    <a:pt x="278" y="252"/>
                  </a:lnTo>
                  <a:lnTo>
                    <a:pt x="278" y="252"/>
                  </a:lnTo>
                  <a:lnTo>
                    <a:pt x="254" y="252"/>
                  </a:lnTo>
                  <a:lnTo>
                    <a:pt x="254" y="298"/>
                  </a:lnTo>
                  <a:lnTo>
                    <a:pt x="254" y="298"/>
                  </a:lnTo>
                  <a:lnTo>
                    <a:pt x="252" y="306"/>
                  </a:lnTo>
                  <a:lnTo>
                    <a:pt x="246" y="310"/>
                  </a:lnTo>
                  <a:lnTo>
                    <a:pt x="308" y="310"/>
                  </a:lnTo>
                  <a:lnTo>
                    <a:pt x="308" y="310"/>
                  </a:lnTo>
                  <a:lnTo>
                    <a:pt x="314" y="310"/>
                  </a:lnTo>
                  <a:lnTo>
                    <a:pt x="318" y="306"/>
                  </a:lnTo>
                  <a:lnTo>
                    <a:pt x="322" y="300"/>
                  </a:lnTo>
                  <a:lnTo>
                    <a:pt x="324" y="294"/>
                  </a:lnTo>
                  <a:lnTo>
                    <a:pt x="324" y="138"/>
                  </a:lnTo>
                  <a:lnTo>
                    <a:pt x="370" y="138"/>
                  </a:lnTo>
                  <a:lnTo>
                    <a:pt x="370" y="138"/>
                  </a:lnTo>
                  <a:lnTo>
                    <a:pt x="370" y="138"/>
                  </a:lnTo>
                  <a:lnTo>
                    <a:pt x="370" y="138"/>
                  </a:lnTo>
                  <a:lnTo>
                    <a:pt x="374" y="138"/>
                  </a:lnTo>
                  <a:lnTo>
                    <a:pt x="378" y="136"/>
                  </a:lnTo>
                  <a:lnTo>
                    <a:pt x="380" y="132"/>
                  </a:lnTo>
                  <a:lnTo>
                    <a:pt x="380" y="128"/>
                  </a:lnTo>
                  <a:lnTo>
                    <a:pt x="380" y="128"/>
                  </a:lnTo>
                  <a:lnTo>
                    <a:pt x="380" y="122"/>
                  </a:lnTo>
                  <a:lnTo>
                    <a:pt x="376" y="120"/>
                  </a:lnTo>
                  <a:lnTo>
                    <a:pt x="376" y="120"/>
                  </a:lnTo>
                  <a:close/>
                  <a:moveTo>
                    <a:pt x="132" y="162"/>
                  </a:moveTo>
                  <a:lnTo>
                    <a:pt x="132" y="162"/>
                  </a:lnTo>
                  <a:lnTo>
                    <a:pt x="124" y="160"/>
                  </a:lnTo>
                  <a:lnTo>
                    <a:pt x="116" y="154"/>
                  </a:lnTo>
                  <a:lnTo>
                    <a:pt x="110" y="146"/>
                  </a:lnTo>
                  <a:lnTo>
                    <a:pt x="108" y="138"/>
                  </a:lnTo>
                  <a:lnTo>
                    <a:pt x="108" y="138"/>
                  </a:lnTo>
                  <a:lnTo>
                    <a:pt x="110" y="128"/>
                  </a:lnTo>
                  <a:lnTo>
                    <a:pt x="116" y="120"/>
                  </a:lnTo>
                  <a:lnTo>
                    <a:pt x="124" y="116"/>
                  </a:lnTo>
                  <a:lnTo>
                    <a:pt x="132" y="114"/>
                  </a:lnTo>
                  <a:lnTo>
                    <a:pt x="132" y="114"/>
                  </a:lnTo>
                  <a:lnTo>
                    <a:pt x="142" y="116"/>
                  </a:lnTo>
                  <a:lnTo>
                    <a:pt x="150" y="120"/>
                  </a:lnTo>
                  <a:lnTo>
                    <a:pt x="154" y="128"/>
                  </a:lnTo>
                  <a:lnTo>
                    <a:pt x="156" y="138"/>
                  </a:lnTo>
                  <a:lnTo>
                    <a:pt x="156" y="138"/>
                  </a:lnTo>
                  <a:lnTo>
                    <a:pt x="154" y="146"/>
                  </a:lnTo>
                  <a:lnTo>
                    <a:pt x="150" y="154"/>
                  </a:lnTo>
                  <a:lnTo>
                    <a:pt x="142" y="160"/>
                  </a:lnTo>
                  <a:lnTo>
                    <a:pt x="132" y="162"/>
                  </a:lnTo>
                  <a:lnTo>
                    <a:pt x="132" y="162"/>
                  </a:lnTo>
                  <a:close/>
                  <a:moveTo>
                    <a:pt x="240" y="162"/>
                  </a:moveTo>
                  <a:lnTo>
                    <a:pt x="240" y="162"/>
                  </a:lnTo>
                  <a:lnTo>
                    <a:pt x="230" y="160"/>
                  </a:lnTo>
                  <a:lnTo>
                    <a:pt x="222" y="154"/>
                  </a:lnTo>
                  <a:lnTo>
                    <a:pt x="218" y="146"/>
                  </a:lnTo>
                  <a:lnTo>
                    <a:pt x="216" y="138"/>
                  </a:lnTo>
                  <a:lnTo>
                    <a:pt x="216" y="138"/>
                  </a:lnTo>
                  <a:lnTo>
                    <a:pt x="218" y="128"/>
                  </a:lnTo>
                  <a:lnTo>
                    <a:pt x="222" y="120"/>
                  </a:lnTo>
                  <a:lnTo>
                    <a:pt x="230" y="116"/>
                  </a:lnTo>
                  <a:lnTo>
                    <a:pt x="240" y="114"/>
                  </a:lnTo>
                  <a:lnTo>
                    <a:pt x="240" y="114"/>
                  </a:lnTo>
                  <a:lnTo>
                    <a:pt x="248" y="116"/>
                  </a:lnTo>
                  <a:lnTo>
                    <a:pt x="256" y="120"/>
                  </a:lnTo>
                  <a:lnTo>
                    <a:pt x="262" y="128"/>
                  </a:lnTo>
                  <a:lnTo>
                    <a:pt x="264" y="138"/>
                  </a:lnTo>
                  <a:lnTo>
                    <a:pt x="264" y="138"/>
                  </a:lnTo>
                  <a:lnTo>
                    <a:pt x="262" y="146"/>
                  </a:lnTo>
                  <a:lnTo>
                    <a:pt x="256" y="154"/>
                  </a:lnTo>
                  <a:lnTo>
                    <a:pt x="248" y="160"/>
                  </a:lnTo>
                  <a:lnTo>
                    <a:pt x="240" y="162"/>
                  </a:lnTo>
                  <a:lnTo>
                    <a:pt x="240" y="1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4" name="Freeform 42"/>
            <p:cNvSpPr>
              <a:spLocks/>
            </p:cNvSpPr>
            <p:nvPr/>
          </p:nvSpPr>
          <p:spPr bwMode="auto">
            <a:xfrm>
              <a:off x="5667433" y="3107898"/>
              <a:ext cx="542441" cy="471341"/>
            </a:xfrm>
            <a:custGeom>
              <a:avLst/>
              <a:gdLst>
                <a:gd name="T0" fmla="*/ 490 w 1000"/>
                <a:gd name="T1" fmla="*/ 0 h 535"/>
                <a:gd name="T2" fmla="*/ 989 w 1000"/>
                <a:gd name="T3" fmla="*/ 172 h 535"/>
                <a:gd name="T4" fmla="*/ 997 w 1000"/>
                <a:gd name="T5" fmla="*/ 178 h 535"/>
                <a:gd name="T6" fmla="*/ 1000 w 1000"/>
                <a:gd name="T7" fmla="*/ 187 h 535"/>
                <a:gd name="T8" fmla="*/ 993 w 1000"/>
                <a:gd name="T9" fmla="*/ 200 h 535"/>
                <a:gd name="T10" fmla="*/ 822 w 1000"/>
                <a:gd name="T11" fmla="*/ 251 h 535"/>
                <a:gd name="T12" fmla="*/ 791 w 1000"/>
                <a:gd name="T13" fmla="*/ 224 h 535"/>
                <a:gd name="T14" fmla="*/ 739 w 1000"/>
                <a:gd name="T15" fmla="*/ 203 h 535"/>
                <a:gd name="T16" fmla="*/ 673 w 1000"/>
                <a:gd name="T17" fmla="*/ 187 h 535"/>
                <a:gd name="T18" fmla="*/ 548 w 1000"/>
                <a:gd name="T19" fmla="*/ 174 h 535"/>
                <a:gd name="T20" fmla="*/ 491 w 1000"/>
                <a:gd name="T21" fmla="*/ 174 h 535"/>
                <a:gd name="T22" fmla="*/ 480 w 1000"/>
                <a:gd name="T23" fmla="*/ 189 h 535"/>
                <a:gd name="T24" fmla="*/ 485 w 1000"/>
                <a:gd name="T25" fmla="*/ 200 h 535"/>
                <a:gd name="T26" fmla="*/ 497 w 1000"/>
                <a:gd name="T27" fmla="*/ 205 h 535"/>
                <a:gd name="T28" fmla="*/ 585 w 1000"/>
                <a:gd name="T29" fmla="*/ 208 h 535"/>
                <a:gd name="T30" fmla="*/ 660 w 1000"/>
                <a:gd name="T31" fmla="*/ 217 h 535"/>
                <a:gd name="T32" fmla="*/ 723 w 1000"/>
                <a:gd name="T33" fmla="*/ 230 h 535"/>
                <a:gd name="T34" fmla="*/ 768 w 1000"/>
                <a:gd name="T35" fmla="*/ 246 h 535"/>
                <a:gd name="T36" fmla="*/ 793 w 1000"/>
                <a:gd name="T37" fmla="*/ 264 h 535"/>
                <a:gd name="T38" fmla="*/ 798 w 1000"/>
                <a:gd name="T39" fmla="*/ 373 h 535"/>
                <a:gd name="T40" fmla="*/ 798 w 1000"/>
                <a:gd name="T41" fmla="*/ 377 h 535"/>
                <a:gd name="T42" fmla="*/ 784 w 1000"/>
                <a:gd name="T43" fmla="*/ 395 h 535"/>
                <a:gd name="T44" fmla="*/ 747 w 1000"/>
                <a:gd name="T45" fmla="*/ 413 h 535"/>
                <a:gd name="T46" fmla="*/ 688 w 1000"/>
                <a:gd name="T47" fmla="*/ 429 h 535"/>
                <a:gd name="T48" fmla="*/ 612 w 1000"/>
                <a:gd name="T49" fmla="*/ 440 h 535"/>
                <a:gd name="T50" fmla="*/ 526 w 1000"/>
                <a:gd name="T51" fmla="*/ 446 h 535"/>
                <a:gd name="T52" fmla="*/ 464 w 1000"/>
                <a:gd name="T53" fmla="*/ 446 h 535"/>
                <a:gd name="T54" fmla="*/ 377 w 1000"/>
                <a:gd name="T55" fmla="*/ 440 h 535"/>
                <a:gd name="T56" fmla="*/ 302 w 1000"/>
                <a:gd name="T57" fmla="*/ 429 h 535"/>
                <a:gd name="T58" fmla="*/ 243 w 1000"/>
                <a:gd name="T59" fmla="*/ 413 h 535"/>
                <a:gd name="T60" fmla="*/ 206 w 1000"/>
                <a:gd name="T61" fmla="*/ 395 h 535"/>
                <a:gd name="T62" fmla="*/ 192 w 1000"/>
                <a:gd name="T63" fmla="*/ 377 h 535"/>
                <a:gd name="T64" fmla="*/ 192 w 1000"/>
                <a:gd name="T65" fmla="*/ 371 h 535"/>
                <a:gd name="T66" fmla="*/ 106 w 1000"/>
                <a:gd name="T67" fmla="*/ 363 h 535"/>
                <a:gd name="T68" fmla="*/ 118 w 1000"/>
                <a:gd name="T69" fmla="*/ 369 h 535"/>
                <a:gd name="T70" fmla="*/ 130 w 1000"/>
                <a:gd name="T71" fmla="*/ 384 h 535"/>
                <a:gd name="T72" fmla="*/ 135 w 1000"/>
                <a:gd name="T73" fmla="*/ 404 h 535"/>
                <a:gd name="T74" fmla="*/ 134 w 1000"/>
                <a:gd name="T75" fmla="*/ 417 h 535"/>
                <a:gd name="T76" fmla="*/ 126 w 1000"/>
                <a:gd name="T77" fmla="*/ 432 h 535"/>
                <a:gd name="T78" fmla="*/ 111 w 1000"/>
                <a:gd name="T79" fmla="*/ 443 h 535"/>
                <a:gd name="T80" fmla="*/ 121 w 1000"/>
                <a:gd name="T81" fmla="*/ 499 h 535"/>
                <a:gd name="T82" fmla="*/ 111 w 1000"/>
                <a:gd name="T83" fmla="*/ 513 h 535"/>
                <a:gd name="T84" fmla="*/ 67 w 1000"/>
                <a:gd name="T85" fmla="*/ 533 h 535"/>
                <a:gd name="T86" fmla="*/ 45 w 1000"/>
                <a:gd name="T87" fmla="*/ 533 h 535"/>
                <a:gd name="T88" fmla="*/ 58 w 1000"/>
                <a:gd name="T89" fmla="*/ 440 h 535"/>
                <a:gd name="T90" fmla="*/ 43 w 1000"/>
                <a:gd name="T91" fmla="*/ 425 h 535"/>
                <a:gd name="T92" fmla="*/ 39 w 1000"/>
                <a:gd name="T93" fmla="*/ 404 h 535"/>
                <a:gd name="T94" fmla="*/ 41 w 1000"/>
                <a:gd name="T95" fmla="*/ 391 h 535"/>
                <a:gd name="T96" fmla="*/ 51 w 1000"/>
                <a:gd name="T97" fmla="*/ 374 h 535"/>
                <a:gd name="T98" fmla="*/ 69 w 1000"/>
                <a:gd name="T99" fmla="*/ 363 h 535"/>
                <a:gd name="T100" fmla="*/ 12 w 1000"/>
                <a:gd name="T101" fmla="*/ 202 h 535"/>
                <a:gd name="T102" fmla="*/ 2 w 1000"/>
                <a:gd name="T103" fmla="*/ 193 h 535"/>
                <a:gd name="T104" fmla="*/ 2 w 1000"/>
                <a:gd name="T105" fmla="*/ 182 h 535"/>
                <a:gd name="T106" fmla="*/ 11 w 1000"/>
                <a:gd name="T107" fmla="*/ 172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00" h="535">
                  <a:moveTo>
                    <a:pt x="11" y="172"/>
                  </a:moveTo>
                  <a:lnTo>
                    <a:pt x="490" y="0"/>
                  </a:lnTo>
                  <a:lnTo>
                    <a:pt x="490" y="0"/>
                  </a:lnTo>
                  <a:lnTo>
                    <a:pt x="495" y="0"/>
                  </a:lnTo>
                  <a:lnTo>
                    <a:pt x="500" y="0"/>
                  </a:lnTo>
                  <a:lnTo>
                    <a:pt x="989" y="172"/>
                  </a:lnTo>
                  <a:lnTo>
                    <a:pt x="989" y="172"/>
                  </a:lnTo>
                  <a:lnTo>
                    <a:pt x="994" y="174"/>
                  </a:lnTo>
                  <a:lnTo>
                    <a:pt x="997" y="178"/>
                  </a:lnTo>
                  <a:lnTo>
                    <a:pt x="1000" y="182"/>
                  </a:lnTo>
                  <a:lnTo>
                    <a:pt x="1000" y="187"/>
                  </a:lnTo>
                  <a:lnTo>
                    <a:pt x="1000" y="187"/>
                  </a:lnTo>
                  <a:lnTo>
                    <a:pt x="998" y="193"/>
                  </a:lnTo>
                  <a:lnTo>
                    <a:pt x="996" y="196"/>
                  </a:lnTo>
                  <a:lnTo>
                    <a:pt x="993" y="200"/>
                  </a:lnTo>
                  <a:lnTo>
                    <a:pt x="988" y="202"/>
                  </a:lnTo>
                  <a:lnTo>
                    <a:pt x="822" y="251"/>
                  </a:lnTo>
                  <a:lnTo>
                    <a:pt x="822" y="251"/>
                  </a:lnTo>
                  <a:lnTo>
                    <a:pt x="814" y="240"/>
                  </a:lnTo>
                  <a:lnTo>
                    <a:pt x="804" y="232"/>
                  </a:lnTo>
                  <a:lnTo>
                    <a:pt x="791" y="224"/>
                  </a:lnTo>
                  <a:lnTo>
                    <a:pt x="775" y="216"/>
                  </a:lnTo>
                  <a:lnTo>
                    <a:pt x="759" y="209"/>
                  </a:lnTo>
                  <a:lnTo>
                    <a:pt x="739" y="203"/>
                  </a:lnTo>
                  <a:lnTo>
                    <a:pt x="718" y="198"/>
                  </a:lnTo>
                  <a:lnTo>
                    <a:pt x="696" y="192"/>
                  </a:lnTo>
                  <a:lnTo>
                    <a:pt x="673" y="187"/>
                  </a:lnTo>
                  <a:lnTo>
                    <a:pt x="650" y="184"/>
                  </a:lnTo>
                  <a:lnTo>
                    <a:pt x="599" y="178"/>
                  </a:lnTo>
                  <a:lnTo>
                    <a:pt x="548" y="174"/>
                  </a:lnTo>
                  <a:lnTo>
                    <a:pt x="497" y="173"/>
                  </a:lnTo>
                  <a:lnTo>
                    <a:pt x="497" y="173"/>
                  </a:lnTo>
                  <a:lnTo>
                    <a:pt x="491" y="174"/>
                  </a:lnTo>
                  <a:lnTo>
                    <a:pt x="485" y="178"/>
                  </a:lnTo>
                  <a:lnTo>
                    <a:pt x="482" y="182"/>
                  </a:lnTo>
                  <a:lnTo>
                    <a:pt x="480" y="189"/>
                  </a:lnTo>
                  <a:lnTo>
                    <a:pt x="480" y="189"/>
                  </a:lnTo>
                  <a:lnTo>
                    <a:pt x="482" y="195"/>
                  </a:lnTo>
                  <a:lnTo>
                    <a:pt x="485" y="200"/>
                  </a:lnTo>
                  <a:lnTo>
                    <a:pt x="491" y="203"/>
                  </a:lnTo>
                  <a:lnTo>
                    <a:pt x="497" y="205"/>
                  </a:lnTo>
                  <a:lnTo>
                    <a:pt x="497" y="205"/>
                  </a:lnTo>
                  <a:lnTo>
                    <a:pt x="527" y="205"/>
                  </a:lnTo>
                  <a:lnTo>
                    <a:pt x="556" y="206"/>
                  </a:lnTo>
                  <a:lnTo>
                    <a:pt x="585" y="208"/>
                  </a:lnTo>
                  <a:lnTo>
                    <a:pt x="611" y="210"/>
                  </a:lnTo>
                  <a:lnTo>
                    <a:pt x="637" y="214"/>
                  </a:lnTo>
                  <a:lnTo>
                    <a:pt x="660" y="217"/>
                  </a:lnTo>
                  <a:lnTo>
                    <a:pt x="683" y="221"/>
                  </a:lnTo>
                  <a:lnTo>
                    <a:pt x="703" y="225"/>
                  </a:lnTo>
                  <a:lnTo>
                    <a:pt x="723" y="230"/>
                  </a:lnTo>
                  <a:lnTo>
                    <a:pt x="739" y="236"/>
                  </a:lnTo>
                  <a:lnTo>
                    <a:pt x="754" y="240"/>
                  </a:lnTo>
                  <a:lnTo>
                    <a:pt x="768" y="246"/>
                  </a:lnTo>
                  <a:lnTo>
                    <a:pt x="778" y="252"/>
                  </a:lnTo>
                  <a:lnTo>
                    <a:pt x="788" y="258"/>
                  </a:lnTo>
                  <a:lnTo>
                    <a:pt x="793" y="264"/>
                  </a:lnTo>
                  <a:lnTo>
                    <a:pt x="798" y="269"/>
                  </a:lnTo>
                  <a:lnTo>
                    <a:pt x="798" y="373"/>
                  </a:lnTo>
                  <a:lnTo>
                    <a:pt x="798" y="373"/>
                  </a:lnTo>
                  <a:lnTo>
                    <a:pt x="798" y="374"/>
                  </a:lnTo>
                  <a:lnTo>
                    <a:pt x="798" y="374"/>
                  </a:lnTo>
                  <a:lnTo>
                    <a:pt x="798" y="377"/>
                  </a:lnTo>
                  <a:lnTo>
                    <a:pt x="797" y="381"/>
                  </a:lnTo>
                  <a:lnTo>
                    <a:pt x="792" y="388"/>
                  </a:lnTo>
                  <a:lnTo>
                    <a:pt x="784" y="395"/>
                  </a:lnTo>
                  <a:lnTo>
                    <a:pt x="775" y="402"/>
                  </a:lnTo>
                  <a:lnTo>
                    <a:pt x="762" y="407"/>
                  </a:lnTo>
                  <a:lnTo>
                    <a:pt x="747" y="413"/>
                  </a:lnTo>
                  <a:lnTo>
                    <a:pt x="728" y="419"/>
                  </a:lnTo>
                  <a:lnTo>
                    <a:pt x="710" y="425"/>
                  </a:lnTo>
                  <a:lnTo>
                    <a:pt x="688" y="429"/>
                  </a:lnTo>
                  <a:lnTo>
                    <a:pt x="665" y="433"/>
                  </a:lnTo>
                  <a:lnTo>
                    <a:pt x="639" y="436"/>
                  </a:lnTo>
                  <a:lnTo>
                    <a:pt x="612" y="440"/>
                  </a:lnTo>
                  <a:lnTo>
                    <a:pt x="585" y="442"/>
                  </a:lnTo>
                  <a:lnTo>
                    <a:pt x="556" y="444"/>
                  </a:lnTo>
                  <a:lnTo>
                    <a:pt x="526" y="446"/>
                  </a:lnTo>
                  <a:lnTo>
                    <a:pt x="494" y="446"/>
                  </a:lnTo>
                  <a:lnTo>
                    <a:pt x="494" y="446"/>
                  </a:lnTo>
                  <a:lnTo>
                    <a:pt x="464" y="446"/>
                  </a:lnTo>
                  <a:lnTo>
                    <a:pt x="434" y="444"/>
                  </a:lnTo>
                  <a:lnTo>
                    <a:pt x="405" y="442"/>
                  </a:lnTo>
                  <a:lnTo>
                    <a:pt x="377" y="440"/>
                  </a:lnTo>
                  <a:lnTo>
                    <a:pt x="351" y="436"/>
                  </a:lnTo>
                  <a:lnTo>
                    <a:pt x="325" y="433"/>
                  </a:lnTo>
                  <a:lnTo>
                    <a:pt x="302" y="429"/>
                  </a:lnTo>
                  <a:lnTo>
                    <a:pt x="280" y="425"/>
                  </a:lnTo>
                  <a:lnTo>
                    <a:pt x="261" y="419"/>
                  </a:lnTo>
                  <a:lnTo>
                    <a:pt x="243" y="413"/>
                  </a:lnTo>
                  <a:lnTo>
                    <a:pt x="228" y="407"/>
                  </a:lnTo>
                  <a:lnTo>
                    <a:pt x="215" y="402"/>
                  </a:lnTo>
                  <a:lnTo>
                    <a:pt x="206" y="395"/>
                  </a:lnTo>
                  <a:lnTo>
                    <a:pt x="198" y="388"/>
                  </a:lnTo>
                  <a:lnTo>
                    <a:pt x="193" y="381"/>
                  </a:lnTo>
                  <a:lnTo>
                    <a:pt x="192" y="377"/>
                  </a:lnTo>
                  <a:lnTo>
                    <a:pt x="192" y="374"/>
                  </a:lnTo>
                  <a:lnTo>
                    <a:pt x="192" y="374"/>
                  </a:lnTo>
                  <a:lnTo>
                    <a:pt x="192" y="371"/>
                  </a:lnTo>
                  <a:lnTo>
                    <a:pt x="192" y="254"/>
                  </a:lnTo>
                  <a:lnTo>
                    <a:pt x="106" y="230"/>
                  </a:lnTo>
                  <a:lnTo>
                    <a:pt x="106" y="363"/>
                  </a:lnTo>
                  <a:lnTo>
                    <a:pt x="106" y="363"/>
                  </a:lnTo>
                  <a:lnTo>
                    <a:pt x="112" y="366"/>
                  </a:lnTo>
                  <a:lnTo>
                    <a:pt x="118" y="369"/>
                  </a:lnTo>
                  <a:lnTo>
                    <a:pt x="122" y="374"/>
                  </a:lnTo>
                  <a:lnTo>
                    <a:pt x="127" y="380"/>
                  </a:lnTo>
                  <a:lnTo>
                    <a:pt x="130" y="384"/>
                  </a:lnTo>
                  <a:lnTo>
                    <a:pt x="134" y="391"/>
                  </a:lnTo>
                  <a:lnTo>
                    <a:pt x="135" y="397"/>
                  </a:lnTo>
                  <a:lnTo>
                    <a:pt x="135" y="404"/>
                  </a:lnTo>
                  <a:lnTo>
                    <a:pt x="135" y="404"/>
                  </a:lnTo>
                  <a:lnTo>
                    <a:pt x="135" y="411"/>
                  </a:lnTo>
                  <a:lnTo>
                    <a:pt x="134" y="417"/>
                  </a:lnTo>
                  <a:lnTo>
                    <a:pt x="131" y="421"/>
                  </a:lnTo>
                  <a:lnTo>
                    <a:pt x="129" y="427"/>
                  </a:lnTo>
                  <a:lnTo>
                    <a:pt x="126" y="432"/>
                  </a:lnTo>
                  <a:lnTo>
                    <a:pt x="121" y="436"/>
                  </a:lnTo>
                  <a:lnTo>
                    <a:pt x="116" y="440"/>
                  </a:lnTo>
                  <a:lnTo>
                    <a:pt x="111" y="443"/>
                  </a:lnTo>
                  <a:lnTo>
                    <a:pt x="121" y="494"/>
                  </a:lnTo>
                  <a:lnTo>
                    <a:pt x="121" y="494"/>
                  </a:lnTo>
                  <a:lnTo>
                    <a:pt x="121" y="499"/>
                  </a:lnTo>
                  <a:lnTo>
                    <a:pt x="119" y="504"/>
                  </a:lnTo>
                  <a:lnTo>
                    <a:pt x="115" y="508"/>
                  </a:lnTo>
                  <a:lnTo>
                    <a:pt x="111" y="513"/>
                  </a:lnTo>
                  <a:lnTo>
                    <a:pt x="98" y="521"/>
                  </a:lnTo>
                  <a:lnTo>
                    <a:pt x="82" y="528"/>
                  </a:lnTo>
                  <a:lnTo>
                    <a:pt x="67" y="533"/>
                  </a:lnTo>
                  <a:lnTo>
                    <a:pt x="54" y="535"/>
                  </a:lnTo>
                  <a:lnTo>
                    <a:pt x="48" y="534"/>
                  </a:lnTo>
                  <a:lnTo>
                    <a:pt x="45" y="533"/>
                  </a:lnTo>
                  <a:lnTo>
                    <a:pt x="42" y="530"/>
                  </a:lnTo>
                  <a:lnTo>
                    <a:pt x="42" y="527"/>
                  </a:lnTo>
                  <a:lnTo>
                    <a:pt x="58" y="440"/>
                  </a:lnTo>
                  <a:lnTo>
                    <a:pt x="58" y="440"/>
                  </a:lnTo>
                  <a:lnTo>
                    <a:pt x="50" y="433"/>
                  </a:lnTo>
                  <a:lnTo>
                    <a:pt x="43" y="425"/>
                  </a:lnTo>
                  <a:lnTo>
                    <a:pt x="40" y="414"/>
                  </a:lnTo>
                  <a:lnTo>
                    <a:pt x="39" y="410"/>
                  </a:lnTo>
                  <a:lnTo>
                    <a:pt x="39" y="404"/>
                  </a:lnTo>
                  <a:lnTo>
                    <a:pt x="39" y="404"/>
                  </a:lnTo>
                  <a:lnTo>
                    <a:pt x="39" y="397"/>
                  </a:lnTo>
                  <a:lnTo>
                    <a:pt x="41" y="391"/>
                  </a:lnTo>
                  <a:lnTo>
                    <a:pt x="43" y="384"/>
                  </a:lnTo>
                  <a:lnTo>
                    <a:pt x="47" y="380"/>
                  </a:lnTo>
                  <a:lnTo>
                    <a:pt x="51" y="374"/>
                  </a:lnTo>
                  <a:lnTo>
                    <a:pt x="56" y="369"/>
                  </a:lnTo>
                  <a:lnTo>
                    <a:pt x="62" y="366"/>
                  </a:lnTo>
                  <a:lnTo>
                    <a:pt x="69" y="363"/>
                  </a:lnTo>
                  <a:lnTo>
                    <a:pt x="69" y="218"/>
                  </a:lnTo>
                  <a:lnTo>
                    <a:pt x="12" y="202"/>
                  </a:lnTo>
                  <a:lnTo>
                    <a:pt x="12" y="202"/>
                  </a:lnTo>
                  <a:lnTo>
                    <a:pt x="7" y="200"/>
                  </a:lnTo>
                  <a:lnTo>
                    <a:pt x="4" y="198"/>
                  </a:lnTo>
                  <a:lnTo>
                    <a:pt x="2" y="193"/>
                  </a:lnTo>
                  <a:lnTo>
                    <a:pt x="0" y="187"/>
                  </a:lnTo>
                  <a:lnTo>
                    <a:pt x="0" y="187"/>
                  </a:lnTo>
                  <a:lnTo>
                    <a:pt x="2" y="182"/>
                  </a:lnTo>
                  <a:lnTo>
                    <a:pt x="4" y="178"/>
                  </a:lnTo>
                  <a:lnTo>
                    <a:pt x="7" y="174"/>
                  </a:lnTo>
                  <a:lnTo>
                    <a:pt x="11" y="172"/>
                  </a:lnTo>
                  <a:lnTo>
                    <a:pt x="11" y="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8" name="Freeform 4959"/>
            <p:cNvSpPr>
              <a:spLocks noEditPoints="1"/>
            </p:cNvSpPr>
            <p:nvPr/>
          </p:nvSpPr>
          <p:spPr bwMode="auto">
            <a:xfrm>
              <a:off x="4462214" y="2158080"/>
              <a:ext cx="375064" cy="313582"/>
            </a:xfrm>
            <a:custGeom>
              <a:avLst/>
              <a:gdLst>
                <a:gd name="T0" fmla="*/ 348 w 360"/>
                <a:gd name="T1" fmla="*/ 0 h 280"/>
                <a:gd name="T2" fmla="*/ 8 w 360"/>
                <a:gd name="T3" fmla="*/ 0 h 280"/>
                <a:gd name="T4" fmla="*/ 0 w 360"/>
                <a:gd name="T5" fmla="*/ 8 h 280"/>
                <a:gd name="T6" fmla="*/ 8 w 360"/>
                <a:gd name="T7" fmla="*/ 242 h 280"/>
                <a:gd name="T8" fmla="*/ 180 w 360"/>
                <a:gd name="T9" fmla="*/ 280 h 280"/>
                <a:gd name="T10" fmla="*/ 358 w 360"/>
                <a:gd name="T11" fmla="*/ 238 h 280"/>
                <a:gd name="T12" fmla="*/ 360 w 360"/>
                <a:gd name="T13" fmla="*/ 4 h 280"/>
                <a:gd name="T14" fmla="*/ 20 w 360"/>
                <a:gd name="T15" fmla="*/ 224 h 280"/>
                <a:gd name="T16" fmla="*/ 200 w 360"/>
                <a:gd name="T17" fmla="*/ 54 h 280"/>
                <a:gd name="T18" fmla="*/ 334 w 360"/>
                <a:gd name="T19" fmla="*/ 26 h 280"/>
                <a:gd name="T20" fmla="*/ 338 w 360"/>
                <a:gd name="T21" fmla="*/ 36 h 280"/>
                <a:gd name="T22" fmla="*/ 204 w 360"/>
                <a:gd name="T23" fmla="*/ 72 h 280"/>
                <a:gd name="T24" fmla="*/ 196 w 360"/>
                <a:gd name="T25" fmla="*/ 72 h 280"/>
                <a:gd name="T26" fmla="*/ 194 w 360"/>
                <a:gd name="T27" fmla="*/ 58 h 280"/>
                <a:gd name="T28" fmla="*/ 200 w 360"/>
                <a:gd name="T29" fmla="*/ 90 h 280"/>
                <a:gd name="T30" fmla="*/ 270 w 360"/>
                <a:gd name="T31" fmla="*/ 76 h 280"/>
                <a:gd name="T32" fmla="*/ 274 w 360"/>
                <a:gd name="T33" fmla="*/ 86 h 280"/>
                <a:gd name="T34" fmla="*/ 204 w 360"/>
                <a:gd name="T35" fmla="*/ 108 h 280"/>
                <a:gd name="T36" fmla="*/ 196 w 360"/>
                <a:gd name="T37" fmla="*/ 106 h 280"/>
                <a:gd name="T38" fmla="*/ 194 w 360"/>
                <a:gd name="T39" fmla="*/ 94 h 280"/>
                <a:gd name="T40" fmla="*/ 340 w 360"/>
                <a:gd name="T41" fmla="*/ 168 h 280"/>
                <a:gd name="T42" fmla="*/ 336 w 360"/>
                <a:gd name="T43" fmla="*/ 174 h 280"/>
                <a:gd name="T44" fmla="*/ 326 w 360"/>
                <a:gd name="T45" fmla="*/ 172 h 280"/>
                <a:gd name="T46" fmla="*/ 284 w 360"/>
                <a:gd name="T47" fmla="*/ 192 h 280"/>
                <a:gd name="T48" fmla="*/ 210 w 360"/>
                <a:gd name="T49" fmla="*/ 242 h 280"/>
                <a:gd name="T50" fmla="*/ 196 w 360"/>
                <a:gd name="T51" fmla="*/ 246 h 280"/>
                <a:gd name="T52" fmla="*/ 192 w 360"/>
                <a:gd name="T53" fmla="*/ 236 h 280"/>
                <a:gd name="T54" fmla="*/ 234 w 360"/>
                <a:gd name="T55" fmla="*/ 156 h 280"/>
                <a:gd name="T56" fmla="*/ 280 w 360"/>
                <a:gd name="T57" fmla="*/ 170 h 280"/>
                <a:gd name="T58" fmla="*/ 290 w 360"/>
                <a:gd name="T59" fmla="*/ 134 h 280"/>
                <a:gd name="T60" fmla="*/ 298 w 360"/>
                <a:gd name="T61" fmla="*/ 124 h 280"/>
                <a:gd name="T62" fmla="*/ 336 w 360"/>
                <a:gd name="T63" fmla="*/ 124 h 280"/>
                <a:gd name="T64" fmla="*/ 340 w 360"/>
                <a:gd name="T65" fmla="*/ 168 h 280"/>
                <a:gd name="T66" fmla="*/ 46 w 360"/>
                <a:gd name="T67" fmla="*/ 68 h 280"/>
                <a:gd name="T68" fmla="*/ 38 w 360"/>
                <a:gd name="T69" fmla="*/ 60 h 280"/>
                <a:gd name="T70" fmla="*/ 42 w 360"/>
                <a:gd name="T71" fmla="*/ 50 h 280"/>
                <a:gd name="T72" fmla="*/ 140 w 360"/>
                <a:gd name="T73" fmla="*/ 68 h 280"/>
                <a:gd name="T74" fmla="*/ 148 w 360"/>
                <a:gd name="T75" fmla="*/ 80 h 280"/>
                <a:gd name="T76" fmla="*/ 138 w 360"/>
                <a:gd name="T77" fmla="*/ 88 h 280"/>
                <a:gd name="T78" fmla="*/ 70 w 360"/>
                <a:gd name="T79" fmla="*/ 126 h 280"/>
                <a:gd name="T80" fmla="*/ 44 w 360"/>
                <a:gd name="T81" fmla="*/ 142 h 280"/>
                <a:gd name="T82" fmla="*/ 38 w 360"/>
                <a:gd name="T83" fmla="*/ 168 h 280"/>
                <a:gd name="T84" fmla="*/ 50 w 360"/>
                <a:gd name="T85" fmla="*/ 202 h 280"/>
                <a:gd name="T86" fmla="*/ 78 w 360"/>
                <a:gd name="T87" fmla="*/ 218 h 280"/>
                <a:gd name="T88" fmla="*/ 98 w 360"/>
                <a:gd name="T89" fmla="*/ 212 h 280"/>
                <a:gd name="T90" fmla="*/ 116 w 360"/>
                <a:gd name="T91" fmla="*/ 186 h 280"/>
                <a:gd name="T92" fmla="*/ 128 w 360"/>
                <a:gd name="T93" fmla="*/ 166 h 280"/>
                <a:gd name="T94" fmla="*/ 116 w 360"/>
                <a:gd name="T95" fmla="*/ 132 h 280"/>
                <a:gd name="T96" fmla="*/ 88 w 360"/>
                <a:gd name="T97" fmla="*/ 114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60" h="280">
                  <a:moveTo>
                    <a:pt x="356" y="2"/>
                  </a:moveTo>
                  <a:lnTo>
                    <a:pt x="356" y="2"/>
                  </a:lnTo>
                  <a:lnTo>
                    <a:pt x="352" y="0"/>
                  </a:lnTo>
                  <a:lnTo>
                    <a:pt x="348" y="0"/>
                  </a:lnTo>
                  <a:lnTo>
                    <a:pt x="180" y="38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232"/>
                  </a:lnTo>
                  <a:lnTo>
                    <a:pt x="0" y="232"/>
                  </a:lnTo>
                  <a:lnTo>
                    <a:pt x="2" y="238"/>
                  </a:lnTo>
                  <a:lnTo>
                    <a:pt x="8" y="242"/>
                  </a:lnTo>
                  <a:lnTo>
                    <a:pt x="178" y="280"/>
                  </a:lnTo>
                  <a:lnTo>
                    <a:pt x="178" y="280"/>
                  </a:lnTo>
                  <a:lnTo>
                    <a:pt x="180" y="280"/>
                  </a:lnTo>
                  <a:lnTo>
                    <a:pt x="180" y="280"/>
                  </a:lnTo>
                  <a:lnTo>
                    <a:pt x="182" y="280"/>
                  </a:lnTo>
                  <a:lnTo>
                    <a:pt x="352" y="242"/>
                  </a:lnTo>
                  <a:lnTo>
                    <a:pt x="352" y="242"/>
                  </a:lnTo>
                  <a:lnTo>
                    <a:pt x="358" y="238"/>
                  </a:lnTo>
                  <a:lnTo>
                    <a:pt x="360" y="232"/>
                  </a:lnTo>
                  <a:lnTo>
                    <a:pt x="360" y="8"/>
                  </a:lnTo>
                  <a:lnTo>
                    <a:pt x="360" y="8"/>
                  </a:lnTo>
                  <a:lnTo>
                    <a:pt x="360" y="4"/>
                  </a:lnTo>
                  <a:lnTo>
                    <a:pt x="356" y="2"/>
                  </a:lnTo>
                  <a:lnTo>
                    <a:pt x="356" y="2"/>
                  </a:lnTo>
                  <a:close/>
                  <a:moveTo>
                    <a:pt x="170" y="258"/>
                  </a:moveTo>
                  <a:lnTo>
                    <a:pt x="20" y="224"/>
                  </a:lnTo>
                  <a:lnTo>
                    <a:pt x="20" y="22"/>
                  </a:lnTo>
                  <a:lnTo>
                    <a:pt x="170" y="56"/>
                  </a:lnTo>
                  <a:lnTo>
                    <a:pt x="170" y="258"/>
                  </a:lnTo>
                  <a:close/>
                  <a:moveTo>
                    <a:pt x="200" y="54"/>
                  </a:moveTo>
                  <a:lnTo>
                    <a:pt x="326" y="24"/>
                  </a:lnTo>
                  <a:lnTo>
                    <a:pt x="326" y="24"/>
                  </a:lnTo>
                  <a:lnTo>
                    <a:pt x="330" y="24"/>
                  </a:lnTo>
                  <a:lnTo>
                    <a:pt x="334" y="26"/>
                  </a:lnTo>
                  <a:lnTo>
                    <a:pt x="336" y="28"/>
                  </a:lnTo>
                  <a:lnTo>
                    <a:pt x="338" y="32"/>
                  </a:lnTo>
                  <a:lnTo>
                    <a:pt x="338" y="32"/>
                  </a:lnTo>
                  <a:lnTo>
                    <a:pt x="338" y="36"/>
                  </a:lnTo>
                  <a:lnTo>
                    <a:pt x="336" y="40"/>
                  </a:lnTo>
                  <a:lnTo>
                    <a:pt x="334" y="42"/>
                  </a:lnTo>
                  <a:lnTo>
                    <a:pt x="330" y="44"/>
                  </a:lnTo>
                  <a:lnTo>
                    <a:pt x="204" y="72"/>
                  </a:lnTo>
                  <a:lnTo>
                    <a:pt x="204" y="72"/>
                  </a:lnTo>
                  <a:lnTo>
                    <a:pt x="202" y="74"/>
                  </a:lnTo>
                  <a:lnTo>
                    <a:pt x="202" y="74"/>
                  </a:lnTo>
                  <a:lnTo>
                    <a:pt x="196" y="72"/>
                  </a:lnTo>
                  <a:lnTo>
                    <a:pt x="192" y="66"/>
                  </a:lnTo>
                  <a:lnTo>
                    <a:pt x="192" y="66"/>
                  </a:lnTo>
                  <a:lnTo>
                    <a:pt x="192" y="62"/>
                  </a:lnTo>
                  <a:lnTo>
                    <a:pt x="194" y="58"/>
                  </a:lnTo>
                  <a:lnTo>
                    <a:pt x="196" y="56"/>
                  </a:lnTo>
                  <a:lnTo>
                    <a:pt x="200" y="54"/>
                  </a:lnTo>
                  <a:lnTo>
                    <a:pt x="200" y="54"/>
                  </a:lnTo>
                  <a:close/>
                  <a:moveTo>
                    <a:pt x="200" y="90"/>
                  </a:moveTo>
                  <a:lnTo>
                    <a:pt x="262" y="74"/>
                  </a:lnTo>
                  <a:lnTo>
                    <a:pt x="262" y="74"/>
                  </a:lnTo>
                  <a:lnTo>
                    <a:pt x="266" y="74"/>
                  </a:lnTo>
                  <a:lnTo>
                    <a:pt x="270" y="76"/>
                  </a:lnTo>
                  <a:lnTo>
                    <a:pt x="274" y="78"/>
                  </a:lnTo>
                  <a:lnTo>
                    <a:pt x="274" y="82"/>
                  </a:lnTo>
                  <a:lnTo>
                    <a:pt x="274" y="82"/>
                  </a:lnTo>
                  <a:lnTo>
                    <a:pt x="274" y="86"/>
                  </a:lnTo>
                  <a:lnTo>
                    <a:pt x="274" y="90"/>
                  </a:lnTo>
                  <a:lnTo>
                    <a:pt x="270" y="92"/>
                  </a:lnTo>
                  <a:lnTo>
                    <a:pt x="268" y="94"/>
                  </a:lnTo>
                  <a:lnTo>
                    <a:pt x="204" y="108"/>
                  </a:lnTo>
                  <a:lnTo>
                    <a:pt x="204" y="108"/>
                  </a:lnTo>
                  <a:lnTo>
                    <a:pt x="202" y="108"/>
                  </a:lnTo>
                  <a:lnTo>
                    <a:pt x="202" y="108"/>
                  </a:lnTo>
                  <a:lnTo>
                    <a:pt x="196" y="106"/>
                  </a:lnTo>
                  <a:lnTo>
                    <a:pt x="192" y="102"/>
                  </a:lnTo>
                  <a:lnTo>
                    <a:pt x="192" y="102"/>
                  </a:lnTo>
                  <a:lnTo>
                    <a:pt x="192" y="98"/>
                  </a:lnTo>
                  <a:lnTo>
                    <a:pt x="194" y="94"/>
                  </a:lnTo>
                  <a:lnTo>
                    <a:pt x="196" y="90"/>
                  </a:lnTo>
                  <a:lnTo>
                    <a:pt x="200" y="90"/>
                  </a:lnTo>
                  <a:lnTo>
                    <a:pt x="200" y="90"/>
                  </a:lnTo>
                  <a:close/>
                  <a:moveTo>
                    <a:pt x="340" y="168"/>
                  </a:moveTo>
                  <a:lnTo>
                    <a:pt x="340" y="168"/>
                  </a:lnTo>
                  <a:lnTo>
                    <a:pt x="340" y="172"/>
                  </a:lnTo>
                  <a:lnTo>
                    <a:pt x="336" y="174"/>
                  </a:lnTo>
                  <a:lnTo>
                    <a:pt x="336" y="174"/>
                  </a:lnTo>
                  <a:lnTo>
                    <a:pt x="332" y="176"/>
                  </a:lnTo>
                  <a:lnTo>
                    <a:pt x="332" y="176"/>
                  </a:lnTo>
                  <a:lnTo>
                    <a:pt x="330" y="174"/>
                  </a:lnTo>
                  <a:lnTo>
                    <a:pt x="326" y="172"/>
                  </a:lnTo>
                  <a:lnTo>
                    <a:pt x="316" y="162"/>
                  </a:lnTo>
                  <a:lnTo>
                    <a:pt x="288" y="190"/>
                  </a:lnTo>
                  <a:lnTo>
                    <a:pt x="288" y="190"/>
                  </a:lnTo>
                  <a:lnTo>
                    <a:pt x="284" y="192"/>
                  </a:lnTo>
                  <a:lnTo>
                    <a:pt x="278" y="192"/>
                  </a:lnTo>
                  <a:lnTo>
                    <a:pt x="246" y="178"/>
                  </a:lnTo>
                  <a:lnTo>
                    <a:pt x="210" y="242"/>
                  </a:lnTo>
                  <a:lnTo>
                    <a:pt x="210" y="242"/>
                  </a:lnTo>
                  <a:lnTo>
                    <a:pt x="206" y="246"/>
                  </a:lnTo>
                  <a:lnTo>
                    <a:pt x="200" y="248"/>
                  </a:lnTo>
                  <a:lnTo>
                    <a:pt x="200" y="248"/>
                  </a:lnTo>
                  <a:lnTo>
                    <a:pt x="196" y="246"/>
                  </a:lnTo>
                  <a:lnTo>
                    <a:pt x="196" y="246"/>
                  </a:lnTo>
                  <a:lnTo>
                    <a:pt x="194" y="244"/>
                  </a:lnTo>
                  <a:lnTo>
                    <a:pt x="192" y="240"/>
                  </a:lnTo>
                  <a:lnTo>
                    <a:pt x="192" y="236"/>
                  </a:lnTo>
                  <a:lnTo>
                    <a:pt x="192" y="234"/>
                  </a:lnTo>
                  <a:lnTo>
                    <a:pt x="232" y="160"/>
                  </a:lnTo>
                  <a:lnTo>
                    <a:pt x="232" y="160"/>
                  </a:lnTo>
                  <a:lnTo>
                    <a:pt x="234" y="156"/>
                  </a:lnTo>
                  <a:lnTo>
                    <a:pt x="238" y="154"/>
                  </a:lnTo>
                  <a:lnTo>
                    <a:pt x="242" y="154"/>
                  </a:lnTo>
                  <a:lnTo>
                    <a:pt x="246" y="154"/>
                  </a:lnTo>
                  <a:lnTo>
                    <a:pt x="280" y="170"/>
                  </a:lnTo>
                  <a:lnTo>
                    <a:pt x="302" y="148"/>
                  </a:lnTo>
                  <a:lnTo>
                    <a:pt x="292" y="138"/>
                  </a:lnTo>
                  <a:lnTo>
                    <a:pt x="292" y="138"/>
                  </a:lnTo>
                  <a:lnTo>
                    <a:pt x="290" y="134"/>
                  </a:lnTo>
                  <a:lnTo>
                    <a:pt x="290" y="128"/>
                  </a:lnTo>
                  <a:lnTo>
                    <a:pt x="290" y="128"/>
                  </a:lnTo>
                  <a:lnTo>
                    <a:pt x="292" y="126"/>
                  </a:lnTo>
                  <a:lnTo>
                    <a:pt x="298" y="124"/>
                  </a:lnTo>
                  <a:lnTo>
                    <a:pt x="298" y="124"/>
                  </a:lnTo>
                  <a:lnTo>
                    <a:pt x="332" y="124"/>
                  </a:lnTo>
                  <a:lnTo>
                    <a:pt x="332" y="124"/>
                  </a:lnTo>
                  <a:lnTo>
                    <a:pt x="336" y="124"/>
                  </a:lnTo>
                  <a:lnTo>
                    <a:pt x="338" y="126"/>
                  </a:lnTo>
                  <a:lnTo>
                    <a:pt x="340" y="128"/>
                  </a:lnTo>
                  <a:lnTo>
                    <a:pt x="340" y="132"/>
                  </a:lnTo>
                  <a:lnTo>
                    <a:pt x="340" y="168"/>
                  </a:lnTo>
                  <a:close/>
                  <a:moveTo>
                    <a:pt x="138" y="88"/>
                  </a:moveTo>
                  <a:lnTo>
                    <a:pt x="138" y="88"/>
                  </a:lnTo>
                  <a:lnTo>
                    <a:pt x="136" y="88"/>
                  </a:lnTo>
                  <a:lnTo>
                    <a:pt x="46" y="68"/>
                  </a:lnTo>
                  <a:lnTo>
                    <a:pt x="46" y="68"/>
                  </a:lnTo>
                  <a:lnTo>
                    <a:pt x="42" y="66"/>
                  </a:lnTo>
                  <a:lnTo>
                    <a:pt x="40" y="62"/>
                  </a:lnTo>
                  <a:lnTo>
                    <a:pt x="38" y="60"/>
                  </a:lnTo>
                  <a:lnTo>
                    <a:pt x="38" y="56"/>
                  </a:lnTo>
                  <a:lnTo>
                    <a:pt x="38" y="56"/>
                  </a:lnTo>
                  <a:lnTo>
                    <a:pt x="40" y="52"/>
                  </a:lnTo>
                  <a:lnTo>
                    <a:pt x="42" y="50"/>
                  </a:lnTo>
                  <a:lnTo>
                    <a:pt x="46" y="48"/>
                  </a:lnTo>
                  <a:lnTo>
                    <a:pt x="50" y="48"/>
                  </a:lnTo>
                  <a:lnTo>
                    <a:pt x="140" y="68"/>
                  </a:lnTo>
                  <a:lnTo>
                    <a:pt x="140" y="68"/>
                  </a:lnTo>
                  <a:lnTo>
                    <a:pt x="144" y="70"/>
                  </a:lnTo>
                  <a:lnTo>
                    <a:pt x="146" y="72"/>
                  </a:lnTo>
                  <a:lnTo>
                    <a:pt x="148" y="76"/>
                  </a:lnTo>
                  <a:lnTo>
                    <a:pt x="148" y="80"/>
                  </a:lnTo>
                  <a:lnTo>
                    <a:pt x="148" y="80"/>
                  </a:lnTo>
                  <a:lnTo>
                    <a:pt x="144" y="86"/>
                  </a:lnTo>
                  <a:lnTo>
                    <a:pt x="138" y="88"/>
                  </a:lnTo>
                  <a:lnTo>
                    <a:pt x="138" y="88"/>
                  </a:lnTo>
                  <a:close/>
                  <a:moveTo>
                    <a:pt x="78" y="172"/>
                  </a:moveTo>
                  <a:lnTo>
                    <a:pt x="78" y="126"/>
                  </a:lnTo>
                  <a:lnTo>
                    <a:pt x="78" y="126"/>
                  </a:lnTo>
                  <a:lnTo>
                    <a:pt x="70" y="126"/>
                  </a:lnTo>
                  <a:lnTo>
                    <a:pt x="62" y="128"/>
                  </a:lnTo>
                  <a:lnTo>
                    <a:pt x="56" y="132"/>
                  </a:lnTo>
                  <a:lnTo>
                    <a:pt x="50" y="136"/>
                  </a:lnTo>
                  <a:lnTo>
                    <a:pt x="44" y="142"/>
                  </a:lnTo>
                  <a:lnTo>
                    <a:pt x="42" y="150"/>
                  </a:lnTo>
                  <a:lnTo>
                    <a:pt x="40" y="158"/>
                  </a:lnTo>
                  <a:lnTo>
                    <a:pt x="38" y="168"/>
                  </a:lnTo>
                  <a:lnTo>
                    <a:pt x="38" y="168"/>
                  </a:lnTo>
                  <a:lnTo>
                    <a:pt x="40" y="176"/>
                  </a:lnTo>
                  <a:lnTo>
                    <a:pt x="42" y="186"/>
                  </a:lnTo>
                  <a:lnTo>
                    <a:pt x="44" y="194"/>
                  </a:lnTo>
                  <a:lnTo>
                    <a:pt x="50" y="202"/>
                  </a:lnTo>
                  <a:lnTo>
                    <a:pt x="56" y="208"/>
                  </a:lnTo>
                  <a:lnTo>
                    <a:pt x="62" y="212"/>
                  </a:lnTo>
                  <a:lnTo>
                    <a:pt x="70" y="216"/>
                  </a:lnTo>
                  <a:lnTo>
                    <a:pt x="78" y="218"/>
                  </a:lnTo>
                  <a:lnTo>
                    <a:pt x="78" y="218"/>
                  </a:lnTo>
                  <a:lnTo>
                    <a:pt x="84" y="218"/>
                  </a:lnTo>
                  <a:lnTo>
                    <a:pt x="92" y="216"/>
                  </a:lnTo>
                  <a:lnTo>
                    <a:pt x="98" y="212"/>
                  </a:lnTo>
                  <a:lnTo>
                    <a:pt x="104" y="208"/>
                  </a:lnTo>
                  <a:lnTo>
                    <a:pt x="110" y="202"/>
                  </a:lnTo>
                  <a:lnTo>
                    <a:pt x="114" y="194"/>
                  </a:lnTo>
                  <a:lnTo>
                    <a:pt x="116" y="186"/>
                  </a:lnTo>
                  <a:lnTo>
                    <a:pt x="116" y="176"/>
                  </a:lnTo>
                  <a:lnTo>
                    <a:pt x="78" y="172"/>
                  </a:lnTo>
                  <a:close/>
                  <a:moveTo>
                    <a:pt x="128" y="166"/>
                  </a:moveTo>
                  <a:lnTo>
                    <a:pt x="128" y="166"/>
                  </a:lnTo>
                  <a:lnTo>
                    <a:pt x="126" y="156"/>
                  </a:lnTo>
                  <a:lnTo>
                    <a:pt x="124" y="146"/>
                  </a:lnTo>
                  <a:lnTo>
                    <a:pt x="122" y="138"/>
                  </a:lnTo>
                  <a:lnTo>
                    <a:pt x="116" y="132"/>
                  </a:lnTo>
                  <a:lnTo>
                    <a:pt x="110" y="126"/>
                  </a:lnTo>
                  <a:lnTo>
                    <a:pt x="104" y="120"/>
                  </a:lnTo>
                  <a:lnTo>
                    <a:pt x="96" y="116"/>
                  </a:lnTo>
                  <a:lnTo>
                    <a:pt x="88" y="114"/>
                  </a:lnTo>
                  <a:lnTo>
                    <a:pt x="88" y="160"/>
                  </a:lnTo>
                  <a:lnTo>
                    <a:pt x="128" y="1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09412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18824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28237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37649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47061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56473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565886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75298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8529">
                <a:defRPr/>
              </a:pPr>
              <a:endParaRPr lang="en-GB" sz="1500">
                <a:solidFill>
                  <a:srgbClr val="000000"/>
                </a:solidFill>
              </a:endParaRPr>
            </a:p>
          </p:txBody>
        </p:sp>
        <p:sp>
          <p:nvSpPr>
            <p:cNvPr id="3" name="Плюс 2"/>
            <p:cNvSpPr/>
            <p:nvPr/>
          </p:nvSpPr>
          <p:spPr>
            <a:xfrm>
              <a:off x="3833158" y="2129093"/>
              <a:ext cx="381837" cy="348409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5199" tIns="380795" rIns="95199" bIns="9519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190397" indent="-190397" algn="ctr">
                <a:spcAft>
                  <a:spcPts val="529"/>
                </a:spcAft>
                <a:buFont typeface="Arial" panose="020B0604020202020204" pitchFamily="34" charset="0"/>
                <a:buChar char="•"/>
              </a:pPr>
              <a:endParaRPr lang="ru-RU" dirty="0">
                <a:solidFill>
                  <a:srgbClr val="0082BB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2" name="Плюс 21"/>
            <p:cNvSpPr/>
            <p:nvPr/>
          </p:nvSpPr>
          <p:spPr>
            <a:xfrm>
              <a:off x="3833159" y="3151951"/>
              <a:ext cx="381837" cy="348409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5199" tIns="380795" rIns="95199" bIns="9519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190397" indent="-190397" algn="ctr">
                <a:spcAft>
                  <a:spcPts val="529"/>
                </a:spcAft>
                <a:buFont typeface="Arial" panose="020B0604020202020204" pitchFamily="34" charset="0"/>
                <a:buChar char="•"/>
              </a:pPr>
              <a:endParaRPr lang="ru-RU" dirty="0">
                <a:solidFill>
                  <a:srgbClr val="0082BB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3" name="Freeform 4959"/>
            <p:cNvSpPr>
              <a:spLocks noEditPoints="1"/>
            </p:cNvSpPr>
            <p:nvPr/>
          </p:nvSpPr>
          <p:spPr bwMode="auto">
            <a:xfrm>
              <a:off x="4462214" y="3186778"/>
              <a:ext cx="375064" cy="313582"/>
            </a:xfrm>
            <a:custGeom>
              <a:avLst/>
              <a:gdLst>
                <a:gd name="T0" fmla="*/ 348 w 360"/>
                <a:gd name="T1" fmla="*/ 0 h 280"/>
                <a:gd name="T2" fmla="*/ 8 w 360"/>
                <a:gd name="T3" fmla="*/ 0 h 280"/>
                <a:gd name="T4" fmla="*/ 0 w 360"/>
                <a:gd name="T5" fmla="*/ 8 h 280"/>
                <a:gd name="T6" fmla="*/ 8 w 360"/>
                <a:gd name="T7" fmla="*/ 242 h 280"/>
                <a:gd name="T8" fmla="*/ 180 w 360"/>
                <a:gd name="T9" fmla="*/ 280 h 280"/>
                <a:gd name="T10" fmla="*/ 358 w 360"/>
                <a:gd name="T11" fmla="*/ 238 h 280"/>
                <a:gd name="T12" fmla="*/ 360 w 360"/>
                <a:gd name="T13" fmla="*/ 4 h 280"/>
                <a:gd name="T14" fmla="*/ 20 w 360"/>
                <a:gd name="T15" fmla="*/ 224 h 280"/>
                <a:gd name="T16" fmla="*/ 200 w 360"/>
                <a:gd name="T17" fmla="*/ 54 h 280"/>
                <a:gd name="T18" fmla="*/ 334 w 360"/>
                <a:gd name="T19" fmla="*/ 26 h 280"/>
                <a:gd name="T20" fmla="*/ 338 w 360"/>
                <a:gd name="T21" fmla="*/ 36 h 280"/>
                <a:gd name="T22" fmla="*/ 204 w 360"/>
                <a:gd name="T23" fmla="*/ 72 h 280"/>
                <a:gd name="T24" fmla="*/ 196 w 360"/>
                <a:gd name="T25" fmla="*/ 72 h 280"/>
                <a:gd name="T26" fmla="*/ 194 w 360"/>
                <a:gd name="T27" fmla="*/ 58 h 280"/>
                <a:gd name="T28" fmla="*/ 200 w 360"/>
                <a:gd name="T29" fmla="*/ 90 h 280"/>
                <a:gd name="T30" fmla="*/ 270 w 360"/>
                <a:gd name="T31" fmla="*/ 76 h 280"/>
                <a:gd name="T32" fmla="*/ 274 w 360"/>
                <a:gd name="T33" fmla="*/ 86 h 280"/>
                <a:gd name="T34" fmla="*/ 204 w 360"/>
                <a:gd name="T35" fmla="*/ 108 h 280"/>
                <a:gd name="T36" fmla="*/ 196 w 360"/>
                <a:gd name="T37" fmla="*/ 106 h 280"/>
                <a:gd name="T38" fmla="*/ 194 w 360"/>
                <a:gd name="T39" fmla="*/ 94 h 280"/>
                <a:gd name="T40" fmla="*/ 340 w 360"/>
                <a:gd name="T41" fmla="*/ 168 h 280"/>
                <a:gd name="T42" fmla="*/ 336 w 360"/>
                <a:gd name="T43" fmla="*/ 174 h 280"/>
                <a:gd name="T44" fmla="*/ 326 w 360"/>
                <a:gd name="T45" fmla="*/ 172 h 280"/>
                <a:gd name="T46" fmla="*/ 284 w 360"/>
                <a:gd name="T47" fmla="*/ 192 h 280"/>
                <a:gd name="T48" fmla="*/ 210 w 360"/>
                <a:gd name="T49" fmla="*/ 242 h 280"/>
                <a:gd name="T50" fmla="*/ 196 w 360"/>
                <a:gd name="T51" fmla="*/ 246 h 280"/>
                <a:gd name="T52" fmla="*/ 192 w 360"/>
                <a:gd name="T53" fmla="*/ 236 h 280"/>
                <a:gd name="T54" fmla="*/ 234 w 360"/>
                <a:gd name="T55" fmla="*/ 156 h 280"/>
                <a:gd name="T56" fmla="*/ 280 w 360"/>
                <a:gd name="T57" fmla="*/ 170 h 280"/>
                <a:gd name="T58" fmla="*/ 290 w 360"/>
                <a:gd name="T59" fmla="*/ 134 h 280"/>
                <a:gd name="T60" fmla="*/ 298 w 360"/>
                <a:gd name="T61" fmla="*/ 124 h 280"/>
                <a:gd name="T62" fmla="*/ 336 w 360"/>
                <a:gd name="T63" fmla="*/ 124 h 280"/>
                <a:gd name="T64" fmla="*/ 340 w 360"/>
                <a:gd name="T65" fmla="*/ 168 h 280"/>
                <a:gd name="T66" fmla="*/ 46 w 360"/>
                <a:gd name="T67" fmla="*/ 68 h 280"/>
                <a:gd name="T68" fmla="*/ 38 w 360"/>
                <a:gd name="T69" fmla="*/ 60 h 280"/>
                <a:gd name="T70" fmla="*/ 42 w 360"/>
                <a:gd name="T71" fmla="*/ 50 h 280"/>
                <a:gd name="T72" fmla="*/ 140 w 360"/>
                <a:gd name="T73" fmla="*/ 68 h 280"/>
                <a:gd name="T74" fmla="*/ 148 w 360"/>
                <a:gd name="T75" fmla="*/ 80 h 280"/>
                <a:gd name="T76" fmla="*/ 138 w 360"/>
                <a:gd name="T77" fmla="*/ 88 h 280"/>
                <a:gd name="T78" fmla="*/ 70 w 360"/>
                <a:gd name="T79" fmla="*/ 126 h 280"/>
                <a:gd name="T80" fmla="*/ 44 w 360"/>
                <a:gd name="T81" fmla="*/ 142 h 280"/>
                <a:gd name="T82" fmla="*/ 38 w 360"/>
                <a:gd name="T83" fmla="*/ 168 h 280"/>
                <a:gd name="T84" fmla="*/ 50 w 360"/>
                <a:gd name="T85" fmla="*/ 202 h 280"/>
                <a:gd name="T86" fmla="*/ 78 w 360"/>
                <a:gd name="T87" fmla="*/ 218 h 280"/>
                <a:gd name="T88" fmla="*/ 98 w 360"/>
                <a:gd name="T89" fmla="*/ 212 h 280"/>
                <a:gd name="T90" fmla="*/ 116 w 360"/>
                <a:gd name="T91" fmla="*/ 186 h 280"/>
                <a:gd name="T92" fmla="*/ 128 w 360"/>
                <a:gd name="T93" fmla="*/ 166 h 280"/>
                <a:gd name="T94" fmla="*/ 116 w 360"/>
                <a:gd name="T95" fmla="*/ 132 h 280"/>
                <a:gd name="T96" fmla="*/ 88 w 360"/>
                <a:gd name="T97" fmla="*/ 114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60" h="280">
                  <a:moveTo>
                    <a:pt x="356" y="2"/>
                  </a:moveTo>
                  <a:lnTo>
                    <a:pt x="356" y="2"/>
                  </a:lnTo>
                  <a:lnTo>
                    <a:pt x="352" y="0"/>
                  </a:lnTo>
                  <a:lnTo>
                    <a:pt x="348" y="0"/>
                  </a:lnTo>
                  <a:lnTo>
                    <a:pt x="180" y="38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232"/>
                  </a:lnTo>
                  <a:lnTo>
                    <a:pt x="0" y="232"/>
                  </a:lnTo>
                  <a:lnTo>
                    <a:pt x="2" y="238"/>
                  </a:lnTo>
                  <a:lnTo>
                    <a:pt x="8" y="242"/>
                  </a:lnTo>
                  <a:lnTo>
                    <a:pt x="178" y="280"/>
                  </a:lnTo>
                  <a:lnTo>
                    <a:pt x="178" y="280"/>
                  </a:lnTo>
                  <a:lnTo>
                    <a:pt x="180" y="280"/>
                  </a:lnTo>
                  <a:lnTo>
                    <a:pt x="180" y="280"/>
                  </a:lnTo>
                  <a:lnTo>
                    <a:pt x="182" y="280"/>
                  </a:lnTo>
                  <a:lnTo>
                    <a:pt x="352" y="242"/>
                  </a:lnTo>
                  <a:lnTo>
                    <a:pt x="352" y="242"/>
                  </a:lnTo>
                  <a:lnTo>
                    <a:pt x="358" y="238"/>
                  </a:lnTo>
                  <a:lnTo>
                    <a:pt x="360" y="232"/>
                  </a:lnTo>
                  <a:lnTo>
                    <a:pt x="360" y="8"/>
                  </a:lnTo>
                  <a:lnTo>
                    <a:pt x="360" y="8"/>
                  </a:lnTo>
                  <a:lnTo>
                    <a:pt x="360" y="4"/>
                  </a:lnTo>
                  <a:lnTo>
                    <a:pt x="356" y="2"/>
                  </a:lnTo>
                  <a:lnTo>
                    <a:pt x="356" y="2"/>
                  </a:lnTo>
                  <a:close/>
                  <a:moveTo>
                    <a:pt x="170" y="258"/>
                  </a:moveTo>
                  <a:lnTo>
                    <a:pt x="20" y="224"/>
                  </a:lnTo>
                  <a:lnTo>
                    <a:pt x="20" y="22"/>
                  </a:lnTo>
                  <a:lnTo>
                    <a:pt x="170" y="56"/>
                  </a:lnTo>
                  <a:lnTo>
                    <a:pt x="170" y="258"/>
                  </a:lnTo>
                  <a:close/>
                  <a:moveTo>
                    <a:pt x="200" y="54"/>
                  </a:moveTo>
                  <a:lnTo>
                    <a:pt x="326" y="24"/>
                  </a:lnTo>
                  <a:lnTo>
                    <a:pt x="326" y="24"/>
                  </a:lnTo>
                  <a:lnTo>
                    <a:pt x="330" y="24"/>
                  </a:lnTo>
                  <a:lnTo>
                    <a:pt x="334" y="26"/>
                  </a:lnTo>
                  <a:lnTo>
                    <a:pt x="336" y="28"/>
                  </a:lnTo>
                  <a:lnTo>
                    <a:pt x="338" y="32"/>
                  </a:lnTo>
                  <a:lnTo>
                    <a:pt x="338" y="32"/>
                  </a:lnTo>
                  <a:lnTo>
                    <a:pt x="338" y="36"/>
                  </a:lnTo>
                  <a:lnTo>
                    <a:pt x="336" y="40"/>
                  </a:lnTo>
                  <a:lnTo>
                    <a:pt x="334" y="42"/>
                  </a:lnTo>
                  <a:lnTo>
                    <a:pt x="330" y="44"/>
                  </a:lnTo>
                  <a:lnTo>
                    <a:pt x="204" y="72"/>
                  </a:lnTo>
                  <a:lnTo>
                    <a:pt x="204" y="72"/>
                  </a:lnTo>
                  <a:lnTo>
                    <a:pt x="202" y="74"/>
                  </a:lnTo>
                  <a:lnTo>
                    <a:pt x="202" y="74"/>
                  </a:lnTo>
                  <a:lnTo>
                    <a:pt x="196" y="72"/>
                  </a:lnTo>
                  <a:lnTo>
                    <a:pt x="192" y="66"/>
                  </a:lnTo>
                  <a:lnTo>
                    <a:pt x="192" y="66"/>
                  </a:lnTo>
                  <a:lnTo>
                    <a:pt x="192" y="62"/>
                  </a:lnTo>
                  <a:lnTo>
                    <a:pt x="194" y="58"/>
                  </a:lnTo>
                  <a:lnTo>
                    <a:pt x="196" y="56"/>
                  </a:lnTo>
                  <a:lnTo>
                    <a:pt x="200" y="54"/>
                  </a:lnTo>
                  <a:lnTo>
                    <a:pt x="200" y="54"/>
                  </a:lnTo>
                  <a:close/>
                  <a:moveTo>
                    <a:pt x="200" y="90"/>
                  </a:moveTo>
                  <a:lnTo>
                    <a:pt x="262" y="74"/>
                  </a:lnTo>
                  <a:lnTo>
                    <a:pt x="262" y="74"/>
                  </a:lnTo>
                  <a:lnTo>
                    <a:pt x="266" y="74"/>
                  </a:lnTo>
                  <a:lnTo>
                    <a:pt x="270" y="76"/>
                  </a:lnTo>
                  <a:lnTo>
                    <a:pt x="274" y="78"/>
                  </a:lnTo>
                  <a:lnTo>
                    <a:pt x="274" y="82"/>
                  </a:lnTo>
                  <a:lnTo>
                    <a:pt x="274" y="82"/>
                  </a:lnTo>
                  <a:lnTo>
                    <a:pt x="274" y="86"/>
                  </a:lnTo>
                  <a:lnTo>
                    <a:pt x="274" y="90"/>
                  </a:lnTo>
                  <a:lnTo>
                    <a:pt x="270" y="92"/>
                  </a:lnTo>
                  <a:lnTo>
                    <a:pt x="268" y="94"/>
                  </a:lnTo>
                  <a:lnTo>
                    <a:pt x="204" y="108"/>
                  </a:lnTo>
                  <a:lnTo>
                    <a:pt x="204" y="108"/>
                  </a:lnTo>
                  <a:lnTo>
                    <a:pt x="202" y="108"/>
                  </a:lnTo>
                  <a:lnTo>
                    <a:pt x="202" y="108"/>
                  </a:lnTo>
                  <a:lnTo>
                    <a:pt x="196" y="106"/>
                  </a:lnTo>
                  <a:lnTo>
                    <a:pt x="192" y="102"/>
                  </a:lnTo>
                  <a:lnTo>
                    <a:pt x="192" y="102"/>
                  </a:lnTo>
                  <a:lnTo>
                    <a:pt x="192" y="98"/>
                  </a:lnTo>
                  <a:lnTo>
                    <a:pt x="194" y="94"/>
                  </a:lnTo>
                  <a:lnTo>
                    <a:pt x="196" y="90"/>
                  </a:lnTo>
                  <a:lnTo>
                    <a:pt x="200" y="90"/>
                  </a:lnTo>
                  <a:lnTo>
                    <a:pt x="200" y="90"/>
                  </a:lnTo>
                  <a:close/>
                  <a:moveTo>
                    <a:pt x="340" y="168"/>
                  </a:moveTo>
                  <a:lnTo>
                    <a:pt x="340" y="168"/>
                  </a:lnTo>
                  <a:lnTo>
                    <a:pt x="340" y="172"/>
                  </a:lnTo>
                  <a:lnTo>
                    <a:pt x="336" y="174"/>
                  </a:lnTo>
                  <a:lnTo>
                    <a:pt x="336" y="174"/>
                  </a:lnTo>
                  <a:lnTo>
                    <a:pt x="332" y="176"/>
                  </a:lnTo>
                  <a:lnTo>
                    <a:pt x="332" y="176"/>
                  </a:lnTo>
                  <a:lnTo>
                    <a:pt x="330" y="174"/>
                  </a:lnTo>
                  <a:lnTo>
                    <a:pt x="326" y="172"/>
                  </a:lnTo>
                  <a:lnTo>
                    <a:pt x="316" y="162"/>
                  </a:lnTo>
                  <a:lnTo>
                    <a:pt x="288" y="190"/>
                  </a:lnTo>
                  <a:lnTo>
                    <a:pt x="288" y="190"/>
                  </a:lnTo>
                  <a:lnTo>
                    <a:pt x="284" y="192"/>
                  </a:lnTo>
                  <a:lnTo>
                    <a:pt x="278" y="192"/>
                  </a:lnTo>
                  <a:lnTo>
                    <a:pt x="246" y="178"/>
                  </a:lnTo>
                  <a:lnTo>
                    <a:pt x="210" y="242"/>
                  </a:lnTo>
                  <a:lnTo>
                    <a:pt x="210" y="242"/>
                  </a:lnTo>
                  <a:lnTo>
                    <a:pt x="206" y="246"/>
                  </a:lnTo>
                  <a:lnTo>
                    <a:pt x="200" y="248"/>
                  </a:lnTo>
                  <a:lnTo>
                    <a:pt x="200" y="248"/>
                  </a:lnTo>
                  <a:lnTo>
                    <a:pt x="196" y="246"/>
                  </a:lnTo>
                  <a:lnTo>
                    <a:pt x="196" y="246"/>
                  </a:lnTo>
                  <a:lnTo>
                    <a:pt x="194" y="244"/>
                  </a:lnTo>
                  <a:lnTo>
                    <a:pt x="192" y="240"/>
                  </a:lnTo>
                  <a:lnTo>
                    <a:pt x="192" y="236"/>
                  </a:lnTo>
                  <a:lnTo>
                    <a:pt x="192" y="234"/>
                  </a:lnTo>
                  <a:lnTo>
                    <a:pt x="232" y="160"/>
                  </a:lnTo>
                  <a:lnTo>
                    <a:pt x="232" y="160"/>
                  </a:lnTo>
                  <a:lnTo>
                    <a:pt x="234" y="156"/>
                  </a:lnTo>
                  <a:lnTo>
                    <a:pt x="238" y="154"/>
                  </a:lnTo>
                  <a:lnTo>
                    <a:pt x="242" y="154"/>
                  </a:lnTo>
                  <a:lnTo>
                    <a:pt x="246" y="154"/>
                  </a:lnTo>
                  <a:lnTo>
                    <a:pt x="280" y="170"/>
                  </a:lnTo>
                  <a:lnTo>
                    <a:pt x="302" y="148"/>
                  </a:lnTo>
                  <a:lnTo>
                    <a:pt x="292" y="138"/>
                  </a:lnTo>
                  <a:lnTo>
                    <a:pt x="292" y="138"/>
                  </a:lnTo>
                  <a:lnTo>
                    <a:pt x="290" y="134"/>
                  </a:lnTo>
                  <a:lnTo>
                    <a:pt x="290" y="128"/>
                  </a:lnTo>
                  <a:lnTo>
                    <a:pt x="290" y="128"/>
                  </a:lnTo>
                  <a:lnTo>
                    <a:pt x="292" y="126"/>
                  </a:lnTo>
                  <a:lnTo>
                    <a:pt x="298" y="124"/>
                  </a:lnTo>
                  <a:lnTo>
                    <a:pt x="298" y="124"/>
                  </a:lnTo>
                  <a:lnTo>
                    <a:pt x="332" y="124"/>
                  </a:lnTo>
                  <a:lnTo>
                    <a:pt x="332" y="124"/>
                  </a:lnTo>
                  <a:lnTo>
                    <a:pt x="336" y="124"/>
                  </a:lnTo>
                  <a:lnTo>
                    <a:pt x="338" y="126"/>
                  </a:lnTo>
                  <a:lnTo>
                    <a:pt x="340" y="128"/>
                  </a:lnTo>
                  <a:lnTo>
                    <a:pt x="340" y="132"/>
                  </a:lnTo>
                  <a:lnTo>
                    <a:pt x="340" y="168"/>
                  </a:lnTo>
                  <a:close/>
                  <a:moveTo>
                    <a:pt x="138" y="88"/>
                  </a:moveTo>
                  <a:lnTo>
                    <a:pt x="138" y="88"/>
                  </a:lnTo>
                  <a:lnTo>
                    <a:pt x="136" y="88"/>
                  </a:lnTo>
                  <a:lnTo>
                    <a:pt x="46" y="68"/>
                  </a:lnTo>
                  <a:lnTo>
                    <a:pt x="46" y="68"/>
                  </a:lnTo>
                  <a:lnTo>
                    <a:pt x="42" y="66"/>
                  </a:lnTo>
                  <a:lnTo>
                    <a:pt x="40" y="62"/>
                  </a:lnTo>
                  <a:lnTo>
                    <a:pt x="38" y="60"/>
                  </a:lnTo>
                  <a:lnTo>
                    <a:pt x="38" y="56"/>
                  </a:lnTo>
                  <a:lnTo>
                    <a:pt x="38" y="56"/>
                  </a:lnTo>
                  <a:lnTo>
                    <a:pt x="40" y="52"/>
                  </a:lnTo>
                  <a:lnTo>
                    <a:pt x="42" y="50"/>
                  </a:lnTo>
                  <a:lnTo>
                    <a:pt x="46" y="48"/>
                  </a:lnTo>
                  <a:lnTo>
                    <a:pt x="50" y="48"/>
                  </a:lnTo>
                  <a:lnTo>
                    <a:pt x="140" y="68"/>
                  </a:lnTo>
                  <a:lnTo>
                    <a:pt x="140" y="68"/>
                  </a:lnTo>
                  <a:lnTo>
                    <a:pt x="144" y="70"/>
                  </a:lnTo>
                  <a:lnTo>
                    <a:pt x="146" y="72"/>
                  </a:lnTo>
                  <a:lnTo>
                    <a:pt x="148" y="76"/>
                  </a:lnTo>
                  <a:lnTo>
                    <a:pt x="148" y="80"/>
                  </a:lnTo>
                  <a:lnTo>
                    <a:pt x="148" y="80"/>
                  </a:lnTo>
                  <a:lnTo>
                    <a:pt x="144" y="86"/>
                  </a:lnTo>
                  <a:lnTo>
                    <a:pt x="138" y="88"/>
                  </a:lnTo>
                  <a:lnTo>
                    <a:pt x="138" y="88"/>
                  </a:lnTo>
                  <a:close/>
                  <a:moveTo>
                    <a:pt x="78" y="172"/>
                  </a:moveTo>
                  <a:lnTo>
                    <a:pt x="78" y="126"/>
                  </a:lnTo>
                  <a:lnTo>
                    <a:pt x="78" y="126"/>
                  </a:lnTo>
                  <a:lnTo>
                    <a:pt x="70" y="126"/>
                  </a:lnTo>
                  <a:lnTo>
                    <a:pt x="62" y="128"/>
                  </a:lnTo>
                  <a:lnTo>
                    <a:pt x="56" y="132"/>
                  </a:lnTo>
                  <a:lnTo>
                    <a:pt x="50" y="136"/>
                  </a:lnTo>
                  <a:lnTo>
                    <a:pt x="44" y="142"/>
                  </a:lnTo>
                  <a:lnTo>
                    <a:pt x="42" y="150"/>
                  </a:lnTo>
                  <a:lnTo>
                    <a:pt x="40" y="158"/>
                  </a:lnTo>
                  <a:lnTo>
                    <a:pt x="38" y="168"/>
                  </a:lnTo>
                  <a:lnTo>
                    <a:pt x="38" y="168"/>
                  </a:lnTo>
                  <a:lnTo>
                    <a:pt x="40" y="176"/>
                  </a:lnTo>
                  <a:lnTo>
                    <a:pt x="42" y="186"/>
                  </a:lnTo>
                  <a:lnTo>
                    <a:pt x="44" y="194"/>
                  </a:lnTo>
                  <a:lnTo>
                    <a:pt x="50" y="202"/>
                  </a:lnTo>
                  <a:lnTo>
                    <a:pt x="56" y="208"/>
                  </a:lnTo>
                  <a:lnTo>
                    <a:pt x="62" y="212"/>
                  </a:lnTo>
                  <a:lnTo>
                    <a:pt x="70" y="216"/>
                  </a:lnTo>
                  <a:lnTo>
                    <a:pt x="78" y="218"/>
                  </a:lnTo>
                  <a:lnTo>
                    <a:pt x="78" y="218"/>
                  </a:lnTo>
                  <a:lnTo>
                    <a:pt x="84" y="218"/>
                  </a:lnTo>
                  <a:lnTo>
                    <a:pt x="92" y="216"/>
                  </a:lnTo>
                  <a:lnTo>
                    <a:pt x="98" y="212"/>
                  </a:lnTo>
                  <a:lnTo>
                    <a:pt x="104" y="208"/>
                  </a:lnTo>
                  <a:lnTo>
                    <a:pt x="110" y="202"/>
                  </a:lnTo>
                  <a:lnTo>
                    <a:pt x="114" y="194"/>
                  </a:lnTo>
                  <a:lnTo>
                    <a:pt x="116" y="186"/>
                  </a:lnTo>
                  <a:lnTo>
                    <a:pt x="116" y="176"/>
                  </a:lnTo>
                  <a:lnTo>
                    <a:pt x="78" y="172"/>
                  </a:lnTo>
                  <a:close/>
                  <a:moveTo>
                    <a:pt x="128" y="166"/>
                  </a:moveTo>
                  <a:lnTo>
                    <a:pt x="128" y="166"/>
                  </a:lnTo>
                  <a:lnTo>
                    <a:pt x="126" y="156"/>
                  </a:lnTo>
                  <a:lnTo>
                    <a:pt x="124" y="146"/>
                  </a:lnTo>
                  <a:lnTo>
                    <a:pt x="122" y="138"/>
                  </a:lnTo>
                  <a:lnTo>
                    <a:pt x="116" y="132"/>
                  </a:lnTo>
                  <a:lnTo>
                    <a:pt x="110" y="126"/>
                  </a:lnTo>
                  <a:lnTo>
                    <a:pt x="104" y="120"/>
                  </a:lnTo>
                  <a:lnTo>
                    <a:pt x="96" y="116"/>
                  </a:lnTo>
                  <a:lnTo>
                    <a:pt x="88" y="114"/>
                  </a:lnTo>
                  <a:lnTo>
                    <a:pt x="88" y="160"/>
                  </a:lnTo>
                  <a:lnTo>
                    <a:pt x="128" y="1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09412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18824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28237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37649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47061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56473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565886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75298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8529">
                <a:defRPr/>
              </a:pPr>
              <a:endParaRPr lang="en-GB" sz="1500">
                <a:solidFill>
                  <a:srgbClr val="000000"/>
                </a:solidFill>
              </a:endParaRPr>
            </a:p>
          </p:txBody>
        </p:sp>
        <p:sp>
          <p:nvSpPr>
            <p:cNvPr id="24" name="Плюс 23"/>
            <p:cNvSpPr/>
            <p:nvPr/>
          </p:nvSpPr>
          <p:spPr>
            <a:xfrm>
              <a:off x="5053513" y="3151951"/>
              <a:ext cx="381837" cy="348409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5199" tIns="380795" rIns="95199" bIns="9519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190397" indent="-190397" algn="ctr">
                <a:spcAft>
                  <a:spcPts val="529"/>
                </a:spcAft>
                <a:buFont typeface="Arial" panose="020B0604020202020204" pitchFamily="34" charset="0"/>
                <a:buChar char="•"/>
              </a:pPr>
              <a:endParaRPr lang="ru-RU" dirty="0">
                <a:solidFill>
                  <a:srgbClr val="0082BB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6" name="Freeform 4919"/>
            <p:cNvSpPr>
              <a:spLocks noEditPoints="1"/>
            </p:cNvSpPr>
            <p:nvPr/>
          </p:nvSpPr>
          <p:spPr bwMode="auto">
            <a:xfrm>
              <a:off x="3365852" y="4170671"/>
              <a:ext cx="233401" cy="446123"/>
            </a:xfrm>
            <a:custGeom>
              <a:avLst/>
              <a:gdLst>
                <a:gd name="T0" fmla="*/ 150 w 248"/>
                <a:gd name="T1" fmla="*/ 30 h 390"/>
                <a:gd name="T2" fmla="*/ 160 w 248"/>
                <a:gd name="T3" fmla="*/ 12 h 390"/>
                <a:gd name="T4" fmla="*/ 178 w 248"/>
                <a:gd name="T5" fmla="*/ 2 h 390"/>
                <a:gd name="T6" fmla="*/ 192 w 248"/>
                <a:gd name="T7" fmla="*/ 2 h 390"/>
                <a:gd name="T8" fmla="*/ 212 w 248"/>
                <a:gd name="T9" fmla="*/ 12 h 390"/>
                <a:gd name="T10" fmla="*/ 222 w 248"/>
                <a:gd name="T11" fmla="*/ 30 h 390"/>
                <a:gd name="T12" fmla="*/ 222 w 248"/>
                <a:gd name="T13" fmla="*/ 44 h 390"/>
                <a:gd name="T14" fmla="*/ 212 w 248"/>
                <a:gd name="T15" fmla="*/ 64 h 390"/>
                <a:gd name="T16" fmla="*/ 192 w 248"/>
                <a:gd name="T17" fmla="*/ 74 h 390"/>
                <a:gd name="T18" fmla="*/ 178 w 248"/>
                <a:gd name="T19" fmla="*/ 74 h 390"/>
                <a:gd name="T20" fmla="*/ 160 w 248"/>
                <a:gd name="T21" fmla="*/ 64 h 390"/>
                <a:gd name="T22" fmla="*/ 150 w 248"/>
                <a:gd name="T23" fmla="*/ 44 h 390"/>
                <a:gd name="T24" fmla="*/ 248 w 248"/>
                <a:gd name="T25" fmla="*/ 120 h 390"/>
                <a:gd name="T26" fmla="*/ 242 w 248"/>
                <a:gd name="T27" fmla="*/ 100 h 390"/>
                <a:gd name="T28" fmla="*/ 232 w 248"/>
                <a:gd name="T29" fmla="*/ 90 h 390"/>
                <a:gd name="T30" fmla="*/ 210 w 248"/>
                <a:gd name="T31" fmla="*/ 84 h 390"/>
                <a:gd name="T32" fmla="*/ 194 w 248"/>
                <a:gd name="T33" fmla="*/ 88 h 390"/>
                <a:gd name="T34" fmla="*/ 182 w 248"/>
                <a:gd name="T35" fmla="*/ 98 h 390"/>
                <a:gd name="T36" fmla="*/ 182 w 248"/>
                <a:gd name="T37" fmla="*/ 98 h 390"/>
                <a:gd name="T38" fmla="*/ 84 w 248"/>
                <a:gd name="T39" fmla="*/ 156 h 390"/>
                <a:gd name="T40" fmla="*/ 74 w 248"/>
                <a:gd name="T41" fmla="*/ 160 h 390"/>
                <a:gd name="T42" fmla="*/ 70 w 248"/>
                <a:gd name="T43" fmla="*/ 170 h 390"/>
                <a:gd name="T44" fmla="*/ 80 w 248"/>
                <a:gd name="T45" fmla="*/ 184 h 390"/>
                <a:gd name="T46" fmla="*/ 146 w 248"/>
                <a:gd name="T47" fmla="*/ 186 h 390"/>
                <a:gd name="T48" fmla="*/ 172 w 248"/>
                <a:gd name="T49" fmla="*/ 160 h 390"/>
                <a:gd name="T50" fmla="*/ 138 w 248"/>
                <a:gd name="T51" fmla="*/ 222 h 390"/>
                <a:gd name="T52" fmla="*/ 146 w 248"/>
                <a:gd name="T53" fmla="*/ 212 h 390"/>
                <a:gd name="T54" fmla="*/ 142 w 248"/>
                <a:gd name="T55" fmla="*/ 204 h 390"/>
                <a:gd name="T56" fmla="*/ 50 w 248"/>
                <a:gd name="T57" fmla="*/ 202 h 390"/>
                <a:gd name="T58" fmla="*/ 42 w 248"/>
                <a:gd name="T59" fmla="*/ 204 h 390"/>
                <a:gd name="T60" fmla="*/ 38 w 248"/>
                <a:gd name="T61" fmla="*/ 212 h 390"/>
                <a:gd name="T62" fmla="*/ 46 w 248"/>
                <a:gd name="T63" fmla="*/ 222 h 390"/>
                <a:gd name="T64" fmla="*/ 104 w 248"/>
                <a:gd name="T65" fmla="*/ 224 h 390"/>
                <a:gd name="T66" fmla="*/ 98 w 248"/>
                <a:gd name="T67" fmla="*/ 226 h 390"/>
                <a:gd name="T68" fmla="*/ 94 w 248"/>
                <a:gd name="T69" fmla="*/ 228 h 390"/>
                <a:gd name="T70" fmla="*/ 0 w 248"/>
                <a:gd name="T71" fmla="*/ 324 h 390"/>
                <a:gd name="T72" fmla="*/ 6 w 248"/>
                <a:gd name="T73" fmla="*/ 344 h 390"/>
                <a:gd name="T74" fmla="*/ 20 w 248"/>
                <a:gd name="T75" fmla="*/ 350 h 390"/>
                <a:gd name="T76" fmla="*/ 88 w 248"/>
                <a:gd name="T77" fmla="*/ 290 h 390"/>
                <a:gd name="T78" fmla="*/ 90 w 248"/>
                <a:gd name="T79" fmla="*/ 378 h 390"/>
                <a:gd name="T80" fmla="*/ 108 w 248"/>
                <a:gd name="T81" fmla="*/ 390 h 390"/>
                <a:gd name="T82" fmla="*/ 116 w 248"/>
                <a:gd name="T83" fmla="*/ 388 h 390"/>
                <a:gd name="T84" fmla="*/ 128 w 248"/>
                <a:gd name="T85" fmla="*/ 370 h 390"/>
                <a:gd name="T86" fmla="*/ 216 w 248"/>
                <a:gd name="T87" fmla="*/ 284 h 390"/>
                <a:gd name="T88" fmla="*/ 236 w 248"/>
                <a:gd name="T89" fmla="*/ 282 h 390"/>
                <a:gd name="T90" fmla="*/ 248 w 248"/>
                <a:gd name="T91" fmla="*/ 264 h 390"/>
                <a:gd name="T92" fmla="*/ 248 w 248"/>
                <a:gd name="T93" fmla="*/ 120 h 390"/>
                <a:gd name="T94" fmla="*/ 28 w 248"/>
                <a:gd name="T95" fmla="*/ 202 h 390"/>
                <a:gd name="T96" fmla="*/ 36 w 248"/>
                <a:gd name="T97" fmla="*/ 208 h 390"/>
                <a:gd name="T98" fmla="*/ 42 w 248"/>
                <a:gd name="T99" fmla="*/ 206 h 390"/>
                <a:gd name="T100" fmla="*/ 44 w 248"/>
                <a:gd name="T101" fmla="*/ 196 h 390"/>
                <a:gd name="T102" fmla="*/ 16 w 248"/>
                <a:gd name="T103" fmla="*/ 118 h 390"/>
                <a:gd name="T104" fmla="*/ 8 w 248"/>
                <a:gd name="T105" fmla="*/ 116 h 390"/>
                <a:gd name="T106" fmla="*/ 2 w 248"/>
                <a:gd name="T107" fmla="*/ 120 h 390"/>
                <a:gd name="T108" fmla="*/ 28 w 248"/>
                <a:gd name="T109" fmla="*/ 202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48" h="390">
                  <a:moveTo>
                    <a:pt x="148" y="38"/>
                  </a:moveTo>
                  <a:lnTo>
                    <a:pt x="148" y="38"/>
                  </a:lnTo>
                  <a:lnTo>
                    <a:pt x="150" y="30"/>
                  </a:lnTo>
                  <a:lnTo>
                    <a:pt x="152" y="22"/>
                  </a:lnTo>
                  <a:lnTo>
                    <a:pt x="154" y="16"/>
                  </a:lnTo>
                  <a:lnTo>
                    <a:pt x="160" y="12"/>
                  </a:lnTo>
                  <a:lnTo>
                    <a:pt x="164" y="6"/>
                  </a:lnTo>
                  <a:lnTo>
                    <a:pt x="172" y="4"/>
                  </a:lnTo>
                  <a:lnTo>
                    <a:pt x="178" y="2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192" y="2"/>
                  </a:lnTo>
                  <a:lnTo>
                    <a:pt x="200" y="4"/>
                  </a:lnTo>
                  <a:lnTo>
                    <a:pt x="206" y="6"/>
                  </a:lnTo>
                  <a:lnTo>
                    <a:pt x="212" y="12"/>
                  </a:lnTo>
                  <a:lnTo>
                    <a:pt x="216" y="16"/>
                  </a:lnTo>
                  <a:lnTo>
                    <a:pt x="220" y="22"/>
                  </a:lnTo>
                  <a:lnTo>
                    <a:pt x="222" y="30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222" y="44"/>
                  </a:lnTo>
                  <a:lnTo>
                    <a:pt x="220" y="52"/>
                  </a:lnTo>
                  <a:lnTo>
                    <a:pt x="216" y="58"/>
                  </a:lnTo>
                  <a:lnTo>
                    <a:pt x="212" y="64"/>
                  </a:lnTo>
                  <a:lnTo>
                    <a:pt x="206" y="68"/>
                  </a:lnTo>
                  <a:lnTo>
                    <a:pt x="200" y="72"/>
                  </a:lnTo>
                  <a:lnTo>
                    <a:pt x="192" y="74"/>
                  </a:lnTo>
                  <a:lnTo>
                    <a:pt x="186" y="74"/>
                  </a:lnTo>
                  <a:lnTo>
                    <a:pt x="186" y="74"/>
                  </a:lnTo>
                  <a:lnTo>
                    <a:pt x="178" y="74"/>
                  </a:lnTo>
                  <a:lnTo>
                    <a:pt x="172" y="72"/>
                  </a:lnTo>
                  <a:lnTo>
                    <a:pt x="164" y="68"/>
                  </a:lnTo>
                  <a:lnTo>
                    <a:pt x="160" y="64"/>
                  </a:lnTo>
                  <a:lnTo>
                    <a:pt x="154" y="58"/>
                  </a:lnTo>
                  <a:lnTo>
                    <a:pt x="152" y="52"/>
                  </a:lnTo>
                  <a:lnTo>
                    <a:pt x="150" y="44"/>
                  </a:lnTo>
                  <a:lnTo>
                    <a:pt x="148" y="38"/>
                  </a:lnTo>
                  <a:lnTo>
                    <a:pt x="148" y="38"/>
                  </a:lnTo>
                  <a:close/>
                  <a:moveTo>
                    <a:pt x="248" y="120"/>
                  </a:moveTo>
                  <a:lnTo>
                    <a:pt x="248" y="120"/>
                  </a:lnTo>
                  <a:lnTo>
                    <a:pt x="246" y="106"/>
                  </a:lnTo>
                  <a:lnTo>
                    <a:pt x="242" y="100"/>
                  </a:lnTo>
                  <a:lnTo>
                    <a:pt x="238" y="96"/>
                  </a:lnTo>
                  <a:lnTo>
                    <a:pt x="238" y="96"/>
                  </a:lnTo>
                  <a:lnTo>
                    <a:pt x="232" y="90"/>
                  </a:lnTo>
                  <a:lnTo>
                    <a:pt x="226" y="88"/>
                  </a:lnTo>
                  <a:lnTo>
                    <a:pt x="218" y="84"/>
                  </a:lnTo>
                  <a:lnTo>
                    <a:pt x="210" y="84"/>
                  </a:lnTo>
                  <a:lnTo>
                    <a:pt x="210" y="84"/>
                  </a:lnTo>
                  <a:lnTo>
                    <a:pt x="202" y="86"/>
                  </a:lnTo>
                  <a:lnTo>
                    <a:pt x="194" y="88"/>
                  </a:lnTo>
                  <a:lnTo>
                    <a:pt x="188" y="92"/>
                  </a:lnTo>
                  <a:lnTo>
                    <a:pt x="182" y="98"/>
                  </a:lnTo>
                  <a:lnTo>
                    <a:pt x="182" y="98"/>
                  </a:lnTo>
                  <a:lnTo>
                    <a:pt x="182" y="98"/>
                  </a:lnTo>
                  <a:lnTo>
                    <a:pt x="182" y="98"/>
                  </a:lnTo>
                  <a:lnTo>
                    <a:pt x="182" y="98"/>
                  </a:lnTo>
                  <a:lnTo>
                    <a:pt x="178" y="102"/>
                  </a:lnTo>
                  <a:lnTo>
                    <a:pt x="138" y="156"/>
                  </a:lnTo>
                  <a:lnTo>
                    <a:pt x="84" y="156"/>
                  </a:lnTo>
                  <a:lnTo>
                    <a:pt x="84" y="156"/>
                  </a:lnTo>
                  <a:lnTo>
                    <a:pt x="80" y="156"/>
                  </a:lnTo>
                  <a:lnTo>
                    <a:pt x="74" y="160"/>
                  </a:lnTo>
                  <a:lnTo>
                    <a:pt x="70" y="164"/>
                  </a:lnTo>
                  <a:lnTo>
                    <a:pt x="70" y="170"/>
                  </a:lnTo>
                  <a:lnTo>
                    <a:pt x="70" y="170"/>
                  </a:lnTo>
                  <a:lnTo>
                    <a:pt x="70" y="176"/>
                  </a:lnTo>
                  <a:lnTo>
                    <a:pt x="74" y="182"/>
                  </a:lnTo>
                  <a:lnTo>
                    <a:pt x="80" y="184"/>
                  </a:lnTo>
                  <a:lnTo>
                    <a:pt x="84" y="186"/>
                  </a:lnTo>
                  <a:lnTo>
                    <a:pt x="146" y="186"/>
                  </a:lnTo>
                  <a:lnTo>
                    <a:pt x="146" y="186"/>
                  </a:lnTo>
                  <a:lnTo>
                    <a:pt x="152" y="184"/>
                  </a:lnTo>
                  <a:lnTo>
                    <a:pt x="158" y="180"/>
                  </a:lnTo>
                  <a:lnTo>
                    <a:pt x="172" y="160"/>
                  </a:lnTo>
                  <a:lnTo>
                    <a:pt x="172" y="222"/>
                  </a:lnTo>
                  <a:lnTo>
                    <a:pt x="138" y="222"/>
                  </a:lnTo>
                  <a:lnTo>
                    <a:pt x="138" y="222"/>
                  </a:lnTo>
                  <a:lnTo>
                    <a:pt x="142" y="218"/>
                  </a:lnTo>
                  <a:lnTo>
                    <a:pt x="144" y="216"/>
                  </a:lnTo>
                  <a:lnTo>
                    <a:pt x="146" y="212"/>
                  </a:lnTo>
                  <a:lnTo>
                    <a:pt x="146" y="212"/>
                  </a:lnTo>
                  <a:lnTo>
                    <a:pt x="144" y="208"/>
                  </a:lnTo>
                  <a:lnTo>
                    <a:pt x="142" y="204"/>
                  </a:lnTo>
                  <a:lnTo>
                    <a:pt x="138" y="202"/>
                  </a:lnTo>
                  <a:lnTo>
                    <a:pt x="134" y="202"/>
                  </a:lnTo>
                  <a:lnTo>
                    <a:pt x="50" y="202"/>
                  </a:lnTo>
                  <a:lnTo>
                    <a:pt x="50" y="202"/>
                  </a:lnTo>
                  <a:lnTo>
                    <a:pt x="46" y="202"/>
                  </a:lnTo>
                  <a:lnTo>
                    <a:pt x="42" y="204"/>
                  </a:lnTo>
                  <a:lnTo>
                    <a:pt x="40" y="208"/>
                  </a:lnTo>
                  <a:lnTo>
                    <a:pt x="38" y="212"/>
                  </a:lnTo>
                  <a:lnTo>
                    <a:pt x="38" y="212"/>
                  </a:lnTo>
                  <a:lnTo>
                    <a:pt x="40" y="216"/>
                  </a:lnTo>
                  <a:lnTo>
                    <a:pt x="42" y="220"/>
                  </a:lnTo>
                  <a:lnTo>
                    <a:pt x="46" y="222"/>
                  </a:lnTo>
                  <a:lnTo>
                    <a:pt x="50" y="224"/>
                  </a:lnTo>
                  <a:lnTo>
                    <a:pt x="104" y="224"/>
                  </a:lnTo>
                  <a:lnTo>
                    <a:pt x="104" y="224"/>
                  </a:lnTo>
                  <a:lnTo>
                    <a:pt x="100" y="224"/>
                  </a:lnTo>
                  <a:lnTo>
                    <a:pt x="100" y="224"/>
                  </a:lnTo>
                  <a:lnTo>
                    <a:pt x="98" y="226"/>
                  </a:lnTo>
                  <a:lnTo>
                    <a:pt x="98" y="226"/>
                  </a:lnTo>
                  <a:lnTo>
                    <a:pt x="94" y="228"/>
                  </a:lnTo>
                  <a:lnTo>
                    <a:pt x="94" y="228"/>
                  </a:lnTo>
                  <a:lnTo>
                    <a:pt x="6" y="318"/>
                  </a:lnTo>
                  <a:lnTo>
                    <a:pt x="6" y="318"/>
                  </a:lnTo>
                  <a:lnTo>
                    <a:pt x="0" y="324"/>
                  </a:lnTo>
                  <a:lnTo>
                    <a:pt x="0" y="332"/>
                  </a:lnTo>
                  <a:lnTo>
                    <a:pt x="0" y="338"/>
                  </a:lnTo>
                  <a:lnTo>
                    <a:pt x="6" y="344"/>
                  </a:lnTo>
                  <a:lnTo>
                    <a:pt x="6" y="344"/>
                  </a:lnTo>
                  <a:lnTo>
                    <a:pt x="12" y="350"/>
                  </a:lnTo>
                  <a:lnTo>
                    <a:pt x="20" y="350"/>
                  </a:lnTo>
                  <a:lnTo>
                    <a:pt x="26" y="350"/>
                  </a:lnTo>
                  <a:lnTo>
                    <a:pt x="32" y="344"/>
                  </a:lnTo>
                  <a:lnTo>
                    <a:pt x="88" y="290"/>
                  </a:lnTo>
                  <a:lnTo>
                    <a:pt x="88" y="370"/>
                  </a:lnTo>
                  <a:lnTo>
                    <a:pt x="88" y="370"/>
                  </a:lnTo>
                  <a:lnTo>
                    <a:pt x="90" y="378"/>
                  </a:lnTo>
                  <a:lnTo>
                    <a:pt x="94" y="384"/>
                  </a:lnTo>
                  <a:lnTo>
                    <a:pt x="100" y="388"/>
                  </a:lnTo>
                  <a:lnTo>
                    <a:pt x="108" y="390"/>
                  </a:lnTo>
                  <a:lnTo>
                    <a:pt x="108" y="390"/>
                  </a:lnTo>
                  <a:lnTo>
                    <a:pt x="108" y="390"/>
                  </a:lnTo>
                  <a:lnTo>
                    <a:pt x="116" y="388"/>
                  </a:lnTo>
                  <a:lnTo>
                    <a:pt x="122" y="384"/>
                  </a:lnTo>
                  <a:lnTo>
                    <a:pt x="126" y="378"/>
                  </a:lnTo>
                  <a:lnTo>
                    <a:pt x="128" y="370"/>
                  </a:lnTo>
                  <a:lnTo>
                    <a:pt x="128" y="284"/>
                  </a:lnTo>
                  <a:lnTo>
                    <a:pt x="192" y="284"/>
                  </a:lnTo>
                  <a:lnTo>
                    <a:pt x="216" y="284"/>
                  </a:lnTo>
                  <a:lnTo>
                    <a:pt x="230" y="284"/>
                  </a:lnTo>
                  <a:lnTo>
                    <a:pt x="230" y="284"/>
                  </a:lnTo>
                  <a:lnTo>
                    <a:pt x="236" y="282"/>
                  </a:lnTo>
                  <a:lnTo>
                    <a:pt x="244" y="278"/>
                  </a:lnTo>
                  <a:lnTo>
                    <a:pt x="248" y="272"/>
                  </a:lnTo>
                  <a:lnTo>
                    <a:pt x="248" y="264"/>
                  </a:lnTo>
                  <a:lnTo>
                    <a:pt x="248" y="122"/>
                  </a:lnTo>
                  <a:lnTo>
                    <a:pt x="248" y="122"/>
                  </a:lnTo>
                  <a:lnTo>
                    <a:pt x="248" y="120"/>
                  </a:lnTo>
                  <a:lnTo>
                    <a:pt x="248" y="120"/>
                  </a:lnTo>
                  <a:close/>
                  <a:moveTo>
                    <a:pt x="28" y="202"/>
                  </a:moveTo>
                  <a:lnTo>
                    <a:pt x="28" y="202"/>
                  </a:lnTo>
                  <a:lnTo>
                    <a:pt x="30" y="206"/>
                  </a:lnTo>
                  <a:lnTo>
                    <a:pt x="36" y="208"/>
                  </a:lnTo>
                  <a:lnTo>
                    <a:pt x="36" y="208"/>
                  </a:lnTo>
                  <a:lnTo>
                    <a:pt x="38" y="208"/>
                  </a:lnTo>
                  <a:lnTo>
                    <a:pt x="38" y="208"/>
                  </a:lnTo>
                  <a:lnTo>
                    <a:pt x="42" y="206"/>
                  </a:lnTo>
                  <a:lnTo>
                    <a:pt x="44" y="204"/>
                  </a:lnTo>
                  <a:lnTo>
                    <a:pt x="44" y="200"/>
                  </a:lnTo>
                  <a:lnTo>
                    <a:pt x="44" y="196"/>
                  </a:lnTo>
                  <a:lnTo>
                    <a:pt x="18" y="122"/>
                  </a:lnTo>
                  <a:lnTo>
                    <a:pt x="18" y="122"/>
                  </a:lnTo>
                  <a:lnTo>
                    <a:pt x="16" y="118"/>
                  </a:lnTo>
                  <a:lnTo>
                    <a:pt x="14" y="116"/>
                  </a:lnTo>
                  <a:lnTo>
                    <a:pt x="10" y="116"/>
                  </a:lnTo>
                  <a:lnTo>
                    <a:pt x="8" y="116"/>
                  </a:lnTo>
                  <a:lnTo>
                    <a:pt x="8" y="116"/>
                  </a:lnTo>
                  <a:lnTo>
                    <a:pt x="4" y="118"/>
                  </a:lnTo>
                  <a:lnTo>
                    <a:pt x="2" y="120"/>
                  </a:lnTo>
                  <a:lnTo>
                    <a:pt x="2" y="124"/>
                  </a:lnTo>
                  <a:lnTo>
                    <a:pt x="2" y="126"/>
                  </a:lnTo>
                  <a:lnTo>
                    <a:pt x="28" y="2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500">
                <a:solidFill>
                  <a:prstClr val="black"/>
                </a:solidFill>
              </a:endParaRPr>
            </a:p>
          </p:txBody>
        </p:sp>
        <p:sp>
          <p:nvSpPr>
            <p:cNvPr id="27" name="Плюс 26"/>
            <p:cNvSpPr/>
            <p:nvPr/>
          </p:nvSpPr>
          <p:spPr>
            <a:xfrm>
              <a:off x="3833157" y="4236942"/>
              <a:ext cx="381837" cy="348409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5199" tIns="380795" rIns="95199" bIns="9519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190397" indent="-190397" algn="ctr">
                <a:spcAft>
                  <a:spcPts val="529"/>
                </a:spcAft>
                <a:buFont typeface="Arial" panose="020B0604020202020204" pitchFamily="34" charset="0"/>
                <a:buChar char="•"/>
              </a:pPr>
              <a:endParaRPr lang="ru-RU" dirty="0">
                <a:solidFill>
                  <a:srgbClr val="0082BB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8" name="Freeform 4984"/>
            <p:cNvSpPr>
              <a:spLocks noEditPoints="1"/>
            </p:cNvSpPr>
            <p:nvPr/>
          </p:nvSpPr>
          <p:spPr bwMode="auto">
            <a:xfrm>
              <a:off x="4387878" y="4128560"/>
              <a:ext cx="523736" cy="530341"/>
            </a:xfrm>
            <a:custGeom>
              <a:avLst/>
              <a:gdLst>
                <a:gd name="T0" fmla="*/ 312 w 360"/>
                <a:gd name="T1" fmla="*/ 150 h 342"/>
                <a:gd name="T2" fmla="*/ 302 w 360"/>
                <a:gd name="T3" fmla="*/ 156 h 342"/>
                <a:gd name="T4" fmla="*/ 294 w 360"/>
                <a:gd name="T5" fmla="*/ 148 h 342"/>
                <a:gd name="T6" fmla="*/ 250 w 360"/>
                <a:gd name="T7" fmla="*/ 92 h 342"/>
                <a:gd name="T8" fmla="*/ 180 w 360"/>
                <a:gd name="T9" fmla="*/ 70 h 342"/>
                <a:gd name="T10" fmla="*/ 126 w 360"/>
                <a:gd name="T11" fmla="*/ 82 h 342"/>
                <a:gd name="T12" fmla="*/ 74 w 360"/>
                <a:gd name="T13" fmla="*/ 132 h 342"/>
                <a:gd name="T14" fmla="*/ 58 w 360"/>
                <a:gd name="T15" fmla="*/ 156 h 342"/>
                <a:gd name="T16" fmla="*/ 50 w 360"/>
                <a:gd name="T17" fmla="*/ 152 h 342"/>
                <a:gd name="T18" fmla="*/ 48 w 360"/>
                <a:gd name="T19" fmla="*/ 142 h 342"/>
                <a:gd name="T20" fmla="*/ 100 w 360"/>
                <a:gd name="T21" fmla="*/ 74 h 342"/>
                <a:gd name="T22" fmla="*/ 180 w 360"/>
                <a:gd name="T23" fmla="*/ 50 h 342"/>
                <a:gd name="T24" fmla="*/ 242 w 360"/>
                <a:gd name="T25" fmla="*/ 64 h 342"/>
                <a:gd name="T26" fmla="*/ 304 w 360"/>
                <a:gd name="T27" fmla="*/ 122 h 342"/>
                <a:gd name="T28" fmla="*/ 102 w 360"/>
                <a:gd name="T29" fmla="*/ 172 h 342"/>
                <a:gd name="T30" fmla="*/ 114 w 360"/>
                <a:gd name="T31" fmla="*/ 166 h 342"/>
                <a:gd name="T32" fmla="*/ 132 w 360"/>
                <a:gd name="T33" fmla="*/ 138 h 342"/>
                <a:gd name="T34" fmla="*/ 170 w 360"/>
                <a:gd name="T35" fmla="*/ 120 h 342"/>
                <a:gd name="T36" fmla="*/ 202 w 360"/>
                <a:gd name="T37" fmla="*/ 122 h 342"/>
                <a:gd name="T38" fmla="*/ 236 w 360"/>
                <a:gd name="T39" fmla="*/ 146 h 342"/>
                <a:gd name="T40" fmla="*/ 248 w 360"/>
                <a:gd name="T41" fmla="*/ 170 h 342"/>
                <a:gd name="T42" fmla="*/ 258 w 360"/>
                <a:gd name="T43" fmla="*/ 172 h 342"/>
                <a:gd name="T44" fmla="*/ 264 w 360"/>
                <a:gd name="T45" fmla="*/ 158 h 342"/>
                <a:gd name="T46" fmla="*/ 242 w 360"/>
                <a:gd name="T47" fmla="*/ 124 h 342"/>
                <a:gd name="T48" fmla="*/ 194 w 360"/>
                <a:gd name="T49" fmla="*/ 100 h 342"/>
                <a:gd name="T50" fmla="*/ 152 w 360"/>
                <a:gd name="T51" fmla="*/ 104 h 342"/>
                <a:gd name="T52" fmla="*/ 108 w 360"/>
                <a:gd name="T53" fmla="*/ 134 h 342"/>
                <a:gd name="T54" fmla="*/ 94 w 360"/>
                <a:gd name="T55" fmla="*/ 162 h 342"/>
                <a:gd name="T56" fmla="*/ 102 w 360"/>
                <a:gd name="T57" fmla="*/ 172 h 342"/>
                <a:gd name="T58" fmla="*/ 330 w 360"/>
                <a:gd name="T59" fmla="*/ 74 h 342"/>
                <a:gd name="T60" fmla="*/ 238 w 360"/>
                <a:gd name="T61" fmla="*/ 8 h 342"/>
                <a:gd name="T62" fmla="*/ 150 w 360"/>
                <a:gd name="T63" fmla="*/ 2 h 342"/>
                <a:gd name="T64" fmla="*/ 48 w 360"/>
                <a:gd name="T65" fmla="*/ 52 h 342"/>
                <a:gd name="T66" fmla="*/ 2 w 360"/>
                <a:gd name="T67" fmla="*/ 124 h 342"/>
                <a:gd name="T68" fmla="*/ 8 w 360"/>
                <a:gd name="T69" fmla="*/ 138 h 342"/>
                <a:gd name="T70" fmla="*/ 16 w 360"/>
                <a:gd name="T71" fmla="*/ 136 h 342"/>
                <a:gd name="T72" fmla="*/ 46 w 360"/>
                <a:gd name="T73" fmla="*/ 86 h 342"/>
                <a:gd name="T74" fmla="*/ 128 w 360"/>
                <a:gd name="T75" fmla="*/ 28 h 342"/>
                <a:gd name="T76" fmla="*/ 206 w 360"/>
                <a:gd name="T77" fmla="*/ 22 h 342"/>
                <a:gd name="T78" fmla="*/ 298 w 360"/>
                <a:gd name="T79" fmla="*/ 66 h 342"/>
                <a:gd name="T80" fmla="*/ 340 w 360"/>
                <a:gd name="T81" fmla="*/ 132 h 342"/>
                <a:gd name="T82" fmla="*/ 352 w 360"/>
                <a:gd name="T83" fmla="*/ 138 h 342"/>
                <a:gd name="T84" fmla="*/ 360 w 360"/>
                <a:gd name="T85" fmla="*/ 128 h 342"/>
                <a:gd name="T86" fmla="*/ 272 w 360"/>
                <a:gd name="T87" fmla="*/ 280 h 342"/>
                <a:gd name="T88" fmla="*/ 190 w 360"/>
                <a:gd name="T89" fmla="*/ 214 h 342"/>
                <a:gd name="T90" fmla="*/ 204 w 360"/>
                <a:gd name="T91" fmla="*/ 198 h 342"/>
                <a:gd name="T92" fmla="*/ 198 w 360"/>
                <a:gd name="T93" fmla="*/ 172 h 342"/>
                <a:gd name="T94" fmla="*/ 170 w 360"/>
                <a:gd name="T95" fmla="*/ 166 h 342"/>
                <a:gd name="T96" fmla="*/ 154 w 360"/>
                <a:gd name="T97" fmla="*/ 190 h 342"/>
                <a:gd name="T98" fmla="*/ 170 w 360"/>
                <a:gd name="T99" fmla="*/ 214 h 342"/>
                <a:gd name="T100" fmla="*/ 92 w 360"/>
                <a:gd name="T101" fmla="*/ 276 h 342"/>
                <a:gd name="T102" fmla="*/ 74 w 360"/>
                <a:gd name="T103" fmla="*/ 334 h 342"/>
                <a:gd name="T104" fmla="*/ 84 w 360"/>
                <a:gd name="T105" fmla="*/ 342 h 342"/>
                <a:gd name="T106" fmla="*/ 284 w 360"/>
                <a:gd name="T107" fmla="*/ 338 h 342"/>
                <a:gd name="T108" fmla="*/ 272 w 360"/>
                <a:gd name="T109" fmla="*/ 28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60" h="342">
                  <a:moveTo>
                    <a:pt x="312" y="142"/>
                  </a:moveTo>
                  <a:lnTo>
                    <a:pt x="312" y="142"/>
                  </a:lnTo>
                  <a:lnTo>
                    <a:pt x="312" y="146"/>
                  </a:lnTo>
                  <a:lnTo>
                    <a:pt x="312" y="150"/>
                  </a:lnTo>
                  <a:lnTo>
                    <a:pt x="310" y="152"/>
                  </a:lnTo>
                  <a:lnTo>
                    <a:pt x="306" y="154"/>
                  </a:lnTo>
                  <a:lnTo>
                    <a:pt x="306" y="154"/>
                  </a:lnTo>
                  <a:lnTo>
                    <a:pt x="302" y="156"/>
                  </a:lnTo>
                  <a:lnTo>
                    <a:pt x="298" y="154"/>
                  </a:lnTo>
                  <a:lnTo>
                    <a:pt x="296" y="152"/>
                  </a:lnTo>
                  <a:lnTo>
                    <a:pt x="294" y="148"/>
                  </a:lnTo>
                  <a:lnTo>
                    <a:pt x="294" y="148"/>
                  </a:lnTo>
                  <a:lnTo>
                    <a:pt x="286" y="132"/>
                  </a:lnTo>
                  <a:lnTo>
                    <a:pt x="276" y="116"/>
                  </a:lnTo>
                  <a:lnTo>
                    <a:pt x="264" y="102"/>
                  </a:lnTo>
                  <a:lnTo>
                    <a:pt x="250" y="92"/>
                  </a:lnTo>
                  <a:lnTo>
                    <a:pt x="234" y="82"/>
                  </a:lnTo>
                  <a:lnTo>
                    <a:pt x="216" y="74"/>
                  </a:lnTo>
                  <a:lnTo>
                    <a:pt x="198" y="70"/>
                  </a:lnTo>
                  <a:lnTo>
                    <a:pt x="180" y="70"/>
                  </a:lnTo>
                  <a:lnTo>
                    <a:pt x="180" y="70"/>
                  </a:lnTo>
                  <a:lnTo>
                    <a:pt x="162" y="70"/>
                  </a:lnTo>
                  <a:lnTo>
                    <a:pt x="144" y="74"/>
                  </a:lnTo>
                  <a:lnTo>
                    <a:pt x="126" y="82"/>
                  </a:lnTo>
                  <a:lnTo>
                    <a:pt x="110" y="92"/>
                  </a:lnTo>
                  <a:lnTo>
                    <a:pt x="96" y="102"/>
                  </a:lnTo>
                  <a:lnTo>
                    <a:pt x="84" y="116"/>
                  </a:lnTo>
                  <a:lnTo>
                    <a:pt x="74" y="132"/>
                  </a:lnTo>
                  <a:lnTo>
                    <a:pt x="66" y="148"/>
                  </a:lnTo>
                  <a:lnTo>
                    <a:pt x="66" y="148"/>
                  </a:lnTo>
                  <a:lnTo>
                    <a:pt x="62" y="154"/>
                  </a:lnTo>
                  <a:lnTo>
                    <a:pt x="58" y="156"/>
                  </a:lnTo>
                  <a:lnTo>
                    <a:pt x="58" y="156"/>
                  </a:lnTo>
                  <a:lnTo>
                    <a:pt x="54" y="154"/>
                  </a:lnTo>
                  <a:lnTo>
                    <a:pt x="54" y="154"/>
                  </a:lnTo>
                  <a:lnTo>
                    <a:pt x="50" y="152"/>
                  </a:lnTo>
                  <a:lnTo>
                    <a:pt x="48" y="150"/>
                  </a:lnTo>
                  <a:lnTo>
                    <a:pt x="48" y="146"/>
                  </a:lnTo>
                  <a:lnTo>
                    <a:pt x="48" y="142"/>
                  </a:lnTo>
                  <a:lnTo>
                    <a:pt x="48" y="142"/>
                  </a:lnTo>
                  <a:lnTo>
                    <a:pt x="56" y="122"/>
                  </a:lnTo>
                  <a:lnTo>
                    <a:pt x="68" y="104"/>
                  </a:lnTo>
                  <a:lnTo>
                    <a:pt x="82" y="88"/>
                  </a:lnTo>
                  <a:lnTo>
                    <a:pt x="100" y="74"/>
                  </a:lnTo>
                  <a:lnTo>
                    <a:pt x="118" y="64"/>
                  </a:lnTo>
                  <a:lnTo>
                    <a:pt x="138" y="56"/>
                  </a:lnTo>
                  <a:lnTo>
                    <a:pt x="158" y="50"/>
                  </a:lnTo>
                  <a:lnTo>
                    <a:pt x="180" y="50"/>
                  </a:lnTo>
                  <a:lnTo>
                    <a:pt x="180" y="50"/>
                  </a:lnTo>
                  <a:lnTo>
                    <a:pt x="202" y="50"/>
                  </a:lnTo>
                  <a:lnTo>
                    <a:pt x="222" y="56"/>
                  </a:lnTo>
                  <a:lnTo>
                    <a:pt x="242" y="64"/>
                  </a:lnTo>
                  <a:lnTo>
                    <a:pt x="260" y="74"/>
                  </a:lnTo>
                  <a:lnTo>
                    <a:pt x="278" y="88"/>
                  </a:lnTo>
                  <a:lnTo>
                    <a:pt x="292" y="104"/>
                  </a:lnTo>
                  <a:lnTo>
                    <a:pt x="304" y="122"/>
                  </a:lnTo>
                  <a:lnTo>
                    <a:pt x="312" y="142"/>
                  </a:lnTo>
                  <a:lnTo>
                    <a:pt x="312" y="142"/>
                  </a:lnTo>
                  <a:close/>
                  <a:moveTo>
                    <a:pt x="102" y="172"/>
                  </a:moveTo>
                  <a:lnTo>
                    <a:pt x="102" y="172"/>
                  </a:lnTo>
                  <a:lnTo>
                    <a:pt x="104" y="172"/>
                  </a:lnTo>
                  <a:lnTo>
                    <a:pt x="104" y="172"/>
                  </a:lnTo>
                  <a:lnTo>
                    <a:pt x="110" y="170"/>
                  </a:lnTo>
                  <a:lnTo>
                    <a:pt x="114" y="166"/>
                  </a:lnTo>
                  <a:lnTo>
                    <a:pt x="114" y="166"/>
                  </a:lnTo>
                  <a:lnTo>
                    <a:pt x="118" y="156"/>
                  </a:lnTo>
                  <a:lnTo>
                    <a:pt x="124" y="146"/>
                  </a:lnTo>
                  <a:lnTo>
                    <a:pt x="132" y="138"/>
                  </a:lnTo>
                  <a:lnTo>
                    <a:pt x="140" y="132"/>
                  </a:lnTo>
                  <a:lnTo>
                    <a:pt x="148" y="126"/>
                  </a:lnTo>
                  <a:lnTo>
                    <a:pt x="158" y="122"/>
                  </a:lnTo>
                  <a:lnTo>
                    <a:pt x="170" y="120"/>
                  </a:lnTo>
                  <a:lnTo>
                    <a:pt x="180" y="120"/>
                  </a:lnTo>
                  <a:lnTo>
                    <a:pt x="180" y="120"/>
                  </a:lnTo>
                  <a:lnTo>
                    <a:pt x="190" y="120"/>
                  </a:lnTo>
                  <a:lnTo>
                    <a:pt x="202" y="122"/>
                  </a:lnTo>
                  <a:lnTo>
                    <a:pt x="212" y="126"/>
                  </a:lnTo>
                  <a:lnTo>
                    <a:pt x="220" y="132"/>
                  </a:lnTo>
                  <a:lnTo>
                    <a:pt x="228" y="138"/>
                  </a:lnTo>
                  <a:lnTo>
                    <a:pt x="236" y="146"/>
                  </a:lnTo>
                  <a:lnTo>
                    <a:pt x="242" y="156"/>
                  </a:lnTo>
                  <a:lnTo>
                    <a:pt x="246" y="166"/>
                  </a:lnTo>
                  <a:lnTo>
                    <a:pt x="246" y="166"/>
                  </a:lnTo>
                  <a:lnTo>
                    <a:pt x="248" y="170"/>
                  </a:lnTo>
                  <a:lnTo>
                    <a:pt x="252" y="172"/>
                  </a:lnTo>
                  <a:lnTo>
                    <a:pt x="256" y="172"/>
                  </a:lnTo>
                  <a:lnTo>
                    <a:pt x="258" y="172"/>
                  </a:lnTo>
                  <a:lnTo>
                    <a:pt x="258" y="172"/>
                  </a:lnTo>
                  <a:lnTo>
                    <a:pt x="262" y="170"/>
                  </a:lnTo>
                  <a:lnTo>
                    <a:pt x="264" y="166"/>
                  </a:lnTo>
                  <a:lnTo>
                    <a:pt x="266" y="162"/>
                  </a:lnTo>
                  <a:lnTo>
                    <a:pt x="264" y="158"/>
                  </a:lnTo>
                  <a:lnTo>
                    <a:pt x="264" y="158"/>
                  </a:lnTo>
                  <a:lnTo>
                    <a:pt x="260" y="146"/>
                  </a:lnTo>
                  <a:lnTo>
                    <a:pt x="252" y="134"/>
                  </a:lnTo>
                  <a:lnTo>
                    <a:pt x="242" y="124"/>
                  </a:lnTo>
                  <a:lnTo>
                    <a:pt x="232" y="116"/>
                  </a:lnTo>
                  <a:lnTo>
                    <a:pt x="220" y="108"/>
                  </a:lnTo>
                  <a:lnTo>
                    <a:pt x="208" y="104"/>
                  </a:lnTo>
                  <a:lnTo>
                    <a:pt x="194" y="100"/>
                  </a:lnTo>
                  <a:lnTo>
                    <a:pt x="180" y="100"/>
                  </a:lnTo>
                  <a:lnTo>
                    <a:pt x="180" y="100"/>
                  </a:lnTo>
                  <a:lnTo>
                    <a:pt x="166" y="100"/>
                  </a:lnTo>
                  <a:lnTo>
                    <a:pt x="152" y="104"/>
                  </a:lnTo>
                  <a:lnTo>
                    <a:pt x="140" y="108"/>
                  </a:lnTo>
                  <a:lnTo>
                    <a:pt x="128" y="116"/>
                  </a:lnTo>
                  <a:lnTo>
                    <a:pt x="118" y="124"/>
                  </a:lnTo>
                  <a:lnTo>
                    <a:pt x="108" y="134"/>
                  </a:lnTo>
                  <a:lnTo>
                    <a:pt x="100" y="146"/>
                  </a:lnTo>
                  <a:lnTo>
                    <a:pt x="96" y="158"/>
                  </a:lnTo>
                  <a:lnTo>
                    <a:pt x="96" y="158"/>
                  </a:lnTo>
                  <a:lnTo>
                    <a:pt x="94" y="162"/>
                  </a:lnTo>
                  <a:lnTo>
                    <a:pt x="96" y="166"/>
                  </a:lnTo>
                  <a:lnTo>
                    <a:pt x="98" y="170"/>
                  </a:lnTo>
                  <a:lnTo>
                    <a:pt x="102" y="172"/>
                  </a:lnTo>
                  <a:lnTo>
                    <a:pt x="102" y="172"/>
                  </a:lnTo>
                  <a:close/>
                  <a:moveTo>
                    <a:pt x="358" y="124"/>
                  </a:moveTo>
                  <a:lnTo>
                    <a:pt x="358" y="124"/>
                  </a:lnTo>
                  <a:lnTo>
                    <a:pt x="346" y="98"/>
                  </a:lnTo>
                  <a:lnTo>
                    <a:pt x="330" y="74"/>
                  </a:lnTo>
                  <a:lnTo>
                    <a:pt x="312" y="52"/>
                  </a:lnTo>
                  <a:lnTo>
                    <a:pt x="288" y="34"/>
                  </a:lnTo>
                  <a:lnTo>
                    <a:pt x="264" y="20"/>
                  </a:lnTo>
                  <a:lnTo>
                    <a:pt x="238" y="8"/>
                  </a:lnTo>
                  <a:lnTo>
                    <a:pt x="210" y="2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50" y="2"/>
                  </a:lnTo>
                  <a:lnTo>
                    <a:pt x="122" y="8"/>
                  </a:lnTo>
                  <a:lnTo>
                    <a:pt x="96" y="20"/>
                  </a:lnTo>
                  <a:lnTo>
                    <a:pt x="72" y="34"/>
                  </a:lnTo>
                  <a:lnTo>
                    <a:pt x="48" y="52"/>
                  </a:lnTo>
                  <a:lnTo>
                    <a:pt x="30" y="74"/>
                  </a:lnTo>
                  <a:lnTo>
                    <a:pt x="14" y="98"/>
                  </a:lnTo>
                  <a:lnTo>
                    <a:pt x="2" y="124"/>
                  </a:lnTo>
                  <a:lnTo>
                    <a:pt x="2" y="124"/>
                  </a:lnTo>
                  <a:lnTo>
                    <a:pt x="0" y="128"/>
                  </a:lnTo>
                  <a:lnTo>
                    <a:pt x="2" y="132"/>
                  </a:lnTo>
                  <a:lnTo>
                    <a:pt x="4" y="136"/>
                  </a:lnTo>
                  <a:lnTo>
                    <a:pt x="8" y="138"/>
                  </a:lnTo>
                  <a:lnTo>
                    <a:pt x="8" y="138"/>
                  </a:lnTo>
                  <a:lnTo>
                    <a:pt x="10" y="138"/>
                  </a:lnTo>
                  <a:lnTo>
                    <a:pt x="10" y="138"/>
                  </a:lnTo>
                  <a:lnTo>
                    <a:pt x="16" y="136"/>
                  </a:lnTo>
                  <a:lnTo>
                    <a:pt x="20" y="132"/>
                  </a:lnTo>
                  <a:lnTo>
                    <a:pt x="20" y="132"/>
                  </a:lnTo>
                  <a:lnTo>
                    <a:pt x="32" y="108"/>
                  </a:lnTo>
                  <a:lnTo>
                    <a:pt x="46" y="86"/>
                  </a:lnTo>
                  <a:lnTo>
                    <a:pt x="62" y="66"/>
                  </a:lnTo>
                  <a:lnTo>
                    <a:pt x="82" y="50"/>
                  </a:lnTo>
                  <a:lnTo>
                    <a:pt x="104" y="38"/>
                  </a:lnTo>
                  <a:lnTo>
                    <a:pt x="128" y="28"/>
                  </a:lnTo>
                  <a:lnTo>
                    <a:pt x="154" y="22"/>
                  </a:lnTo>
                  <a:lnTo>
                    <a:pt x="180" y="20"/>
                  </a:lnTo>
                  <a:lnTo>
                    <a:pt x="180" y="20"/>
                  </a:lnTo>
                  <a:lnTo>
                    <a:pt x="206" y="22"/>
                  </a:lnTo>
                  <a:lnTo>
                    <a:pt x="232" y="28"/>
                  </a:lnTo>
                  <a:lnTo>
                    <a:pt x="256" y="38"/>
                  </a:lnTo>
                  <a:lnTo>
                    <a:pt x="278" y="50"/>
                  </a:lnTo>
                  <a:lnTo>
                    <a:pt x="298" y="66"/>
                  </a:lnTo>
                  <a:lnTo>
                    <a:pt x="314" y="86"/>
                  </a:lnTo>
                  <a:lnTo>
                    <a:pt x="328" y="108"/>
                  </a:lnTo>
                  <a:lnTo>
                    <a:pt x="340" y="132"/>
                  </a:lnTo>
                  <a:lnTo>
                    <a:pt x="340" y="132"/>
                  </a:lnTo>
                  <a:lnTo>
                    <a:pt x="342" y="136"/>
                  </a:lnTo>
                  <a:lnTo>
                    <a:pt x="344" y="138"/>
                  </a:lnTo>
                  <a:lnTo>
                    <a:pt x="348" y="138"/>
                  </a:lnTo>
                  <a:lnTo>
                    <a:pt x="352" y="138"/>
                  </a:lnTo>
                  <a:lnTo>
                    <a:pt x="352" y="138"/>
                  </a:lnTo>
                  <a:lnTo>
                    <a:pt x="356" y="136"/>
                  </a:lnTo>
                  <a:lnTo>
                    <a:pt x="358" y="132"/>
                  </a:lnTo>
                  <a:lnTo>
                    <a:pt x="360" y="128"/>
                  </a:lnTo>
                  <a:lnTo>
                    <a:pt x="358" y="124"/>
                  </a:lnTo>
                  <a:lnTo>
                    <a:pt x="358" y="124"/>
                  </a:lnTo>
                  <a:close/>
                  <a:moveTo>
                    <a:pt x="272" y="280"/>
                  </a:moveTo>
                  <a:lnTo>
                    <a:pt x="272" y="280"/>
                  </a:lnTo>
                  <a:lnTo>
                    <a:pt x="268" y="276"/>
                  </a:lnTo>
                  <a:lnTo>
                    <a:pt x="262" y="274"/>
                  </a:lnTo>
                  <a:lnTo>
                    <a:pt x="190" y="274"/>
                  </a:lnTo>
                  <a:lnTo>
                    <a:pt x="190" y="214"/>
                  </a:lnTo>
                  <a:lnTo>
                    <a:pt x="190" y="214"/>
                  </a:lnTo>
                  <a:lnTo>
                    <a:pt x="196" y="210"/>
                  </a:lnTo>
                  <a:lnTo>
                    <a:pt x="202" y="204"/>
                  </a:lnTo>
                  <a:lnTo>
                    <a:pt x="204" y="198"/>
                  </a:lnTo>
                  <a:lnTo>
                    <a:pt x="206" y="190"/>
                  </a:lnTo>
                  <a:lnTo>
                    <a:pt x="206" y="190"/>
                  </a:lnTo>
                  <a:lnTo>
                    <a:pt x="204" y="180"/>
                  </a:lnTo>
                  <a:lnTo>
                    <a:pt x="198" y="172"/>
                  </a:lnTo>
                  <a:lnTo>
                    <a:pt x="190" y="166"/>
                  </a:lnTo>
                  <a:lnTo>
                    <a:pt x="180" y="164"/>
                  </a:lnTo>
                  <a:lnTo>
                    <a:pt x="180" y="164"/>
                  </a:lnTo>
                  <a:lnTo>
                    <a:pt x="170" y="166"/>
                  </a:lnTo>
                  <a:lnTo>
                    <a:pt x="162" y="172"/>
                  </a:lnTo>
                  <a:lnTo>
                    <a:pt x="156" y="180"/>
                  </a:lnTo>
                  <a:lnTo>
                    <a:pt x="154" y="190"/>
                  </a:lnTo>
                  <a:lnTo>
                    <a:pt x="154" y="190"/>
                  </a:lnTo>
                  <a:lnTo>
                    <a:pt x="156" y="198"/>
                  </a:lnTo>
                  <a:lnTo>
                    <a:pt x="158" y="204"/>
                  </a:lnTo>
                  <a:lnTo>
                    <a:pt x="164" y="210"/>
                  </a:lnTo>
                  <a:lnTo>
                    <a:pt x="170" y="214"/>
                  </a:lnTo>
                  <a:lnTo>
                    <a:pt x="170" y="274"/>
                  </a:lnTo>
                  <a:lnTo>
                    <a:pt x="98" y="274"/>
                  </a:lnTo>
                  <a:lnTo>
                    <a:pt x="98" y="274"/>
                  </a:lnTo>
                  <a:lnTo>
                    <a:pt x="92" y="276"/>
                  </a:lnTo>
                  <a:lnTo>
                    <a:pt x="88" y="280"/>
                  </a:lnTo>
                  <a:lnTo>
                    <a:pt x="74" y="328"/>
                  </a:lnTo>
                  <a:lnTo>
                    <a:pt x="74" y="328"/>
                  </a:lnTo>
                  <a:lnTo>
                    <a:pt x="74" y="334"/>
                  </a:lnTo>
                  <a:lnTo>
                    <a:pt x="76" y="338"/>
                  </a:lnTo>
                  <a:lnTo>
                    <a:pt x="76" y="338"/>
                  </a:lnTo>
                  <a:lnTo>
                    <a:pt x="78" y="340"/>
                  </a:lnTo>
                  <a:lnTo>
                    <a:pt x="84" y="342"/>
                  </a:lnTo>
                  <a:lnTo>
                    <a:pt x="276" y="342"/>
                  </a:lnTo>
                  <a:lnTo>
                    <a:pt x="276" y="342"/>
                  </a:lnTo>
                  <a:lnTo>
                    <a:pt x="282" y="340"/>
                  </a:lnTo>
                  <a:lnTo>
                    <a:pt x="284" y="338"/>
                  </a:lnTo>
                  <a:lnTo>
                    <a:pt x="284" y="338"/>
                  </a:lnTo>
                  <a:lnTo>
                    <a:pt x="286" y="334"/>
                  </a:lnTo>
                  <a:lnTo>
                    <a:pt x="286" y="328"/>
                  </a:lnTo>
                  <a:lnTo>
                    <a:pt x="272" y="28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9" name="Плюс 28"/>
            <p:cNvSpPr/>
            <p:nvPr/>
          </p:nvSpPr>
          <p:spPr>
            <a:xfrm>
              <a:off x="5053513" y="4219527"/>
              <a:ext cx="381837" cy="348409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5199" tIns="380795" rIns="95199" bIns="9519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190397" indent="-190397" algn="ctr">
                <a:spcAft>
                  <a:spcPts val="529"/>
                </a:spcAft>
                <a:buFont typeface="Arial" panose="020B0604020202020204" pitchFamily="34" charset="0"/>
                <a:buChar char="•"/>
              </a:pPr>
              <a:endParaRPr lang="ru-RU" dirty="0">
                <a:solidFill>
                  <a:srgbClr val="0082BB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0" name="Freeform 4959"/>
            <p:cNvSpPr>
              <a:spLocks noEditPoints="1"/>
            </p:cNvSpPr>
            <p:nvPr/>
          </p:nvSpPr>
          <p:spPr bwMode="auto">
            <a:xfrm>
              <a:off x="5751121" y="4271690"/>
              <a:ext cx="375064" cy="313582"/>
            </a:xfrm>
            <a:custGeom>
              <a:avLst/>
              <a:gdLst>
                <a:gd name="T0" fmla="*/ 348 w 360"/>
                <a:gd name="T1" fmla="*/ 0 h 280"/>
                <a:gd name="T2" fmla="*/ 8 w 360"/>
                <a:gd name="T3" fmla="*/ 0 h 280"/>
                <a:gd name="T4" fmla="*/ 0 w 360"/>
                <a:gd name="T5" fmla="*/ 8 h 280"/>
                <a:gd name="T6" fmla="*/ 8 w 360"/>
                <a:gd name="T7" fmla="*/ 242 h 280"/>
                <a:gd name="T8" fmla="*/ 180 w 360"/>
                <a:gd name="T9" fmla="*/ 280 h 280"/>
                <a:gd name="T10" fmla="*/ 358 w 360"/>
                <a:gd name="T11" fmla="*/ 238 h 280"/>
                <a:gd name="T12" fmla="*/ 360 w 360"/>
                <a:gd name="T13" fmla="*/ 4 h 280"/>
                <a:gd name="T14" fmla="*/ 20 w 360"/>
                <a:gd name="T15" fmla="*/ 224 h 280"/>
                <a:gd name="T16" fmla="*/ 200 w 360"/>
                <a:gd name="T17" fmla="*/ 54 h 280"/>
                <a:gd name="T18" fmla="*/ 334 w 360"/>
                <a:gd name="T19" fmla="*/ 26 h 280"/>
                <a:gd name="T20" fmla="*/ 338 w 360"/>
                <a:gd name="T21" fmla="*/ 36 h 280"/>
                <a:gd name="T22" fmla="*/ 204 w 360"/>
                <a:gd name="T23" fmla="*/ 72 h 280"/>
                <a:gd name="T24" fmla="*/ 196 w 360"/>
                <a:gd name="T25" fmla="*/ 72 h 280"/>
                <a:gd name="T26" fmla="*/ 194 w 360"/>
                <a:gd name="T27" fmla="*/ 58 h 280"/>
                <a:gd name="T28" fmla="*/ 200 w 360"/>
                <a:gd name="T29" fmla="*/ 90 h 280"/>
                <a:gd name="T30" fmla="*/ 270 w 360"/>
                <a:gd name="T31" fmla="*/ 76 h 280"/>
                <a:gd name="T32" fmla="*/ 274 w 360"/>
                <a:gd name="T33" fmla="*/ 86 h 280"/>
                <a:gd name="T34" fmla="*/ 204 w 360"/>
                <a:gd name="T35" fmla="*/ 108 h 280"/>
                <a:gd name="T36" fmla="*/ 196 w 360"/>
                <a:gd name="T37" fmla="*/ 106 h 280"/>
                <a:gd name="T38" fmla="*/ 194 w 360"/>
                <a:gd name="T39" fmla="*/ 94 h 280"/>
                <a:gd name="T40" fmla="*/ 340 w 360"/>
                <a:gd name="T41" fmla="*/ 168 h 280"/>
                <a:gd name="T42" fmla="*/ 336 w 360"/>
                <a:gd name="T43" fmla="*/ 174 h 280"/>
                <a:gd name="T44" fmla="*/ 326 w 360"/>
                <a:gd name="T45" fmla="*/ 172 h 280"/>
                <a:gd name="T46" fmla="*/ 284 w 360"/>
                <a:gd name="T47" fmla="*/ 192 h 280"/>
                <a:gd name="T48" fmla="*/ 210 w 360"/>
                <a:gd name="T49" fmla="*/ 242 h 280"/>
                <a:gd name="T50" fmla="*/ 196 w 360"/>
                <a:gd name="T51" fmla="*/ 246 h 280"/>
                <a:gd name="T52" fmla="*/ 192 w 360"/>
                <a:gd name="T53" fmla="*/ 236 h 280"/>
                <a:gd name="T54" fmla="*/ 234 w 360"/>
                <a:gd name="T55" fmla="*/ 156 h 280"/>
                <a:gd name="T56" fmla="*/ 280 w 360"/>
                <a:gd name="T57" fmla="*/ 170 h 280"/>
                <a:gd name="T58" fmla="*/ 290 w 360"/>
                <a:gd name="T59" fmla="*/ 134 h 280"/>
                <a:gd name="T60" fmla="*/ 298 w 360"/>
                <a:gd name="T61" fmla="*/ 124 h 280"/>
                <a:gd name="T62" fmla="*/ 336 w 360"/>
                <a:gd name="T63" fmla="*/ 124 h 280"/>
                <a:gd name="T64" fmla="*/ 340 w 360"/>
                <a:gd name="T65" fmla="*/ 168 h 280"/>
                <a:gd name="T66" fmla="*/ 46 w 360"/>
                <a:gd name="T67" fmla="*/ 68 h 280"/>
                <a:gd name="T68" fmla="*/ 38 w 360"/>
                <a:gd name="T69" fmla="*/ 60 h 280"/>
                <a:gd name="T70" fmla="*/ 42 w 360"/>
                <a:gd name="T71" fmla="*/ 50 h 280"/>
                <a:gd name="T72" fmla="*/ 140 w 360"/>
                <a:gd name="T73" fmla="*/ 68 h 280"/>
                <a:gd name="T74" fmla="*/ 148 w 360"/>
                <a:gd name="T75" fmla="*/ 80 h 280"/>
                <a:gd name="T76" fmla="*/ 138 w 360"/>
                <a:gd name="T77" fmla="*/ 88 h 280"/>
                <a:gd name="T78" fmla="*/ 70 w 360"/>
                <a:gd name="T79" fmla="*/ 126 h 280"/>
                <a:gd name="T80" fmla="*/ 44 w 360"/>
                <a:gd name="T81" fmla="*/ 142 h 280"/>
                <a:gd name="T82" fmla="*/ 38 w 360"/>
                <a:gd name="T83" fmla="*/ 168 h 280"/>
                <a:gd name="T84" fmla="*/ 50 w 360"/>
                <a:gd name="T85" fmla="*/ 202 h 280"/>
                <a:gd name="T86" fmla="*/ 78 w 360"/>
                <a:gd name="T87" fmla="*/ 218 h 280"/>
                <a:gd name="T88" fmla="*/ 98 w 360"/>
                <a:gd name="T89" fmla="*/ 212 h 280"/>
                <a:gd name="T90" fmla="*/ 116 w 360"/>
                <a:gd name="T91" fmla="*/ 186 h 280"/>
                <a:gd name="T92" fmla="*/ 128 w 360"/>
                <a:gd name="T93" fmla="*/ 166 h 280"/>
                <a:gd name="T94" fmla="*/ 116 w 360"/>
                <a:gd name="T95" fmla="*/ 132 h 280"/>
                <a:gd name="T96" fmla="*/ 88 w 360"/>
                <a:gd name="T97" fmla="*/ 114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60" h="280">
                  <a:moveTo>
                    <a:pt x="356" y="2"/>
                  </a:moveTo>
                  <a:lnTo>
                    <a:pt x="356" y="2"/>
                  </a:lnTo>
                  <a:lnTo>
                    <a:pt x="352" y="0"/>
                  </a:lnTo>
                  <a:lnTo>
                    <a:pt x="348" y="0"/>
                  </a:lnTo>
                  <a:lnTo>
                    <a:pt x="180" y="38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232"/>
                  </a:lnTo>
                  <a:lnTo>
                    <a:pt x="0" y="232"/>
                  </a:lnTo>
                  <a:lnTo>
                    <a:pt x="2" y="238"/>
                  </a:lnTo>
                  <a:lnTo>
                    <a:pt x="8" y="242"/>
                  </a:lnTo>
                  <a:lnTo>
                    <a:pt x="178" y="280"/>
                  </a:lnTo>
                  <a:lnTo>
                    <a:pt x="178" y="280"/>
                  </a:lnTo>
                  <a:lnTo>
                    <a:pt x="180" y="280"/>
                  </a:lnTo>
                  <a:lnTo>
                    <a:pt x="180" y="280"/>
                  </a:lnTo>
                  <a:lnTo>
                    <a:pt x="182" y="280"/>
                  </a:lnTo>
                  <a:lnTo>
                    <a:pt x="352" y="242"/>
                  </a:lnTo>
                  <a:lnTo>
                    <a:pt x="352" y="242"/>
                  </a:lnTo>
                  <a:lnTo>
                    <a:pt x="358" y="238"/>
                  </a:lnTo>
                  <a:lnTo>
                    <a:pt x="360" y="232"/>
                  </a:lnTo>
                  <a:lnTo>
                    <a:pt x="360" y="8"/>
                  </a:lnTo>
                  <a:lnTo>
                    <a:pt x="360" y="8"/>
                  </a:lnTo>
                  <a:lnTo>
                    <a:pt x="360" y="4"/>
                  </a:lnTo>
                  <a:lnTo>
                    <a:pt x="356" y="2"/>
                  </a:lnTo>
                  <a:lnTo>
                    <a:pt x="356" y="2"/>
                  </a:lnTo>
                  <a:close/>
                  <a:moveTo>
                    <a:pt x="170" y="258"/>
                  </a:moveTo>
                  <a:lnTo>
                    <a:pt x="20" y="224"/>
                  </a:lnTo>
                  <a:lnTo>
                    <a:pt x="20" y="22"/>
                  </a:lnTo>
                  <a:lnTo>
                    <a:pt x="170" y="56"/>
                  </a:lnTo>
                  <a:lnTo>
                    <a:pt x="170" y="258"/>
                  </a:lnTo>
                  <a:close/>
                  <a:moveTo>
                    <a:pt x="200" y="54"/>
                  </a:moveTo>
                  <a:lnTo>
                    <a:pt x="326" y="24"/>
                  </a:lnTo>
                  <a:lnTo>
                    <a:pt x="326" y="24"/>
                  </a:lnTo>
                  <a:lnTo>
                    <a:pt x="330" y="24"/>
                  </a:lnTo>
                  <a:lnTo>
                    <a:pt x="334" y="26"/>
                  </a:lnTo>
                  <a:lnTo>
                    <a:pt x="336" y="28"/>
                  </a:lnTo>
                  <a:lnTo>
                    <a:pt x="338" y="32"/>
                  </a:lnTo>
                  <a:lnTo>
                    <a:pt x="338" y="32"/>
                  </a:lnTo>
                  <a:lnTo>
                    <a:pt x="338" y="36"/>
                  </a:lnTo>
                  <a:lnTo>
                    <a:pt x="336" y="40"/>
                  </a:lnTo>
                  <a:lnTo>
                    <a:pt x="334" y="42"/>
                  </a:lnTo>
                  <a:lnTo>
                    <a:pt x="330" y="44"/>
                  </a:lnTo>
                  <a:lnTo>
                    <a:pt x="204" y="72"/>
                  </a:lnTo>
                  <a:lnTo>
                    <a:pt x="204" y="72"/>
                  </a:lnTo>
                  <a:lnTo>
                    <a:pt x="202" y="74"/>
                  </a:lnTo>
                  <a:lnTo>
                    <a:pt x="202" y="74"/>
                  </a:lnTo>
                  <a:lnTo>
                    <a:pt x="196" y="72"/>
                  </a:lnTo>
                  <a:lnTo>
                    <a:pt x="192" y="66"/>
                  </a:lnTo>
                  <a:lnTo>
                    <a:pt x="192" y="66"/>
                  </a:lnTo>
                  <a:lnTo>
                    <a:pt x="192" y="62"/>
                  </a:lnTo>
                  <a:lnTo>
                    <a:pt x="194" y="58"/>
                  </a:lnTo>
                  <a:lnTo>
                    <a:pt x="196" y="56"/>
                  </a:lnTo>
                  <a:lnTo>
                    <a:pt x="200" y="54"/>
                  </a:lnTo>
                  <a:lnTo>
                    <a:pt x="200" y="54"/>
                  </a:lnTo>
                  <a:close/>
                  <a:moveTo>
                    <a:pt x="200" y="90"/>
                  </a:moveTo>
                  <a:lnTo>
                    <a:pt x="262" y="74"/>
                  </a:lnTo>
                  <a:lnTo>
                    <a:pt x="262" y="74"/>
                  </a:lnTo>
                  <a:lnTo>
                    <a:pt x="266" y="74"/>
                  </a:lnTo>
                  <a:lnTo>
                    <a:pt x="270" y="76"/>
                  </a:lnTo>
                  <a:lnTo>
                    <a:pt x="274" y="78"/>
                  </a:lnTo>
                  <a:lnTo>
                    <a:pt x="274" y="82"/>
                  </a:lnTo>
                  <a:lnTo>
                    <a:pt x="274" y="82"/>
                  </a:lnTo>
                  <a:lnTo>
                    <a:pt x="274" y="86"/>
                  </a:lnTo>
                  <a:lnTo>
                    <a:pt x="274" y="90"/>
                  </a:lnTo>
                  <a:lnTo>
                    <a:pt x="270" y="92"/>
                  </a:lnTo>
                  <a:lnTo>
                    <a:pt x="268" y="94"/>
                  </a:lnTo>
                  <a:lnTo>
                    <a:pt x="204" y="108"/>
                  </a:lnTo>
                  <a:lnTo>
                    <a:pt x="204" y="108"/>
                  </a:lnTo>
                  <a:lnTo>
                    <a:pt x="202" y="108"/>
                  </a:lnTo>
                  <a:lnTo>
                    <a:pt x="202" y="108"/>
                  </a:lnTo>
                  <a:lnTo>
                    <a:pt x="196" y="106"/>
                  </a:lnTo>
                  <a:lnTo>
                    <a:pt x="192" y="102"/>
                  </a:lnTo>
                  <a:lnTo>
                    <a:pt x="192" y="102"/>
                  </a:lnTo>
                  <a:lnTo>
                    <a:pt x="192" y="98"/>
                  </a:lnTo>
                  <a:lnTo>
                    <a:pt x="194" y="94"/>
                  </a:lnTo>
                  <a:lnTo>
                    <a:pt x="196" y="90"/>
                  </a:lnTo>
                  <a:lnTo>
                    <a:pt x="200" y="90"/>
                  </a:lnTo>
                  <a:lnTo>
                    <a:pt x="200" y="90"/>
                  </a:lnTo>
                  <a:close/>
                  <a:moveTo>
                    <a:pt x="340" y="168"/>
                  </a:moveTo>
                  <a:lnTo>
                    <a:pt x="340" y="168"/>
                  </a:lnTo>
                  <a:lnTo>
                    <a:pt x="340" y="172"/>
                  </a:lnTo>
                  <a:lnTo>
                    <a:pt x="336" y="174"/>
                  </a:lnTo>
                  <a:lnTo>
                    <a:pt x="336" y="174"/>
                  </a:lnTo>
                  <a:lnTo>
                    <a:pt x="332" y="176"/>
                  </a:lnTo>
                  <a:lnTo>
                    <a:pt x="332" y="176"/>
                  </a:lnTo>
                  <a:lnTo>
                    <a:pt x="330" y="174"/>
                  </a:lnTo>
                  <a:lnTo>
                    <a:pt x="326" y="172"/>
                  </a:lnTo>
                  <a:lnTo>
                    <a:pt x="316" y="162"/>
                  </a:lnTo>
                  <a:lnTo>
                    <a:pt x="288" y="190"/>
                  </a:lnTo>
                  <a:lnTo>
                    <a:pt x="288" y="190"/>
                  </a:lnTo>
                  <a:lnTo>
                    <a:pt x="284" y="192"/>
                  </a:lnTo>
                  <a:lnTo>
                    <a:pt x="278" y="192"/>
                  </a:lnTo>
                  <a:lnTo>
                    <a:pt x="246" y="178"/>
                  </a:lnTo>
                  <a:lnTo>
                    <a:pt x="210" y="242"/>
                  </a:lnTo>
                  <a:lnTo>
                    <a:pt x="210" y="242"/>
                  </a:lnTo>
                  <a:lnTo>
                    <a:pt x="206" y="246"/>
                  </a:lnTo>
                  <a:lnTo>
                    <a:pt x="200" y="248"/>
                  </a:lnTo>
                  <a:lnTo>
                    <a:pt x="200" y="248"/>
                  </a:lnTo>
                  <a:lnTo>
                    <a:pt x="196" y="246"/>
                  </a:lnTo>
                  <a:lnTo>
                    <a:pt x="196" y="246"/>
                  </a:lnTo>
                  <a:lnTo>
                    <a:pt x="194" y="244"/>
                  </a:lnTo>
                  <a:lnTo>
                    <a:pt x="192" y="240"/>
                  </a:lnTo>
                  <a:lnTo>
                    <a:pt x="192" y="236"/>
                  </a:lnTo>
                  <a:lnTo>
                    <a:pt x="192" y="234"/>
                  </a:lnTo>
                  <a:lnTo>
                    <a:pt x="232" y="160"/>
                  </a:lnTo>
                  <a:lnTo>
                    <a:pt x="232" y="160"/>
                  </a:lnTo>
                  <a:lnTo>
                    <a:pt x="234" y="156"/>
                  </a:lnTo>
                  <a:lnTo>
                    <a:pt x="238" y="154"/>
                  </a:lnTo>
                  <a:lnTo>
                    <a:pt x="242" y="154"/>
                  </a:lnTo>
                  <a:lnTo>
                    <a:pt x="246" y="154"/>
                  </a:lnTo>
                  <a:lnTo>
                    <a:pt x="280" y="170"/>
                  </a:lnTo>
                  <a:lnTo>
                    <a:pt x="302" y="148"/>
                  </a:lnTo>
                  <a:lnTo>
                    <a:pt x="292" y="138"/>
                  </a:lnTo>
                  <a:lnTo>
                    <a:pt x="292" y="138"/>
                  </a:lnTo>
                  <a:lnTo>
                    <a:pt x="290" y="134"/>
                  </a:lnTo>
                  <a:lnTo>
                    <a:pt x="290" y="128"/>
                  </a:lnTo>
                  <a:lnTo>
                    <a:pt x="290" y="128"/>
                  </a:lnTo>
                  <a:lnTo>
                    <a:pt x="292" y="126"/>
                  </a:lnTo>
                  <a:lnTo>
                    <a:pt x="298" y="124"/>
                  </a:lnTo>
                  <a:lnTo>
                    <a:pt x="298" y="124"/>
                  </a:lnTo>
                  <a:lnTo>
                    <a:pt x="332" y="124"/>
                  </a:lnTo>
                  <a:lnTo>
                    <a:pt x="332" y="124"/>
                  </a:lnTo>
                  <a:lnTo>
                    <a:pt x="336" y="124"/>
                  </a:lnTo>
                  <a:lnTo>
                    <a:pt x="338" y="126"/>
                  </a:lnTo>
                  <a:lnTo>
                    <a:pt x="340" y="128"/>
                  </a:lnTo>
                  <a:lnTo>
                    <a:pt x="340" y="132"/>
                  </a:lnTo>
                  <a:lnTo>
                    <a:pt x="340" y="168"/>
                  </a:lnTo>
                  <a:close/>
                  <a:moveTo>
                    <a:pt x="138" y="88"/>
                  </a:moveTo>
                  <a:lnTo>
                    <a:pt x="138" y="88"/>
                  </a:lnTo>
                  <a:lnTo>
                    <a:pt x="136" y="88"/>
                  </a:lnTo>
                  <a:lnTo>
                    <a:pt x="46" y="68"/>
                  </a:lnTo>
                  <a:lnTo>
                    <a:pt x="46" y="68"/>
                  </a:lnTo>
                  <a:lnTo>
                    <a:pt x="42" y="66"/>
                  </a:lnTo>
                  <a:lnTo>
                    <a:pt x="40" y="62"/>
                  </a:lnTo>
                  <a:lnTo>
                    <a:pt x="38" y="60"/>
                  </a:lnTo>
                  <a:lnTo>
                    <a:pt x="38" y="56"/>
                  </a:lnTo>
                  <a:lnTo>
                    <a:pt x="38" y="56"/>
                  </a:lnTo>
                  <a:lnTo>
                    <a:pt x="40" y="52"/>
                  </a:lnTo>
                  <a:lnTo>
                    <a:pt x="42" y="50"/>
                  </a:lnTo>
                  <a:lnTo>
                    <a:pt x="46" y="48"/>
                  </a:lnTo>
                  <a:lnTo>
                    <a:pt x="50" y="48"/>
                  </a:lnTo>
                  <a:lnTo>
                    <a:pt x="140" y="68"/>
                  </a:lnTo>
                  <a:lnTo>
                    <a:pt x="140" y="68"/>
                  </a:lnTo>
                  <a:lnTo>
                    <a:pt x="144" y="70"/>
                  </a:lnTo>
                  <a:lnTo>
                    <a:pt x="146" y="72"/>
                  </a:lnTo>
                  <a:lnTo>
                    <a:pt x="148" y="76"/>
                  </a:lnTo>
                  <a:lnTo>
                    <a:pt x="148" y="80"/>
                  </a:lnTo>
                  <a:lnTo>
                    <a:pt x="148" y="80"/>
                  </a:lnTo>
                  <a:lnTo>
                    <a:pt x="144" y="86"/>
                  </a:lnTo>
                  <a:lnTo>
                    <a:pt x="138" y="88"/>
                  </a:lnTo>
                  <a:lnTo>
                    <a:pt x="138" y="88"/>
                  </a:lnTo>
                  <a:close/>
                  <a:moveTo>
                    <a:pt x="78" y="172"/>
                  </a:moveTo>
                  <a:lnTo>
                    <a:pt x="78" y="126"/>
                  </a:lnTo>
                  <a:lnTo>
                    <a:pt x="78" y="126"/>
                  </a:lnTo>
                  <a:lnTo>
                    <a:pt x="70" y="126"/>
                  </a:lnTo>
                  <a:lnTo>
                    <a:pt x="62" y="128"/>
                  </a:lnTo>
                  <a:lnTo>
                    <a:pt x="56" y="132"/>
                  </a:lnTo>
                  <a:lnTo>
                    <a:pt x="50" y="136"/>
                  </a:lnTo>
                  <a:lnTo>
                    <a:pt x="44" y="142"/>
                  </a:lnTo>
                  <a:lnTo>
                    <a:pt x="42" y="150"/>
                  </a:lnTo>
                  <a:lnTo>
                    <a:pt x="40" y="158"/>
                  </a:lnTo>
                  <a:lnTo>
                    <a:pt x="38" y="168"/>
                  </a:lnTo>
                  <a:lnTo>
                    <a:pt x="38" y="168"/>
                  </a:lnTo>
                  <a:lnTo>
                    <a:pt x="40" y="176"/>
                  </a:lnTo>
                  <a:lnTo>
                    <a:pt x="42" y="186"/>
                  </a:lnTo>
                  <a:lnTo>
                    <a:pt x="44" y="194"/>
                  </a:lnTo>
                  <a:lnTo>
                    <a:pt x="50" y="202"/>
                  </a:lnTo>
                  <a:lnTo>
                    <a:pt x="56" y="208"/>
                  </a:lnTo>
                  <a:lnTo>
                    <a:pt x="62" y="212"/>
                  </a:lnTo>
                  <a:lnTo>
                    <a:pt x="70" y="216"/>
                  </a:lnTo>
                  <a:lnTo>
                    <a:pt x="78" y="218"/>
                  </a:lnTo>
                  <a:lnTo>
                    <a:pt x="78" y="218"/>
                  </a:lnTo>
                  <a:lnTo>
                    <a:pt x="84" y="218"/>
                  </a:lnTo>
                  <a:lnTo>
                    <a:pt x="92" y="216"/>
                  </a:lnTo>
                  <a:lnTo>
                    <a:pt x="98" y="212"/>
                  </a:lnTo>
                  <a:lnTo>
                    <a:pt x="104" y="208"/>
                  </a:lnTo>
                  <a:lnTo>
                    <a:pt x="110" y="202"/>
                  </a:lnTo>
                  <a:lnTo>
                    <a:pt x="114" y="194"/>
                  </a:lnTo>
                  <a:lnTo>
                    <a:pt x="116" y="186"/>
                  </a:lnTo>
                  <a:lnTo>
                    <a:pt x="116" y="176"/>
                  </a:lnTo>
                  <a:lnTo>
                    <a:pt x="78" y="172"/>
                  </a:lnTo>
                  <a:close/>
                  <a:moveTo>
                    <a:pt x="128" y="166"/>
                  </a:moveTo>
                  <a:lnTo>
                    <a:pt x="128" y="166"/>
                  </a:lnTo>
                  <a:lnTo>
                    <a:pt x="126" y="156"/>
                  </a:lnTo>
                  <a:lnTo>
                    <a:pt x="124" y="146"/>
                  </a:lnTo>
                  <a:lnTo>
                    <a:pt x="122" y="138"/>
                  </a:lnTo>
                  <a:lnTo>
                    <a:pt x="116" y="132"/>
                  </a:lnTo>
                  <a:lnTo>
                    <a:pt x="110" y="126"/>
                  </a:lnTo>
                  <a:lnTo>
                    <a:pt x="104" y="120"/>
                  </a:lnTo>
                  <a:lnTo>
                    <a:pt x="96" y="116"/>
                  </a:lnTo>
                  <a:lnTo>
                    <a:pt x="88" y="114"/>
                  </a:lnTo>
                  <a:lnTo>
                    <a:pt x="88" y="160"/>
                  </a:lnTo>
                  <a:lnTo>
                    <a:pt x="128" y="1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09412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18824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28237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37649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47061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56473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565886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75298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8529">
                <a:defRPr/>
              </a:pPr>
              <a:endParaRPr lang="en-GB" sz="1500">
                <a:solidFill>
                  <a:srgbClr val="000000"/>
                </a:solidFill>
              </a:endParaRPr>
            </a:p>
          </p:txBody>
        </p:sp>
        <p:sp>
          <p:nvSpPr>
            <p:cNvPr id="31" name="Freeform 4919"/>
            <p:cNvSpPr>
              <a:spLocks noEditPoints="1"/>
            </p:cNvSpPr>
            <p:nvPr/>
          </p:nvSpPr>
          <p:spPr bwMode="auto">
            <a:xfrm>
              <a:off x="3365853" y="5208711"/>
              <a:ext cx="233401" cy="446123"/>
            </a:xfrm>
            <a:custGeom>
              <a:avLst/>
              <a:gdLst>
                <a:gd name="T0" fmla="*/ 150 w 248"/>
                <a:gd name="T1" fmla="*/ 30 h 390"/>
                <a:gd name="T2" fmla="*/ 160 w 248"/>
                <a:gd name="T3" fmla="*/ 12 h 390"/>
                <a:gd name="T4" fmla="*/ 178 w 248"/>
                <a:gd name="T5" fmla="*/ 2 h 390"/>
                <a:gd name="T6" fmla="*/ 192 w 248"/>
                <a:gd name="T7" fmla="*/ 2 h 390"/>
                <a:gd name="T8" fmla="*/ 212 w 248"/>
                <a:gd name="T9" fmla="*/ 12 h 390"/>
                <a:gd name="T10" fmla="*/ 222 w 248"/>
                <a:gd name="T11" fmla="*/ 30 h 390"/>
                <a:gd name="T12" fmla="*/ 222 w 248"/>
                <a:gd name="T13" fmla="*/ 44 h 390"/>
                <a:gd name="T14" fmla="*/ 212 w 248"/>
                <a:gd name="T15" fmla="*/ 64 h 390"/>
                <a:gd name="T16" fmla="*/ 192 w 248"/>
                <a:gd name="T17" fmla="*/ 74 h 390"/>
                <a:gd name="T18" fmla="*/ 178 w 248"/>
                <a:gd name="T19" fmla="*/ 74 h 390"/>
                <a:gd name="T20" fmla="*/ 160 w 248"/>
                <a:gd name="T21" fmla="*/ 64 h 390"/>
                <a:gd name="T22" fmla="*/ 150 w 248"/>
                <a:gd name="T23" fmla="*/ 44 h 390"/>
                <a:gd name="T24" fmla="*/ 248 w 248"/>
                <a:gd name="T25" fmla="*/ 120 h 390"/>
                <a:gd name="T26" fmla="*/ 242 w 248"/>
                <a:gd name="T27" fmla="*/ 100 h 390"/>
                <a:gd name="T28" fmla="*/ 232 w 248"/>
                <a:gd name="T29" fmla="*/ 90 h 390"/>
                <a:gd name="T30" fmla="*/ 210 w 248"/>
                <a:gd name="T31" fmla="*/ 84 h 390"/>
                <a:gd name="T32" fmla="*/ 194 w 248"/>
                <a:gd name="T33" fmla="*/ 88 h 390"/>
                <a:gd name="T34" fmla="*/ 182 w 248"/>
                <a:gd name="T35" fmla="*/ 98 h 390"/>
                <a:gd name="T36" fmla="*/ 182 w 248"/>
                <a:gd name="T37" fmla="*/ 98 h 390"/>
                <a:gd name="T38" fmla="*/ 84 w 248"/>
                <a:gd name="T39" fmla="*/ 156 h 390"/>
                <a:gd name="T40" fmla="*/ 74 w 248"/>
                <a:gd name="T41" fmla="*/ 160 h 390"/>
                <a:gd name="T42" fmla="*/ 70 w 248"/>
                <a:gd name="T43" fmla="*/ 170 h 390"/>
                <a:gd name="T44" fmla="*/ 80 w 248"/>
                <a:gd name="T45" fmla="*/ 184 h 390"/>
                <a:gd name="T46" fmla="*/ 146 w 248"/>
                <a:gd name="T47" fmla="*/ 186 h 390"/>
                <a:gd name="T48" fmla="*/ 172 w 248"/>
                <a:gd name="T49" fmla="*/ 160 h 390"/>
                <a:gd name="T50" fmla="*/ 138 w 248"/>
                <a:gd name="T51" fmla="*/ 222 h 390"/>
                <a:gd name="T52" fmla="*/ 146 w 248"/>
                <a:gd name="T53" fmla="*/ 212 h 390"/>
                <a:gd name="T54" fmla="*/ 142 w 248"/>
                <a:gd name="T55" fmla="*/ 204 h 390"/>
                <a:gd name="T56" fmla="*/ 50 w 248"/>
                <a:gd name="T57" fmla="*/ 202 h 390"/>
                <a:gd name="T58" fmla="*/ 42 w 248"/>
                <a:gd name="T59" fmla="*/ 204 h 390"/>
                <a:gd name="T60" fmla="*/ 38 w 248"/>
                <a:gd name="T61" fmla="*/ 212 h 390"/>
                <a:gd name="T62" fmla="*/ 46 w 248"/>
                <a:gd name="T63" fmla="*/ 222 h 390"/>
                <a:gd name="T64" fmla="*/ 104 w 248"/>
                <a:gd name="T65" fmla="*/ 224 h 390"/>
                <a:gd name="T66" fmla="*/ 98 w 248"/>
                <a:gd name="T67" fmla="*/ 226 h 390"/>
                <a:gd name="T68" fmla="*/ 94 w 248"/>
                <a:gd name="T69" fmla="*/ 228 h 390"/>
                <a:gd name="T70" fmla="*/ 0 w 248"/>
                <a:gd name="T71" fmla="*/ 324 h 390"/>
                <a:gd name="T72" fmla="*/ 6 w 248"/>
                <a:gd name="T73" fmla="*/ 344 h 390"/>
                <a:gd name="T74" fmla="*/ 20 w 248"/>
                <a:gd name="T75" fmla="*/ 350 h 390"/>
                <a:gd name="T76" fmla="*/ 88 w 248"/>
                <a:gd name="T77" fmla="*/ 290 h 390"/>
                <a:gd name="T78" fmla="*/ 90 w 248"/>
                <a:gd name="T79" fmla="*/ 378 h 390"/>
                <a:gd name="T80" fmla="*/ 108 w 248"/>
                <a:gd name="T81" fmla="*/ 390 h 390"/>
                <a:gd name="T82" fmla="*/ 116 w 248"/>
                <a:gd name="T83" fmla="*/ 388 h 390"/>
                <a:gd name="T84" fmla="*/ 128 w 248"/>
                <a:gd name="T85" fmla="*/ 370 h 390"/>
                <a:gd name="T86" fmla="*/ 216 w 248"/>
                <a:gd name="T87" fmla="*/ 284 h 390"/>
                <a:gd name="T88" fmla="*/ 236 w 248"/>
                <a:gd name="T89" fmla="*/ 282 h 390"/>
                <a:gd name="T90" fmla="*/ 248 w 248"/>
                <a:gd name="T91" fmla="*/ 264 h 390"/>
                <a:gd name="T92" fmla="*/ 248 w 248"/>
                <a:gd name="T93" fmla="*/ 120 h 390"/>
                <a:gd name="T94" fmla="*/ 28 w 248"/>
                <a:gd name="T95" fmla="*/ 202 h 390"/>
                <a:gd name="T96" fmla="*/ 36 w 248"/>
                <a:gd name="T97" fmla="*/ 208 h 390"/>
                <a:gd name="T98" fmla="*/ 42 w 248"/>
                <a:gd name="T99" fmla="*/ 206 h 390"/>
                <a:gd name="T100" fmla="*/ 44 w 248"/>
                <a:gd name="T101" fmla="*/ 196 h 390"/>
                <a:gd name="T102" fmla="*/ 16 w 248"/>
                <a:gd name="T103" fmla="*/ 118 h 390"/>
                <a:gd name="T104" fmla="*/ 8 w 248"/>
                <a:gd name="T105" fmla="*/ 116 h 390"/>
                <a:gd name="T106" fmla="*/ 2 w 248"/>
                <a:gd name="T107" fmla="*/ 120 h 390"/>
                <a:gd name="T108" fmla="*/ 28 w 248"/>
                <a:gd name="T109" fmla="*/ 202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48" h="390">
                  <a:moveTo>
                    <a:pt x="148" y="38"/>
                  </a:moveTo>
                  <a:lnTo>
                    <a:pt x="148" y="38"/>
                  </a:lnTo>
                  <a:lnTo>
                    <a:pt x="150" y="30"/>
                  </a:lnTo>
                  <a:lnTo>
                    <a:pt x="152" y="22"/>
                  </a:lnTo>
                  <a:lnTo>
                    <a:pt x="154" y="16"/>
                  </a:lnTo>
                  <a:lnTo>
                    <a:pt x="160" y="12"/>
                  </a:lnTo>
                  <a:lnTo>
                    <a:pt x="164" y="6"/>
                  </a:lnTo>
                  <a:lnTo>
                    <a:pt x="172" y="4"/>
                  </a:lnTo>
                  <a:lnTo>
                    <a:pt x="178" y="2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192" y="2"/>
                  </a:lnTo>
                  <a:lnTo>
                    <a:pt x="200" y="4"/>
                  </a:lnTo>
                  <a:lnTo>
                    <a:pt x="206" y="6"/>
                  </a:lnTo>
                  <a:lnTo>
                    <a:pt x="212" y="12"/>
                  </a:lnTo>
                  <a:lnTo>
                    <a:pt x="216" y="16"/>
                  </a:lnTo>
                  <a:lnTo>
                    <a:pt x="220" y="22"/>
                  </a:lnTo>
                  <a:lnTo>
                    <a:pt x="222" y="30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222" y="44"/>
                  </a:lnTo>
                  <a:lnTo>
                    <a:pt x="220" y="52"/>
                  </a:lnTo>
                  <a:lnTo>
                    <a:pt x="216" y="58"/>
                  </a:lnTo>
                  <a:lnTo>
                    <a:pt x="212" y="64"/>
                  </a:lnTo>
                  <a:lnTo>
                    <a:pt x="206" y="68"/>
                  </a:lnTo>
                  <a:lnTo>
                    <a:pt x="200" y="72"/>
                  </a:lnTo>
                  <a:lnTo>
                    <a:pt x="192" y="74"/>
                  </a:lnTo>
                  <a:lnTo>
                    <a:pt x="186" y="74"/>
                  </a:lnTo>
                  <a:lnTo>
                    <a:pt x="186" y="74"/>
                  </a:lnTo>
                  <a:lnTo>
                    <a:pt x="178" y="74"/>
                  </a:lnTo>
                  <a:lnTo>
                    <a:pt x="172" y="72"/>
                  </a:lnTo>
                  <a:lnTo>
                    <a:pt x="164" y="68"/>
                  </a:lnTo>
                  <a:lnTo>
                    <a:pt x="160" y="64"/>
                  </a:lnTo>
                  <a:lnTo>
                    <a:pt x="154" y="58"/>
                  </a:lnTo>
                  <a:lnTo>
                    <a:pt x="152" y="52"/>
                  </a:lnTo>
                  <a:lnTo>
                    <a:pt x="150" y="44"/>
                  </a:lnTo>
                  <a:lnTo>
                    <a:pt x="148" y="38"/>
                  </a:lnTo>
                  <a:lnTo>
                    <a:pt x="148" y="38"/>
                  </a:lnTo>
                  <a:close/>
                  <a:moveTo>
                    <a:pt x="248" y="120"/>
                  </a:moveTo>
                  <a:lnTo>
                    <a:pt x="248" y="120"/>
                  </a:lnTo>
                  <a:lnTo>
                    <a:pt x="246" y="106"/>
                  </a:lnTo>
                  <a:lnTo>
                    <a:pt x="242" y="100"/>
                  </a:lnTo>
                  <a:lnTo>
                    <a:pt x="238" y="96"/>
                  </a:lnTo>
                  <a:lnTo>
                    <a:pt x="238" y="96"/>
                  </a:lnTo>
                  <a:lnTo>
                    <a:pt x="232" y="90"/>
                  </a:lnTo>
                  <a:lnTo>
                    <a:pt x="226" y="88"/>
                  </a:lnTo>
                  <a:lnTo>
                    <a:pt x="218" y="84"/>
                  </a:lnTo>
                  <a:lnTo>
                    <a:pt x="210" y="84"/>
                  </a:lnTo>
                  <a:lnTo>
                    <a:pt x="210" y="84"/>
                  </a:lnTo>
                  <a:lnTo>
                    <a:pt x="202" y="86"/>
                  </a:lnTo>
                  <a:lnTo>
                    <a:pt x="194" y="88"/>
                  </a:lnTo>
                  <a:lnTo>
                    <a:pt x="188" y="92"/>
                  </a:lnTo>
                  <a:lnTo>
                    <a:pt x="182" y="98"/>
                  </a:lnTo>
                  <a:lnTo>
                    <a:pt x="182" y="98"/>
                  </a:lnTo>
                  <a:lnTo>
                    <a:pt x="182" y="98"/>
                  </a:lnTo>
                  <a:lnTo>
                    <a:pt x="182" y="98"/>
                  </a:lnTo>
                  <a:lnTo>
                    <a:pt x="182" y="98"/>
                  </a:lnTo>
                  <a:lnTo>
                    <a:pt x="178" y="102"/>
                  </a:lnTo>
                  <a:lnTo>
                    <a:pt x="138" y="156"/>
                  </a:lnTo>
                  <a:lnTo>
                    <a:pt x="84" y="156"/>
                  </a:lnTo>
                  <a:lnTo>
                    <a:pt x="84" y="156"/>
                  </a:lnTo>
                  <a:lnTo>
                    <a:pt x="80" y="156"/>
                  </a:lnTo>
                  <a:lnTo>
                    <a:pt x="74" y="160"/>
                  </a:lnTo>
                  <a:lnTo>
                    <a:pt x="70" y="164"/>
                  </a:lnTo>
                  <a:lnTo>
                    <a:pt x="70" y="170"/>
                  </a:lnTo>
                  <a:lnTo>
                    <a:pt x="70" y="170"/>
                  </a:lnTo>
                  <a:lnTo>
                    <a:pt x="70" y="176"/>
                  </a:lnTo>
                  <a:lnTo>
                    <a:pt x="74" y="182"/>
                  </a:lnTo>
                  <a:lnTo>
                    <a:pt x="80" y="184"/>
                  </a:lnTo>
                  <a:lnTo>
                    <a:pt x="84" y="186"/>
                  </a:lnTo>
                  <a:lnTo>
                    <a:pt x="146" y="186"/>
                  </a:lnTo>
                  <a:lnTo>
                    <a:pt x="146" y="186"/>
                  </a:lnTo>
                  <a:lnTo>
                    <a:pt x="152" y="184"/>
                  </a:lnTo>
                  <a:lnTo>
                    <a:pt x="158" y="180"/>
                  </a:lnTo>
                  <a:lnTo>
                    <a:pt x="172" y="160"/>
                  </a:lnTo>
                  <a:lnTo>
                    <a:pt x="172" y="222"/>
                  </a:lnTo>
                  <a:lnTo>
                    <a:pt x="138" y="222"/>
                  </a:lnTo>
                  <a:lnTo>
                    <a:pt x="138" y="222"/>
                  </a:lnTo>
                  <a:lnTo>
                    <a:pt x="142" y="218"/>
                  </a:lnTo>
                  <a:lnTo>
                    <a:pt x="144" y="216"/>
                  </a:lnTo>
                  <a:lnTo>
                    <a:pt x="146" y="212"/>
                  </a:lnTo>
                  <a:lnTo>
                    <a:pt x="146" y="212"/>
                  </a:lnTo>
                  <a:lnTo>
                    <a:pt x="144" y="208"/>
                  </a:lnTo>
                  <a:lnTo>
                    <a:pt x="142" y="204"/>
                  </a:lnTo>
                  <a:lnTo>
                    <a:pt x="138" y="202"/>
                  </a:lnTo>
                  <a:lnTo>
                    <a:pt x="134" y="202"/>
                  </a:lnTo>
                  <a:lnTo>
                    <a:pt x="50" y="202"/>
                  </a:lnTo>
                  <a:lnTo>
                    <a:pt x="50" y="202"/>
                  </a:lnTo>
                  <a:lnTo>
                    <a:pt x="46" y="202"/>
                  </a:lnTo>
                  <a:lnTo>
                    <a:pt x="42" y="204"/>
                  </a:lnTo>
                  <a:lnTo>
                    <a:pt x="40" y="208"/>
                  </a:lnTo>
                  <a:lnTo>
                    <a:pt x="38" y="212"/>
                  </a:lnTo>
                  <a:lnTo>
                    <a:pt x="38" y="212"/>
                  </a:lnTo>
                  <a:lnTo>
                    <a:pt x="40" y="216"/>
                  </a:lnTo>
                  <a:lnTo>
                    <a:pt x="42" y="220"/>
                  </a:lnTo>
                  <a:lnTo>
                    <a:pt x="46" y="222"/>
                  </a:lnTo>
                  <a:lnTo>
                    <a:pt x="50" y="224"/>
                  </a:lnTo>
                  <a:lnTo>
                    <a:pt x="104" y="224"/>
                  </a:lnTo>
                  <a:lnTo>
                    <a:pt x="104" y="224"/>
                  </a:lnTo>
                  <a:lnTo>
                    <a:pt x="100" y="224"/>
                  </a:lnTo>
                  <a:lnTo>
                    <a:pt x="100" y="224"/>
                  </a:lnTo>
                  <a:lnTo>
                    <a:pt x="98" y="226"/>
                  </a:lnTo>
                  <a:lnTo>
                    <a:pt x="98" y="226"/>
                  </a:lnTo>
                  <a:lnTo>
                    <a:pt x="94" y="228"/>
                  </a:lnTo>
                  <a:lnTo>
                    <a:pt x="94" y="228"/>
                  </a:lnTo>
                  <a:lnTo>
                    <a:pt x="6" y="318"/>
                  </a:lnTo>
                  <a:lnTo>
                    <a:pt x="6" y="318"/>
                  </a:lnTo>
                  <a:lnTo>
                    <a:pt x="0" y="324"/>
                  </a:lnTo>
                  <a:lnTo>
                    <a:pt x="0" y="332"/>
                  </a:lnTo>
                  <a:lnTo>
                    <a:pt x="0" y="338"/>
                  </a:lnTo>
                  <a:lnTo>
                    <a:pt x="6" y="344"/>
                  </a:lnTo>
                  <a:lnTo>
                    <a:pt x="6" y="344"/>
                  </a:lnTo>
                  <a:lnTo>
                    <a:pt x="12" y="350"/>
                  </a:lnTo>
                  <a:lnTo>
                    <a:pt x="20" y="350"/>
                  </a:lnTo>
                  <a:lnTo>
                    <a:pt x="26" y="350"/>
                  </a:lnTo>
                  <a:lnTo>
                    <a:pt x="32" y="344"/>
                  </a:lnTo>
                  <a:lnTo>
                    <a:pt x="88" y="290"/>
                  </a:lnTo>
                  <a:lnTo>
                    <a:pt x="88" y="370"/>
                  </a:lnTo>
                  <a:lnTo>
                    <a:pt x="88" y="370"/>
                  </a:lnTo>
                  <a:lnTo>
                    <a:pt x="90" y="378"/>
                  </a:lnTo>
                  <a:lnTo>
                    <a:pt x="94" y="384"/>
                  </a:lnTo>
                  <a:lnTo>
                    <a:pt x="100" y="388"/>
                  </a:lnTo>
                  <a:lnTo>
                    <a:pt x="108" y="390"/>
                  </a:lnTo>
                  <a:lnTo>
                    <a:pt x="108" y="390"/>
                  </a:lnTo>
                  <a:lnTo>
                    <a:pt x="108" y="390"/>
                  </a:lnTo>
                  <a:lnTo>
                    <a:pt x="116" y="388"/>
                  </a:lnTo>
                  <a:lnTo>
                    <a:pt x="122" y="384"/>
                  </a:lnTo>
                  <a:lnTo>
                    <a:pt x="126" y="378"/>
                  </a:lnTo>
                  <a:lnTo>
                    <a:pt x="128" y="370"/>
                  </a:lnTo>
                  <a:lnTo>
                    <a:pt x="128" y="284"/>
                  </a:lnTo>
                  <a:lnTo>
                    <a:pt x="192" y="284"/>
                  </a:lnTo>
                  <a:lnTo>
                    <a:pt x="216" y="284"/>
                  </a:lnTo>
                  <a:lnTo>
                    <a:pt x="230" y="284"/>
                  </a:lnTo>
                  <a:lnTo>
                    <a:pt x="230" y="284"/>
                  </a:lnTo>
                  <a:lnTo>
                    <a:pt x="236" y="282"/>
                  </a:lnTo>
                  <a:lnTo>
                    <a:pt x="244" y="278"/>
                  </a:lnTo>
                  <a:lnTo>
                    <a:pt x="248" y="272"/>
                  </a:lnTo>
                  <a:lnTo>
                    <a:pt x="248" y="264"/>
                  </a:lnTo>
                  <a:lnTo>
                    <a:pt x="248" y="122"/>
                  </a:lnTo>
                  <a:lnTo>
                    <a:pt x="248" y="122"/>
                  </a:lnTo>
                  <a:lnTo>
                    <a:pt x="248" y="120"/>
                  </a:lnTo>
                  <a:lnTo>
                    <a:pt x="248" y="120"/>
                  </a:lnTo>
                  <a:close/>
                  <a:moveTo>
                    <a:pt x="28" y="202"/>
                  </a:moveTo>
                  <a:lnTo>
                    <a:pt x="28" y="202"/>
                  </a:lnTo>
                  <a:lnTo>
                    <a:pt x="30" y="206"/>
                  </a:lnTo>
                  <a:lnTo>
                    <a:pt x="36" y="208"/>
                  </a:lnTo>
                  <a:lnTo>
                    <a:pt x="36" y="208"/>
                  </a:lnTo>
                  <a:lnTo>
                    <a:pt x="38" y="208"/>
                  </a:lnTo>
                  <a:lnTo>
                    <a:pt x="38" y="208"/>
                  </a:lnTo>
                  <a:lnTo>
                    <a:pt x="42" y="206"/>
                  </a:lnTo>
                  <a:lnTo>
                    <a:pt x="44" y="204"/>
                  </a:lnTo>
                  <a:lnTo>
                    <a:pt x="44" y="200"/>
                  </a:lnTo>
                  <a:lnTo>
                    <a:pt x="44" y="196"/>
                  </a:lnTo>
                  <a:lnTo>
                    <a:pt x="18" y="122"/>
                  </a:lnTo>
                  <a:lnTo>
                    <a:pt x="18" y="122"/>
                  </a:lnTo>
                  <a:lnTo>
                    <a:pt x="16" y="118"/>
                  </a:lnTo>
                  <a:lnTo>
                    <a:pt x="14" y="116"/>
                  </a:lnTo>
                  <a:lnTo>
                    <a:pt x="10" y="116"/>
                  </a:lnTo>
                  <a:lnTo>
                    <a:pt x="8" y="116"/>
                  </a:lnTo>
                  <a:lnTo>
                    <a:pt x="8" y="116"/>
                  </a:lnTo>
                  <a:lnTo>
                    <a:pt x="4" y="118"/>
                  </a:lnTo>
                  <a:lnTo>
                    <a:pt x="2" y="120"/>
                  </a:lnTo>
                  <a:lnTo>
                    <a:pt x="2" y="124"/>
                  </a:lnTo>
                  <a:lnTo>
                    <a:pt x="2" y="126"/>
                  </a:lnTo>
                  <a:lnTo>
                    <a:pt x="28" y="2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500">
                <a:solidFill>
                  <a:prstClr val="black"/>
                </a:solidFill>
              </a:endParaRPr>
            </a:p>
          </p:txBody>
        </p:sp>
        <p:sp>
          <p:nvSpPr>
            <p:cNvPr id="32" name="Плюс 31"/>
            <p:cNvSpPr/>
            <p:nvPr/>
          </p:nvSpPr>
          <p:spPr>
            <a:xfrm>
              <a:off x="3833156" y="5279258"/>
              <a:ext cx="381837" cy="348409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5199" tIns="380795" rIns="95199" bIns="9519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190397" indent="-190397" algn="ctr">
                <a:spcAft>
                  <a:spcPts val="529"/>
                </a:spcAft>
                <a:buFont typeface="Arial" panose="020B0604020202020204" pitchFamily="34" charset="0"/>
                <a:buChar char="•"/>
              </a:pPr>
              <a:endParaRPr lang="ru-RU" dirty="0">
                <a:solidFill>
                  <a:srgbClr val="0082BB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3" name="Freeform 4984"/>
            <p:cNvSpPr>
              <a:spLocks noEditPoints="1"/>
            </p:cNvSpPr>
            <p:nvPr/>
          </p:nvSpPr>
          <p:spPr bwMode="auto">
            <a:xfrm>
              <a:off x="4387878" y="5124493"/>
              <a:ext cx="523736" cy="530341"/>
            </a:xfrm>
            <a:custGeom>
              <a:avLst/>
              <a:gdLst>
                <a:gd name="T0" fmla="*/ 312 w 360"/>
                <a:gd name="T1" fmla="*/ 150 h 342"/>
                <a:gd name="T2" fmla="*/ 302 w 360"/>
                <a:gd name="T3" fmla="*/ 156 h 342"/>
                <a:gd name="T4" fmla="*/ 294 w 360"/>
                <a:gd name="T5" fmla="*/ 148 h 342"/>
                <a:gd name="T6" fmla="*/ 250 w 360"/>
                <a:gd name="T7" fmla="*/ 92 h 342"/>
                <a:gd name="T8" fmla="*/ 180 w 360"/>
                <a:gd name="T9" fmla="*/ 70 h 342"/>
                <a:gd name="T10" fmla="*/ 126 w 360"/>
                <a:gd name="T11" fmla="*/ 82 h 342"/>
                <a:gd name="T12" fmla="*/ 74 w 360"/>
                <a:gd name="T13" fmla="*/ 132 h 342"/>
                <a:gd name="T14" fmla="*/ 58 w 360"/>
                <a:gd name="T15" fmla="*/ 156 h 342"/>
                <a:gd name="T16" fmla="*/ 50 w 360"/>
                <a:gd name="T17" fmla="*/ 152 h 342"/>
                <a:gd name="T18" fmla="*/ 48 w 360"/>
                <a:gd name="T19" fmla="*/ 142 h 342"/>
                <a:gd name="T20" fmla="*/ 100 w 360"/>
                <a:gd name="T21" fmla="*/ 74 h 342"/>
                <a:gd name="T22" fmla="*/ 180 w 360"/>
                <a:gd name="T23" fmla="*/ 50 h 342"/>
                <a:gd name="T24" fmla="*/ 242 w 360"/>
                <a:gd name="T25" fmla="*/ 64 h 342"/>
                <a:gd name="T26" fmla="*/ 304 w 360"/>
                <a:gd name="T27" fmla="*/ 122 h 342"/>
                <a:gd name="T28" fmla="*/ 102 w 360"/>
                <a:gd name="T29" fmla="*/ 172 h 342"/>
                <a:gd name="T30" fmla="*/ 114 w 360"/>
                <a:gd name="T31" fmla="*/ 166 h 342"/>
                <a:gd name="T32" fmla="*/ 132 w 360"/>
                <a:gd name="T33" fmla="*/ 138 h 342"/>
                <a:gd name="T34" fmla="*/ 170 w 360"/>
                <a:gd name="T35" fmla="*/ 120 h 342"/>
                <a:gd name="T36" fmla="*/ 202 w 360"/>
                <a:gd name="T37" fmla="*/ 122 h 342"/>
                <a:gd name="T38" fmla="*/ 236 w 360"/>
                <a:gd name="T39" fmla="*/ 146 h 342"/>
                <a:gd name="T40" fmla="*/ 248 w 360"/>
                <a:gd name="T41" fmla="*/ 170 h 342"/>
                <a:gd name="T42" fmla="*/ 258 w 360"/>
                <a:gd name="T43" fmla="*/ 172 h 342"/>
                <a:gd name="T44" fmla="*/ 264 w 360"/>
                <a:gd name="T45" fmla="*/ 158 h 342"/>
                <a:gd name="T46" fmla="*/ 242 w 360"/>
                <a:gd name="T47" fmla="*/ 124 h 342"/>
                <a:gd name="T48" fmla="*/ 194 w 360"/>
                <a:gd name="T49" fmla="*/ 100 h 342"/>
                <a:gd name="T50" fmla="*/ 152 w 360"/>
                <a:gd name="T51" fmla="*/ 104 h 342"/>
                <a:gd name="T52" fmla="*/ 108 w 360"/>
                <a:gd name="T53" fmla="*/ 134 h 342"/>
                <a:gd name="T54" fmla="*/ 94 w 360"/>
                <a:gd name="T55" fmla="*/ 162 h 342"/>
                <a:gd name="T56" fmla="*/ 102 w 360"/>
                <a:gd name="T57" fmla="*/ 172 h 342"/>
                <a:gd name="T58" fmla="*/ 330 w 360"/>
                <a:gd name="T59" fmla="*/ 74 h 342"/>
                <a:gd name="T60" fmla="*/ 238 w 360"/>
                <a:gd name="T61" fmla="*/ 8 h 342"/>
                <a:gd name="T62" fmla="*/ 150 w 360"/>
                <a:gd name="T63" fmla="*/ 2 h 342"/>
                <a:gd name="T64" fmla="*/ 48 w 360"/>
                <a:gd name="T65" fmla="*/ 52 h 342"/>
                <a:gd name="T66" fmla="*/ 2 w 360"/>
                <a:gd name="T67" fmla="*/ 124 h 342"/>
                <a:gd name="T68" fmla="*/ 8 w 360"/>
                <a:gd name="T69" fmla="*/ 138 h 342"/>
                <a:gd name="T70" fmla="*/ 16 w 360"/>
                <a:gd name="T71" fmla="*/ 136 h 342"/>
                <a:gd name="T72" fmla="*/ 46 w 360"/>
                <a:gd name="T73" fmla="*/ 86 h 342"/>
                <a:gd name="T74" fmla="*/ 128 w 360"/>
                <a:gd name="T75" fmla="*/ 28 h 342"/>
                <a:gd name="T76" fmla="*/ 206 w 360"/>
                <a:gd name="T77" fmla="*/ 22 h 342"/>
                <a:gd name="T78" fmla="*/ 298 w 360"/>
                <a:gd name="T79" fmla="*/ 66 h 342"/>
                <a:gd name="T80" fmla="*/ 340 w 360"/>
                <a:gd name="T81" fmla="*/ 132 h 342"/>
                <a:gd name="T82" fmla="*/ 352 w 360"/>
                <a:gd name="T83" fmla="*/ 138 h 342"/>
                <a:gd name="T84" fmla="*/ 360 w 360"/>
                <a:gd name="T85" fmla="*/ 128 h 342"/>
                <a:gd name="T86" fmla="*/ 272 w 360"/>
                <a:gd name="T87" fmla="*/ 280 h 342"/>
                <a:gd name="T88" fmla="*/ 190 w 360"/>
                <a:gd name="T89" fmla="*/ 214 h 342"/>
                <a:gd name="T90" fmla="*/ 204 w 360"/>
                <a:gd name="T91" fmla="*/ 198 h 342"/>
                <a:gd name="T92" fmla="*/ 198 w 360"/>
                <a:gd name="T93" fmla="*/ 172 h 342"/>
                <a:gd name="T94" fmla="*/ 170 w 360"/>
                <a:gd name="T95" fmla="*/ 166 h 342"/>
                <a:gd name="T96" fmla="*/ 154 w 360"/>
                <a:gd name="T97" fmla="*/ 190 h 342"/>
                <a:gd name="T98" fmla="*/ 170 w 360"/>
                <a:gd name="T99" fmla="*/ 214 h 342"/>
                <a:gd name="T100" fmla="*/ 92 w 360"/>
                <a:gd name="T101" fmla="*/ 276 h 342"/>
                <a:gd name="T102" fmla="*/ 74 w 360"/>
                <a:gd name="T103" fmla="*/ 334 h 342"/>
                <a:gd name="T104" fmla="*/ 84 w 360"/>
                <a:gd name="T105" fmla="*/ 342 h 342"/>
                <a:gd name="T106" fmla="*/ 284 w 360"/>
                <a:gd name="T107" fmla="*/ 338 h 342"/>
                <a:gd name="T108" fmla="*/ 272 w 360"/>
                <a:gd name="T109" fmla="*/ 28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60" h="342">
                  <a:moveTo>
                    <a:pt x="312" y="142"/>
                  </a:moveTo>
                  <a:lnTo>
                    <a:pt x="312" y="142"/>
                  </a:lnTo>
                  <a:lnTo>
                    <a:pt x="312" y="146"/>
                  </a:lnTo>
                  <a:lnTo>
                    <a:pt x="312" y="150"/>
                  </a:lnTo>
                  <a:lnTo>
                    <a:pt x="310" y="152"/>
                  </a:lnTo>
                  <a:lnTo>
                    <a:pt x="306" y="154"/>
                  </a:lnTo>
                  <a:lnTo>
                    <a:pt x="306" y="154"/>
                  </a:lnTo>
                  <a:lnTo>
                    <a:pt x="302" y="156"/>
                  </a:lnTo>
                  <a:lnTo>
                    <a:pt x="298" y="154"/>
                  </a:lnTo>
                  <a:lnTo>
                    <a:pt x="296" y="152"/>
                  </a:lnTo>
                  <a:lnTo>
                    <a:pt x="294" y="148"/>
                  </a:lnTo>
                  <a:lnTo>
                    <a:pt x="294" y="148"/>
                  </a:lnTo>
                  <a:lnTo>
                    <a:pt x="286" y="132"/>
                  </a:lnTo>
                  <a:lnTo>
                    <a:pt x="276" y="116"/>
                  </a:lnTo>
                  <a:lnTo>
                    <a:pt x="264" y="102"/>
                  </a:lnTo>
                  <a:lnTo>
                    <a:pt x="250" y="92"/>
                  </a:lnTo>
                  <a:lnTo>
                    <a:pt x="234" y="82"/>
                  </a:lnTo>
                  <a:lnTo>
                    <a:pt x="216" y="74"/>
                  </a:lnTo>
                  <a:lnTo>
                    <a:pt x="198" y="70"/>
                  </a:lnTo>
                  <a:lnTo>
                    <a:pt x="180" y="70"/>
                  </a:lnTo>
                  <a:lnTo>
                    <a:pt x="180" y="70"/>
                  </a:lnTo>
                  <a:lnTo>
                    <a:pt x="162" y="70"/>
                  </a:lnTo>
                  <a:lnTo>
                    <a:pt x="144" y="74"/>
                  </a:lnTo>
                  <a:lnTo>
                    <a:pt x="126" y="82"/>
                  </a:lnTo>
                  <a:lnTo>
                    <a:pt x="110" y="92"/>
                  </a:lnTo>
                  <a:lnTo>
                    <a:pt x="96" y="102"/>
                  </a:lnTo>
                  <a:lnTo>
                    <a:pt x="84" y="116"/>
                  </a:lnTo>
                  <a:lnTo>
                    <a:pt x="74" y="132"/>
                  </a:lnTo>
                  <a:lnTo>
                    <a:pt x="66" y="148"/>
                  </a:lnTo>
                  <a:lnTo>
                    <a:pt x="66" y="148"/>
                  </a:lnTo>
                  <a:lnTo>
                    <a:pt x="62" y="154"/>
                  </a:lnTo>
                  <a:lnTo>
                    <a:pt x="58" y="156"/>
                  </a:lnTo>
                  <a:lnTo>
                    <a:pt x="58" y="156"/>
                  </a:lnTo>
                  <a:lnTo>
                    <a:pt x="54" y="154"/>
                  </a:lnTo>
                  <a:lnTo>
                    <a:pt x="54" y="154"/>
                  </a:lnTo>
                  <a:lnTo>
                    <a:pt x="50" y="152"/>
                  </a:lnTo>
                  <a:lnTo>
                    <a:pt x="48" y="150"/>
                  </a:lnTo>
                  <a:lnTo>
                    <a:pt x="48" y="146"/>
                  </a:lnTo>
                  <a:lnTo>
                    <a:pt x="48" y="142"/>
                  </a:lnTo>
                  <a:lnTo>
                    <a:pt x="48" y="142"/>
                  </a:lnTo>
                  <a:lnTo>
                    <a:pt x="56" y="122"/>
                  </a:lnTo>
                  <a:lnTo>
                    <a:pt x="68" y="104"/>
                  </a:lnTo>
                  <a:lnTo>
                    <a:pt x="82" y="88"/>
                  </a:lnTo>
                  <a:lnTo>
                    <a:pt x="100" y="74"/>
                  </a:lnTo>
                  <a:lnTo>
                    <a:pt x="118" y="64"/>
                  </a:lnTo>
                  <a:lnTo>
                    <a:pt x="138" y="56"/>
                  </a:lnTo>
                  <a:lnTo>
                    <a:pt x="158" y="50"/>
                  </a:lnTo>
                  <a:lnTo>
                    <a:pt x="180" y="50"/>
                  </a:lnTo>
                  <a:lnTo>
                    <a:pt x="180" y="50"/>
                  </a:lnTo>
                  <a:lnTo>
                    <a:pt x="202" y="50"/>
                  </a:lnTo>
                  <a:lnTo>
                    <a:pt x="222" y="56"/>
                  </a:lnTo>
                  <a:lnTo>
                    <a:pt x="242" y="64"/>
                  </a:lnTo>
                  <a:lnTo>
                    <a:pt x="260" y="74"/>
                  </a:lnTo>
                  <a:lnTo>
                    <a:pt x="278" y="88"/>
                  </a:lnTo>
                  <a:lnTo>
                    <a:pt x="292" y="104"/>
                  </a:lnTo>
                  <a:lnTo>
                    <a:pt x="304" y="122"/>
                  </a:lnTo>
                  <a:lnTo>
                    <a:pt x="312" y="142"/>
                  </a:lnTo>
                  <a:lnTo>
                    <a:pt x="312" y="142"/>
                  </a:lnTo>
                  <a:close/>
                  <a:moveTo>
                    <a:pt x="102" y="172"/>
                  </a:moveTo>
                  <a:lnTo>
                    <a:pt x="102" y="172"/>
                  </a:lnTo>
                  <a:lnTo>
                    <a:pt x="104" y="172"/>
                  </a:lnTo>
                  <a:lnTo>
                    <a:pt x="104" y="172"/>
                  </a:lnTo>
                  <a:lnTo>
                    <a:pt x="110" y="170"/>
                  </a:lnTo>
                  <a:lnTo>
                    <a:pt x="114" y="166"/>
                  </a:lnTo>
                  <a:lnTo>
                    <a:pt x="114" y="166"/>
                  </a:lnTo>
                  <a:lnTo>
                    <a:pt x="118" y="156"/>
                  </a:lnTo>
                  <a:lnTo>
                    <a:pt x="124" y="146"/>
                  </a:lnTo>
                  <a:lnTo>
                    <a:pt x="132" y="138"/>
                  </a:lnTo>
                  <a:lnTo>
                    <a:pt x="140" y="132"/>
                  </a:lnTo>
                  <a:lnTo>
                    <a:pt x="148" y="126"/>
                  </a:lnTo>
                  <a:lnTo>
                    <a:pt x="158" y="122"/>
                  </a:lnTo>
                  <a:lnTo>
                    <a:pt x="170" y="120"/>
                  </a:lnTo>
                  <a:lnTo>
                    <a:pt x="180" y="120"/>
                  </a:lnTo>
                  <a:lnTo>
                    <a:pt x="180" y="120"/>
                  </a:lnTo>
                  <a:lnTo>
                    <a:pt x="190" y="120"/>
                  </a:lnTo>
                  <a:lnTo>
                    <a:pt x="202" y="122"/>
                  </a:lnTo>
                  <a:lnTo>
                    <a:pt x="212" y="126"/>
                  </a:lnTo>
                  <a:lnTo>
                    <a:pt x="220" y="132"/>
                  </a:lnTo>
                  <a:lnTo>
                    <a:pt x="228" y="138"/>
                  </a:lnTo>
                  <a:lnTo>
                    <a:pt x="236" y="146"/>
                  </a:lnTo>
                  <a:lnTo>
                    <a:pt x="242" y="156"/>
                  </a:lnTo>
                  <a:lnTo>
                    <a:pt x="246" y="166"/>
                  </a:lnTo>
                  <a:lnTo>
                    <a:pt x="246" y="166"/>
                  </a:lnTo>
                  <a:lnTo>
                    <a:pt x="248" y="170"/>
                  </a:lnTo>
                  <a:lnTo>
                    <a:pt x="252" y="172"/>
                  </a:lnTo>
                  <a:lnTo>
                    <a:pt x="256" y="172"/>
                  </a:lnTo>
                  <a:lnTo>
                    <a:pt x="258" y="172"/>
                  </a:lnTo>
                  <a:lnTo>
                    <a:pt x="258" y="172"/>
                  </a:lnTo>
                  <a:lnTo>
                    <a:pt x="262" y="170"/>
                  </a:lnTo>
                  <a:lnTo>
                    <a:pt x="264" y="166"/>
                  </a:lnTo>
                  <a:lnTo>
                    <a:pt x="266" y="162"/>
                  </a:lnTo>
                  <a:lnTo>
                    <a:pt x="264" y="158"/>
                  </a:lnTo>
                  <a:lnTo>
                    <a:pt x="264" y="158"/>
                  </a:lnTo>
                  <a:lnTo>
                    <a:pt x="260" y="146"/>
                  </a:lnTo>
                  <a:lnTo>
                    <a:pt x="252" y="134"/>
                  </a:lnTo>
                  <a:lnTo>
                    <a:pt x="242" y="124"/>
                  </a:lnTo>
                  <a:lnTo>
                    <a:pt x="232" y="116"/>
                  </a:lnTo>
                  <a:lnTo>
                    <a:pt x="220" y="108"/>
                  </a:lnTo>
                  <a:lnTo>
                    <a:pt x="208" y="104"/>
                  </a:lnTo>
                  <a:lnTo>
                    <a:pt x="194" y="100"/>
                  </a:lnTo>
                  <a:lnTo>
                    <a:pt x="180" y="100"/>
                  </a:lnTo>
                  <a:lnTo>
                    <a:pt x="180" y="100"/>
                  </a:lnTo>
                  <a:lnTo>
                    <a:pt x="166" y="100"/>
                  </a:lnTo>
                  <a:lnTo>
                    <a:pt x="152" y="104"/>
                  </a:lnTo>
                  <a:lnTo>
                    <a:pt x="140" y="108"/>
                  </a:lnTo>
                  <a:lnTo>
                    <a:pt x="128" y="116"/>
                  </a:lnTo>
                  <a:lnTo>
                    <a:pt x="118" y="124"/>
                  </a:lnTo>
                  <a:lnTo>
                    <a:pt x="108" y="134"/>
                  </a:lnTo>
                  <a:lnTo>
                    <a:pt x="100" y="146"/>
                  </a:lnTo>
                  <a:lnTo>
                    <a:pt x="96" y="158"/>
                  </a:lnTo>
                  <a:lnTo>
                    <a:pt x="96" y="158"/>
                  </a:lnTo>
                  <a:lnTo>
                    <a:pt x="94" y="162"/>
                  </a:lnTo>
                  <a:lnTo>
                    <a:pt x="96" y="166"/>
                  </a:lnTo>
                  <a:lnTo>
                    <a:pt x="98" y="170"/>
                  </a:lnTo>
                  <a:lnTo>
                    <a:pt x="102" y="172"/>
                  </a:lnTo>
                  <a:lnTo>
                    <a:pt x="102" y="172"/>
                  </a:lnTo>
                  <a:close/>
                  <a:moveTo>
                    <a:pt x="358" y="124"/>
                  </a:moveTo>
                  <a:lnTo>
                    <a:pt x="358" y="124"/>
                  </a:lnTo>
                  <a:lnTo>
                    <a:pt x="346" y="98"/>
                  </a:lnTo>
                  <a:lnTo>
                    <a:pt x="330" y="74"/>
                  </a:lnTo>
                  <a:lnTo>
                    <a:pt x="312" y="52"/>
                  </a:lnTo>
                  <a:lnTo>
                    <a:pt x="288" y="34"/>
                  </a:lnTo>
                  <a:lnTo>
                    <a:pt x="264" y="20"/>
                  </a:lnTo>
                  <a:lnTo>
                    <a:pt x="238" y="8"/>
                  </a:lnTo>
                  <a:lnTo>
                    <a:pt x="210" y="2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50" y="2"/>
                  </a:lnTo>
                  <a:lnTo>
                    <a:pt x="122" y="8"/>
                  </a:lnTo>
                  <a:lnTo>
                    <a:pt x="96" y="20"/>
                  </a:lnTo>
                  <a:lnTo>
                    <a:pt x="72" y="34"/>
                  </a:lnTo>
                  <a:lnTo>
                    <a:pt x="48" y="52"/>
                  </a:lnTo>
                  <a:lnTo>
                    <a:pt x="30" y="74"/>
                  </a:lnTo>
                  <a:lnTo>
                    <a:pt x="14" y="98"/>
                  </a:lnTo>
                  <a:lnTo>
                    <a:pt x="2" y="124"/>
                  </a:lnTo>
                  <a:lnTo>
                    <a:pt x="2" y="124"/>
                  </a:lnTo>
                  <a:lnTo>
                    <a:pt x="0" y="128"/>
                  </a:lnTo>
                  <a:lnTo>
                    <a:pt x="2" y="132"/>
                  </a:lnTo>
                  <a:lnTo>
                    <a:pt x="4" y="136"/>
                  </a:lnTo>
                  <a:lnTo>
                    <a:pt x="8" y="138"/>
                  </a:lnTo>
                  <a:lnTo>
                    <a:pt x="8" y="138"/>
                  </a:lnTo>
                  <a:lnTo>
                    <a:pt x="10" y="138"/>
                  </a:lnTo>
                  <a:lnTo>
                    <a:pt x="10" y="138"/>
                  </a:lnTo>
                  <a:lnTo>
                    <a:pt x="16" y="136"/>
                  </a:lnTo>
                  <a:lnTo>
                    <a:pt x="20" y="132"/>
                  </a:lnTo>
                  <a:lnTo>
                    <a:pt x="20" y="132"/>
                  </a:lnTo>
                  <a:lnTo>
                    <a:pt x="32" y="108"/>
                  </a:lnTo>
                  <a:lnTo>
                    <a:pt x="46" y="86"/>
                  </a:lnTo>
                  <a:lnTo>
                    <a:pt x="62" y="66"/>
                  </a:lnTo>
                  <a:lnTo>
                    <a:pt x="82" y="50"/>
                  </a:lnTo>
                  <a:lnTo>
                    <a:pt x="104" y="38"/>
                  </a:lnTo>
                  <a:lnTo>
                    <a:pt x="128" y="28"/>
                  </a:lnTo>
                  <a:lnTo>
                    <a:pt x="154" y="22"/>
                  </a:lnTo>
                  <a:lnTo>
                    <a:pt x="180" y="20"/>
                  </a:lnTo>
                  <a:lnTo>
                    <a:pt x="180" y="20"/>
                  </a:lnTo>
                  <a:lnTo>
                    <a:pt x="206" y="22"/>
                  </a:lnTo>
                  <a:lnTo>
                    <a:pt x="232" y="28"/>
                  </a:lnTo>
                  <a:lnTo>
                    <a:pt x="256" y="38"/>
                  </a:lnTo>
                  <a:lnTo>
                    <a:pt x="278" y="50"/>
                  </a:lnTo>
                  <a:lnTo>
                    <a:pt x="298" y="66"/>
                  </a:lnTo>
                  <a:lnTo>
                    <a:pt x="314" y="86"/>
                  </a:lnTo>
                  <a:lnTo>
                    <a:pt x="328" y="108"/>
                  </a:lnTo>
                  <a:lnTo>
                    <a:pt x="340" y="132"/>
                  </a:lnTo>
                  <a:lnTo>
                    <a:pt x="340" y="132"/>
                  </a:lnTo>
                  <a:lnTo>
                    <a:pt x="342" y="136"/>
                  </a:lnTo>
                  <a:lnTo>
                    <a:pt x="344" y="138"/>
                  </a:lnTo>
                  <a:lnTo>
                    <a:pt x="348" y="138"/>
                  </a:lnTo>
                  <a:lnTo>
                    <a:pt x="352" y="138"/>
                  </a:lnTo>
                  <a:lnTo>
                    <a:pt x="352" y="138"/>
                  </a:lnTo>
                  <a:lnTo>
                    <a:pt x="356" y="136"/>
                  </a:lnTo>
                  <a:lnTo>
                    <a:pt x="358" y="132"/>
                  </a:lnTo>
                  <a:lnTo>
                    <a:pt x="360" y="128"/>
                  </a:lnTo>
                  <a:lnTo>
                    <a:pt x="358" y="124"/>
                  </a:lnTo>
                  <a:lnTo>
                    <a:pt x="358" y="124"/>
                  </a:lnTo>
                  <a:close/>
                  <a:moveTo>
                    <a:pt x="272" y="280"/>
                  </a:moveTo>
                  <a:lnTo>
                    <a:pt x="272" y="280"/>
                  </a:lnTo>
                  <a:lnTo>
                    <a:pt x="268" y="276"/>
                  </a:lnTo>
                  <a:lnTo>
                    <a:pt x="262" y="274"/>
                  </a:lnTo>
                  <a:lnTo>
                    <a:pt x="190" y="274"/>
                  </a:lnTo>
                  <a:lnTo>
                    <a:pt x="190" y="214"/>
                  </a:lnTo>
                  <a:lnTo>
                    <a:pt x="190" y="214"/>
                  </a:lnTo>
                  <a:lnTo>
                    <a:pt x="196" y="210"/>
                  </a:lnTo>
                  <a:lnTo>
                    <a:pt x="202" y="204"/>
                  </a:lnTo>
                  <a:lnTo>
                    <a:pt x="204" y="198"/>
                  </a:lnTo>
                  <a:lnTo>
                    <a:pt x="206" y="190"/>
                  </a:lnTo>
                  <a:lnTo>
                    <a:pt x="206" y="190"/>
                  </a:lnTo>
                  <a:lnTo>
                    <a:pt x="204" y="180"/>
                  </a:lnTo>
                  <a:lnTo>
                    <a:pt x="198" y="172"/>
                  </a:lnTo>
                  <a:lnTo>
                    <a:pt x="190" y="166"/>
                  </a:lnTo>
                  <a:lnTo>
                    <a:pt x="180" y="164"/>
                  </a:lnTo>
                  <a:lnTo>
                    <a:pt x="180" y="164"/>
                  </a:lnTo>
                  <a:lnTo>
                    <a:pt x="170" y="166"/>
                  </a:lnTo>
                  <a:lnTo>
                    <a:pt x="162" y="172"/>
                  </a:lnTo>
                  <a:lnTo>
                    <a:pt x="156" y="180"/>
                  </a:lnTo>
                  <a:lnTo>
                    <a:pt x="154" y="190"/>
                  </a:lnTo>
                  <a:lnTo>
                    <a:pt x="154" y="190"/>
                  </a:lnTo>
                  <a:lnTo>
                    <a:pt x="156" y="198"/>
                  </a:lnTo>
                  <a:lnTo>
                    <a:pt x="158" y="204"/>
                  </a:lnTo>
                  <a:lnTo>
                    <a:pt x="164" y="210"/>
                  </a:lnTo>
                  <a:lnTo>
                    <a:pt x="170" y="214"/>
                  </a:lnTo>
                  <a:lnTo>
                    <a:pt x="170" y="274"/>
                  </a:lnTo>
                  <a:lnTo>
                    <a:pt x="98" y="274"/>
                  </a:lnTo>
                  <a:lnTo>
                    <a:pt x="98" y="274"/>
                  </a:lnTo>
                  <a:lnTo>
                    <a:pt x="92" y="276"/>
                  </a:lnTo>
                  <a:lnTo>
                    <a:pt x="88" y="280"/>
                  </a:lnTo>
                  <a:lnTo>
                    <a:pt x="74" y="328"/>
                  </a:lnTo>
                  <a:lnTo>
                    <a:pt x="74" y="328"/>
                  </a:lnTo>
                  <a:lnTo>
                    <a:pt x="74" y="334"/>
                  </a:lnTo>
                  <a:lnTo>
                    <a:pt x="76" y="338"/>
                  </a:lnTo>
                  <a:lnTo>
                    <a:pt x="76" y="338"/>
                  </a:lnTo>
                  <a:lnTo>
                    <a:pt x="78" y="340"/>
                  </a:lnTo>
                  <a:lnTo>
                    <a:pt x="84" y="342"/>
                  </a:lnTo>
                  <a:lnTo>
                    <a:pt x="276" y="342"/>
                  </a:lnTo>
                  <a:lnTo>
                    <a:pt x="276" y="342"/>
                  </a:lnTo>
                  <a:lnTo>
                    <a:pt x="282" y="340"/>
                  </a:lnTo>
                  <a:lnTo>
                    <a:pt x="284" y="338"/>
                  </a:lnTo>
                  <a:lnTo>
                    <a:pt x="284" y="338"/>
                  </a:lnTo>
                  <a:lnTo>
                    <a:pt x="286" y="334"/>
                  </a:lnTo>
                  <a:lnTo>
                    <a:pt x="286" y="328"/>
                  </a:lnTo>
                  <a:lnTo>
                    <a:pt x="272" y="28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4" name="Плюс 33"/>
            <p:cNvSpPr/>
            <p:nvPr/>
          </p:nvSpPr>
          <p:spPr>
            <a:xfrm>
              <a:off x="5053513" y="5261844"/>
              <a:ext cx="381837" cy="348409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5199" tIns="380795" rIns="95199" bIns="9519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190397" indent="-190397" algn="ctr">
                <a:spcAft>
                  <a:spcPts val="529"/>
                </a:spcAft>
                <a:buFont typeface="Arial" panose="020B0604020202020204" pitchFamily="34" charset="0"/>
                <a:buChar char="•"/>
              </a:pPr>
              <a:endParaRPr lang="ru-RU" dirty="0">
                <a:solidFill>
                  <a:srgbClr val="0082BB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5" name="Freeform 4959"/>
            <p:cNvSpPr>
              <a:spLocks noEditPoints="1"/>
            </p:cNvSpPr>
            <p:nvPr/>
          </p:nvSpPr>
          <p:spPr bwMode="auto">
            <a:xfrm>
              <a:off x="5751121" y="5274981"/>
              <a:ext cx="375064" cy="313582"/>
            </a:xfrm>
            <a:custGeom>
              <a:avLst/>
              <a:gdLst>
                <a:gd name="T0" fmla="*/ 348 w 360"/>
                <a:gd name="T1" fmla="*/ 0 h 280"/>
                <a:gd name="T2" fmla="*/ 8 w 360"/>
                <a:gd name="T3" fmla="*/ 0 h 280"/>
                <a:gd name="T4" fmla="*/ 0 w 360"/>
                <a:gd name="T5" fmla="*/ 8 h 280"/>
                <a:gd name="T6" fmla="*/ 8 w 360"/>
                <a:gd name="T7" fmla="*/ 242 h 280"/>
                <a:gd name="T8" fmla="*/ 180 w 360"/>
                <a:gd name="T9" fmla="*/ 280 h 280"/>
                <a:gd name="T10" fmla="*/ 358 w 360"/>
                <a:gd name="T11" fmla="*/ 238 h 280"/>
                <a:gd name="T12" fmla="*/ 360 w 360"/>
                <a:gd name="T13" fmla="*/ 4 h 280"/>
                <a:gd name="T14" fmla="*/ 20 w 360"/>
                <a:gd name="T15" fmla="*/ 224 h 280"/>
                <a:gd name="T16" fmla="*/ 200 w 360"/>
                <a:gd name="T17" fmla="*/ 54 h 280"/>
                <a:gd name="T18" fmla="*/ 334 w 360"/>
                <a:gd name="T19" fmla="*/ 26 h 280"/>
                <a:gd name="T20" fmla="*/ 338 w 360"/>
                <a:gd name="T21" fmla="*/ 36 h 280"/>
                <a:gd name="T22" fmla="*/ 204 w 360"/>
                <a:gd name="T23" fmla="*/ 72 h 280"/>
                <a:gd name="T24" fmla="*/ 196 w 360"/>
                <a:gd name="T25" fmla="*/ 72 h 280"/>
                <a:gd name="T26" fmla="*/ 194 w 360"/>
                <a:gd name="T27" fmla="*/ 58 h 280"/>
                <a:gd name="T28" fmla="*/ 200 w 360"/>
                <a:gd name="T29" fmla="*/ 90 h 280"/>
                <a:gd name="T30" fmla="*/ 270 w 360"/>
                <a:gd name="T31" fmla="*/ 76 h 280"/>
                <a:gd name="T32" fmla="*/ 274 w 360"/>
                <a:gd name="T33" fmla="*/ 86 h 280"/>
                <a:gd name="T34" fmla="*/ 204 w 360"/>
                <a:gd name="T35" fmla="*/ 108 h 280"/>
                <a:gd name="T36" fmla="*/ 196 w 360"/>
                <a:gd name="T37" fmla="*/ 106 h 280"/>
                <a:gd name="T38" fmla="*/ 194 w 360"/>
                <a:gd name="T39" fmla="*/ 94 h 280"/>
                <a:gd name="T40" fmla="*/ 340 w 360"/>
                <a:gd name="T41" fmla="*/ 168 h 280"/>
                <a:gd name="T42" fmla="*/ 336 w 360"/>
                <a:gd name="T43" fmla="*/ 174 h 280"/>
                <a:gd name="T44" fmla="*/ 326 w 360"/>
                <a:gd name="T45" fmla="*/ 172 h 280"/>
                <a:gd name="T46" fmla="*/ 284 w 360"/>
                <a:gd name="T47" fmla="*/ 192 h 280"/>
                <a:gd name="T48" fmla="*/ 210 w 360"/>
                <a:gd name="T49" fmla="*/ 242 h 280"/>
                <a:gd name="T50" fmla="*/ 196 w 360"/>
                <a:gd name="T51" fmla="*/ 246 h 280"/>
                <a:gd name="T52" fmla="*/ 192 w 360"/>
                <a:gd name="T53" fmla="*/ 236 h 280"/>
                <a:gd name="T54" fmla="*/ 234 w 360"/>
                <a:gd name="T55" fmla="*/ 156 h 280"/>
                <a:gd name="T56" fmla="*/ 280 w 360"/>
                <a:gd name="T57" fmla="*/ 170 h 280"/>
                <a:gd name="T58" fmla="*/ 290 w 360"/>
                <a:gd name="T59" fmla="*/ 134 h 280"/>
                <a:gd name="T60" fmla="*/ 298 w 360"/>
                <a:gd name="T61" fmla="*/ 124 h 280"/>
                <a:gd name="T62" fmla="*/ 336 w 360"/>
                <a:gd name="T63" fmla="*/ 124 h 280"/>
                <a:gd name="T64" fmla="*/ 340 w 360"/>
                <a:gd name="T65" fmla="*/ 168 h 280"/>
                <a:gd name="T66" fmla="*/ 46 w 360"/>
                <a:gd name="T67" fmla="*/ 68 h 280"/>
                <a:gd name="T68" fmla="*/ 38 w 360"/>
                <a:gd name="T69" fmla="*/ 60 h 280"/>
                <a:gd name="T70" fmla="*/ 42 w 360"/>
                <a:gd name="T71" fmla="*/ 50 h 280"/>
                <a:gd name="T72" fmla="*/ 140 w 360"/>
                <a:gd name="T73" fmla="*/ 68 h 280"/>
                <a:gd name="T74" fmla="*/ 148 w 360"/>
                <a:gd name="T75" fmla="*/ 80 h 280"/>
                <a:gd name="T76" fmla="*/ 138 w 360"/>
                <a:gd name="T77" fmla="*/ 88 h 280"/>
                <a:gd name="T78" fmla="*/ 70 w 360"/>
                <a:gd name="T79" fmla="*/ 126 h 280"/>
                <a:gd name="T80" fmla="*/ 44 w 360"/>
                <a:gd name="T81" fmla="*/ 142 h 280"/>
                <a:gd name="T82" fmla="*/ 38 w 360"/>
                <a:gd name="T83" fmla="*/ 168 h 280"/>
                <a:gd name="T84" fmla="*/ 50 w 360"/>
                <a:gd name="T85" fmla="*/ 202 h 280"/>
                <a:gd name="T86" fmla="*/ 78 w 360"/>
                <a:gd name="T87" fmla="*/ 218 h 280"/>
                <a:gd name="T88" fmla="*/ 98 w 360"/>
                <a:gd name="T89" fmla="*/ 212 h 280"/>
                <a:gd name="T90" fmla="*/ 116 w 360"/>
                <a:gd name="T91" fmla="*/ 186 h 280"/>
                <a:gd name="T92" fmla="*/ 128 w 360"/>
                <a:gd name="T93" fmla="*/ 166 h 280"/>
                <a:gd name="T94" fmla="*/ 116 w 360"/>
                <a:gd name="T95" fmla="*/ 132 h 280"/>
                <a:gd name="T96" fmla="*/ 88 w 360"/>
                <a:gd name="T97" fmla="*/ 114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60" h="280">
                  <a:moveTo>
                    <a:pt x="356" y="2"/>
                  </a:moveTo>
                  <a:lnTo>
                    <a:pt x="356" y="2"/>
                  </a:lnTo>
                  <a:lnTo>
                    <a:pt x="352" y="0"/>
                  </a:lnTo>
                  <a:lnTo>
                    <a:pt x="348" y="0"/>
                  </a:lnTo>
                  <a:lnTo>
                    <a:pt x="180" y="38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232"/>
                  </a:lnTo>
                  <a:lnTo>
                    <a:pt x="0" y="232"/>
                  </a:lnTo>
                  <a:lnTo>
                    <a:pt x="2" y="238"/>
                  </a:lnTo>
                  <a:lnTo>
                    <a:pt x="8" y="242"/>
                  </a:lnTo>
                  <a:lnTo>
                    <a:pt x="178" y="280"/>
                  </a:lnTo>
                  <a:lnTo>
                    <a:pt x="178" y="280"/>
                  </a:lnTo>
                  <a:lnTo>
                    <a:pt x="180" y="280"/>
                  </a:lnTo>
                  <a:lnTo>
                    <a:pt x="180" y="280"/>
                  </a:lnTo>
                  <a:lnTo>
                    <a:pt x="182" y="280"/>
                  </a:lnTo>
                  <a:lnTo>
                    <a:pt x="352" y="242"/>
                  </a:lnTo>
                  <a:lnTo>
                    <a:pt x="352" y="242"/>
                  </a:lnTo>
                  <a:lnTo>
                    <a:pt x="358" y="238"/>
                  </a:lnTo>
                  <a:lnTo>
                    <a:pt x="360" y="232"/>
                  </a:lnTo>
                  <a:lnTo>
                    <a:pt x="360" y="8"/>
                  </a:lnTo>
                  <a:lnTo>
                    <a:pt x="360" y="8"/>
                  </a:lnTo>
                  <a:lnTo>
                    <a:pt x="360" y="4"/>
                  </a:lnTo>
                  <a:lnTo>
                    <a:pt x="356" y="2"/>
                  </a:lnTo>
                  <a:lnTo>
                    <a:pt x="356" y="2"/>
                  </a:lnTo>
                  <a:close/>
                  <a:moveTo>
                    <a:pt x="170" y="258"/>
                  </a:moveTo>
                  <a:lnTo>
                    <a:pt x="20" y="224"/>
                  </a:lnTo>
                  <a:lnTo>
                    <a:pt x="20" y="22"/>
                  </a:lnTo>
                  <a:lnTo>
                    <a:pt x="170" y="56"/>
                  </a:lnTo>
                  <a:lnTo>
                    <a:pt x="170" y="258"/>
                  </a:lnTo>
                  <a:close/>
                  <a:moveTo>
                    <a:pt x="200" y="54"/>
                  </a:moveTo>
                  <a:lnTo>
                    <a:pt x="326" y="24"/>
                  </a:lnTo>
                  <a:lnTo>
                    <a:pt x="326" y="24"/>
                  </a:lnTo>
                  <a:lnTo>
                    <a:pt x="330" y="24"/>
                  </a:lnTo>
                  <a:lnTo>
                    <a:pt x="334" y="26"/>
                  </a:lnTo>
                  <a:lnTo>
                    <a:pt x="336" y="28"/>
                  </a:lnTo>
                  <a:lnTo>
                    <a:pt x="338" y="32"/>
                  </a:lnTo>
                  <a:lnTo>
                    <a:pt x="338" y="32"/>
                  </a:lnTo>
                  <a:lnTo>
                    <a:pt x="338" y="36"/>
                  </a:lnTo>
                  <a:lnTo>
                    <a:pt x="336" y="40"/>
                  </a:lnTo>
                  <a:lnTo>
                    <a:pt x="334" y="42"/>
                  </a:lnTo>
                  <a:lnTo>
                    <a:pt x="330" y="44"/>
                  </a:lnTo>
                  <a:lnTo>
                    <a:pt x="204" y="72"/>
                  </a:lnTo>
                  <a:lnTo>
                    <a:pt x="204" y="72"/>
                  </a:lnTo>
                  <a:lnTo>
                    <a:pt x="202" y="74"/>
                  </a:lnTo>
                  <a:lnTo>
                    <a:pt x="202" y="74"/>
                  </a:lnTo>
                  <a:lnTo>
                    <a:pt x="196" y="72"/>
                  </a:lnTo>
                  <a:lnTo>
                    <a:pt x="192" y="66"/>
                  </a:lnTo>
                  <a:lnTo>
                    <a:pt x="192" y="66"/>
                  </a:lnTo>
                  <a:lnTo>
                    <a:pt x="192" y="62"/>
                  </a:lnTo>
                  <a:lnTo>
                    <a:pt x="194" y="58"/>
                  </a:lnTo>
                  <a:lnTo>
                    <a:pt x="196" y="56"/>
                  </a:lnTo>
                  <a:lnTo>
                    <a:pt x="200" y="54"/>
                  </a:lnTo>
                  <a:lnTo>
                    <a:pt x="200" y="54"/>
                  </a:lnTo>
                  <a:close/>
                  <a:moveTo>
                    <a:pt x="200" y="90"/>
                  </a:moveTo>
                  <a:lnTo>
                    <a:pt x="262" y="74"/>
                  </a:lnTo>
                  <a:lnTo>
                    <a:pt x="262" y="74"/>
                  </a:lnTo>
                  <a:lnTo>
                    <a:pt x="266" y="74"/>
                  </a:lnTo>
                  <a:lnTo>
                    <a:pt x="270" y="76"/>
                  </a:lnTo>
                  <a:lnTo>
                    <a:pt x="274" y="78"/>
                  </a:lnTo>
                  <a:lnTo>
                    <a:pt x="274" y="82"/>
                  </a:lnTo>
                  <a:lnTo>
                    <a:pt x="274" y="82"/>
                  </a:lnTo>
                  <a:lnTo>
                    <a:pt x="274" y="86"/>
                  </a:lnTo>
                  <a:lnTo>
                    <a:pt x="274" y="90"/>
                  </a:lnTo>
                  <a:lnTo>
                    <a:pt x="270" y="92"/>
                  </a:lnTo>
                  <a:lnTo>
                    <a:pt x="268" y="94"/>
                  </a:lnTo>
                  <a:lnTo>
                    <a:pt x="204" y="108"/>
                  </a:lnTo>
                  <a:lnTo>
                    <a:pt x="204" y="108"/>
                  </a:lnTo>
                  <a:lnTo>
                    <a:pt x="202" y="108"/>
                  </a:lnTo>
                  <a:lnTo>
                    <a:pt x="202" y="108"/>
                  </a:lnTo>
                  <a:lnTo>
                    <a:pt x="196" y="106"/>
                  </a:lnTo>
                  <a:lnTo>
                    <a:pt x="192" y="102"/>
                  </a:lnTo>
                  <a:lnTo>
                    <a:pt x="192" y="102"/>
                  </a:lnTo>
                  <a:lnTo>
                    <a:pt x="192" y="98"/>
                  </a:lnTo>
                  <a:lnTo>
                    <a:pt x="194" y="94"/>
                  </a:lnTo>
                  <a:lnTo>
                    <a:pt x="196" y="90"/>
                  </a:lnTo>
                  <a:lnTo>
                    <a:pt x="200" y="90"/>
                  </a:lnTo>
                  <a:lnTo>
                    <a:pt x="200" y="90"/>
                  </a:lnTo>
                  <a:close/>
                  <a:moveTo>
                    <a:pt x="340" y="168"/>
                  </a:moveTo>
                  <a:lnTo>
                    <a:pt x="340" y="168"/>
                  </a:lnTo>
                  <a:lnTo>
                    <a:pt x="340" y="172"/>
                  </a:lnTo>
                  <a:lnTo>
                    <a:pt x="336" y="174"/>
                  </a:lnTo>
                  <a:lnTo>
                    <a:pt x="336" y="174"/>
                  </a:lnTo>
                  <a:lnTo>
                    <a:pt x="332" y="176"/>
                  </a:lnTo>
                  <a:lnTo>
                    <a:pt x="332" y="176"/>
                  </a:lnTo>
                  <a:lnTo>
                    <a:pt x="330" y="174"/>
                  </a:lnTo>
                  <a:lnTo>
                    <a:pt x="326" y="172"/>
                  </a:lnTo>
                  <a:lnTo>
                    <a:pt x="316" y="162"/>
                  </a:lnTo>
                  <a:lnTo>
                    <a:pt x="288" y="190"/>
                  </a:lnTo>
                  <a:lnTo>
                    <a:pt x="288" y="190"/>
                  </a:lnTo>
                  <a:lnTo>
                    <a:pt x="284" y="192"/>
                  </a:lnTo>
                  <a:lnTo>
                    <a:pt x="278" y="192"/>
                  </a:lnTo>
                  <a:lnTo>
                    <a:pt x="246" y="178"/>
                  </a:lnTo>
                  <a:lnTo>
                    <a:pt x="210" y="242"/>
                  </a:lnTo>
                  <a:lnTo>
                    <a:pt x="210" y="242"/>
                  </a:lnTo>
                  <a:lnTo>
                    <a:pt x="206" y="246"/>
                  </a:lnTo>
                  <a:lnTo>
                    <a:pt x="200" y="248"/>
                  </a:lnTo>
                  <a:lnTo>
                    <a:pt x="200" y="248"/>
                  </a:lnTo>
                  <a:lnTo>
                    <a:pt x="196" y="246"/>
                  </a:lnTo>
                  <a:lnTo>
                    <a:pt x="196" y="246"/>
                  </a:lnTo>
                  <a:lnTo>
                    <a:pt x="194" y="244"/>
                  </a:lnTo>
                  <a:lnTo>
                    <a:pt x="192" y="240"/>
                  </a:lnTo>
                  <a:lnTo>
                    <a:pt x="192" y="236"/>
                  </a:lnTo>
                  <a:lnTo>
                    <a:pt x="192" y="234"/>
                  </a:lnTo>
                  <a:lnTo>
                    <a:pt x="232" y="160"/>
                  </a:lnTo>
                  <a:lnTo>
                    <a:pt x="232" y="160"/>
                  </a:lnTo>
                  <a:lnTo>
                    <a:pt x="234" y="156"/>
                  </a:lnTo>
                  <a:lnTo>
                    <a:pt x="238" y="154"/>
                  </a:lnTo>
                  <a:lnTo>
                    <a:pt x="242" y="154"/>
                  </a:lnTo>
                  <a:lnTo>
                    <a:pt x="246" y="154"/>
                  </a:lnTo>
                  <a:lnTo>
                    <a:pt x="280" y="170"/>
                  </a:lnTo>
                  <a:lnTo>
                    <a:pt x="302" y="148"/>
                  </a:lnTo>
                  <a:lnTo>
                    <a:pt x="292" y="138"/>
                  </a:lnTo>
                  <a:lnTo>
                    <a:pt x="292" y="138"/>
                  </a:lnTo>
                  <a:lnTo>
                    <a:pt x="290" y="134"/>
                  </a:lnTo>
                  <a:lnTo>
                    <a:pt x="290" y="128"/>
                  </a:lnTo>
                  <a:lnTo>
                    <a:pt x="290" y="128"/>
                  </a:lnTo>
                  <a:lnTo>
                    <a:pt x="292" y="126"/>
                  </a:lnTo>
                  <a:lnTo>
                    <a:pt x="298" y="124"/>
                  </a:lnTo>
                  <a:lnTo>
                    <a:pt x="298" y="124"/>
                  </a:lnTo>
                  <a:lnTo>
                    <a:pt x="332" y="124"/>
                  </a:lnTo>
                  <a:lnTo>
                    <a:pt x="332" y="124"/>
                  </a:lnTo>
                  <a:lnTo>
                    <a:pt x="336" y="124"/>
                  </a:lnTo>
                  <a:lnTo>
                    <a:pt x="338" y="126"/>
                  </a:lnTo>
                  <a:lnTo>
                    <a:pt x="340" y="128"/>
                  </a:lnTo>
                  <a:lnTo>
                    <a:pt x="340" y="132"/>
                  </a:lnTo>
                  <a:lnTo>
                    <a:pt x="340" y="168"/>
                  </a:lnTo>
                  <a:close/>
                  <a:moveTo>
                    <a:pt x="138" y="88"/>
                  </a:moveTo>
                  <a:lnTo>
                    <a:pt x="138" y="88"/>
                  </a:lnTo>
                  <a:lnTo>
                    <a:pt x="136" y="88"/>
                  </a:lnTo>
                  <a:lnTo>
                    <a:pt x="46" y="68"/>
                  </a:lnTo>
                  <a:lnTo>
                    <a:pt x="46" y="68"/>
                  </a:lnTo>
                  <a:lnTo>
                    <a:pt x="42" y="66"/>
                  </a:lnTo>
                  <a:lnTo>
                    <a:pt x="40" y="62"/>
                  </a:lnTo>
                  <a:lnTo>
                    <a:pt x="38" y="60"/>
                  </a:lnTo>
                  <a:lnTo>
                    <a:pt x="38" y="56"/>
                  </a:lnTo>
                  <a:lnTo>
                    <a:pt x="38" y="56"/>
                  </a:lnTo>
                  <a:lnTo>
                    <a:pt x="40" y="52"/>
                  </a:lnTo>
                  <a:lnTo>
                    <a:pt x="42" y="50"/>
                  </a:lnTo>
                  <a:lnTo>
                    <a:pt x="46" y="48"/>
                  </a:lnTo>
                  <a:lnTo>
                    <a:pt x="50" y="48"/>
                  </a:lnTo>
                  <a:lnTo>
                    <a:pt x="140" y="68"/>
                  </a:lnTo>
                  <a:lnTo>
                    <a:pt x="140" y="68"/>
                  </a:lnTo>
                  <a:lnTo>
                    <a:pt x="144" y="70"/>
                  </a:lnTo>
                  <a:lnTo>
                    <a:pt x="146" y="72"/>
                  </a:lnTo>
                  <a:lnTo>
                    <a:pt x="148" y="76"/>
                  </a:lnTo>
                  <a:lnTo>
                    <a:pt x="148" y="80"/>
                  </a:lnTo>
                  <a:lnTo>
                    <a:pt x="148" y="80"/>
                  </a:lnTo>
                  <a:lnTo>
                    <a:pt x="144" y="86"/>
                  </a:lnTo>
                  <a:lnTo>
                    <a:pt x="138" y="88"/>
                  </a:lnTo>
                  <a:lnTo>
                    <a:pt x="138" y="88"/>
                  </a:lnTo>
                  <a:close/>
                  <a:moveTo>
                    <a:pt x="78" y="172"/>
                  </a:moveTo>
                  <a:lnTo>
                    <a:pt x="78" y="126"/>
                  </a:lnTo>
                  <a:lnTo>
                    <a:pt x="78" y="126"/>
                  </a:lnTo>
                  <a:lnTo>
                    <a:pt x="70" y="126"/>
                  </a:lnTo>
                  <a:lnTo>
                    <a:pt x="62" y="128"/>
                  </a:lnTo>
                  <a:lnTo>
                    <a:pt x="56" y="132"/>
                  </a:lnTo>
                  <a:lnTo>
                    <a:pt x="50" y="136"/>
                  </a:lnTo>
                  <a:lnTo>
                    <a:pt x="44" y="142"/>
                  </a:lnTo>
                  <a:lnTo>
                    <a:pt x="42" y="150"/>
                  </a:lnTo>
                  <a:lnTo>
                    <a:pt x="40" y="158"/>
                  </a:lnTo>
                  <a:lnTo>
                    <a:pt x="38" y="168"/>
                  </a:lnTo>
                  <a:lnTo>
                    <a:pt x="38" y="168"/>
                  </a:lnTo>
                  <a:lnTo>
                    <a:pt x="40" y="176"/>
                  </a:lnTo>
                  <a:lnTo>
                    <a:pt x="42" y="186"/>
                  </a:lnTo>
                  <a:lnTo>
                    <a:pt x="44" y="194"/>
                  </a:lnTo>
                  <a:lnTo>
                    <a:pt x="50" y="202"/>
                  </a:lnTo>
                  <a:lnTo>
                    <a:pt x="56" y="208"/>
                  </a:lnTo>
                  <a:lnTo>
                    <a:pt x="62" y="212"/>
                  </a:lnTo>
                  <a:lnTo>
                    <a:pt x="70" y="216"/>
                  </a:lnTo>
                  <a:lnTo>
                    <a:pt x="78" y="218"/>
                  </a:lnTo>
                  <a:lnTo>
                    <a:pt x="78" y="218"/>
                  </a:lnTo>
                  <a:lnTo>
                    <a:pt x="84" y="218"/>
                  </a:lnTo>
                  <a:lnTo>
                    <a:pt x="92" y="216"/>
                  </a:lnTo>
                  <a:lnTo>
                    <a:pt x="98" y="212"/>
                  </a:lnTo>
                  <a:lnTo>
                    <a:pt x="104" y="208"/>
                  </a:lnTo>
                  <a:lnTo>
                    <a:pt x="110" y="202"/>
                  </a:lnTo>
                  <a:lnTo>
                    <a:pt x="114" y="194"/>
                  </a:lnTo>
                  <a:lnTo>
                    <a:pt x="116" y="186"/>
                  </a:lnTo>
                  <a:lnTo>
                    <a:pt x="116" y="176"/>
                  </a:lnTo>
                  <a:lnTo>
                    <a:pt x="78" y="172"/>
                  </a:lnTo>
                  <a:close/>
                  <a:moveTo>
                    <a:pt x="128" y="166"/>
                  </a:moveTo>
                  <a:lnTo>
                    <a:pt x="128" y="166"/>
                  </a:lnTo>
                  <a:lnTo>
                    <a:pt x="126" y="156"/>
                  </a:lnTo>
                  <a:lnTo>
                    <a:pt x="124" y="146"/>
                  </a:lnTo>
                  <a:lnTo>
                    <a:pt x="122" y="138"/>
                  </a:lnTo>
                  <a:lnTo>
                    <a:pt x="116" y="132"/>
                  </a:lnTo>
                  <a:lnTo>
                    <a:pt x="110" y="126"/>
                  </a:lnTo>
                  <a:lnTo>
                    <a:pt x="104" y="120"/>
                  </a:lnTo>
                  <a:lnTo>
                    <a:pt x="96" y="116"/>
                  </a:lnTo>
                  <a:lnTo>
                    <a:pt x="88" y="114"/>
                  </a:lnTo>
                  <a:lnTo>
                    <a:pt x="88" y="160"/>
                  </a:lnTo>
                  <a:lnTo>
                    <a:pt x="128" y="1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09412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18824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28237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37649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47061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56473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565886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75298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8529">
                <a:defRPr/>
              </a:pPr>
              <a:endParaRPr lang="en-GB" sz="1500">
                <a:solidFill>
                  <a:srgbClr val="000000"/>
                </a:solidFill>
              </a:endParaRPr>
            </a:p>
          </p:txBody>
        </p:sp>
        <p:sp>
          <p:nvSpPr>
            <p:cNvPr id="36" name="Плюс 35"/>
            <p:cNvSpPr/>
            <p:nvPr/>
          </p:nvSpPr>
          <p:spPr>
            <a:xfrm>
              <a:off x="6345533" y="5257567"/>
              <a:ext cx="381837" cy="348409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5199" tIns="380795" rIns="95199" bIns="9519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190397" indent="-190397" algn="ctr">
                <a:spcAft>
                  <a:spcPts val="529"/>
                </a:spcAft>
                <a:buFont typeface="Arial" panose="020B0604020202020204" pitchFamily="34" charset="0"/>
                <a:buChar char="•"/>
              </a:pPr>
              <a:endParaRPr lang="ru-RU" dirty="0">
                <a:solidFill>
                  <a:srgbClr val="0082BB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7" name="Freeform 42"/>
            <p:cNvSpPr>
              <a:spLocks/>
            </p:cNvSpPr>
            <p:nvPr/>
          </p:nvSpPr>
          <p:spPr bwMode="auto">
            <a:xfrm>
              <a:off x="6975393" y="5217791"/>
              <a:ext cx="542441" cy="471341"/>
            </a:xfrm>
            <a:custGeom>
              <a:avLst/>
              <a:gdLst>
                <a:gd name="T0" fmla="*/ 490 w 1000"/>
                <a:gd name="T1" fmla="*/ 0 h 535"/>
                <a:gd name="T2" fmla="*/ 989 w 1000"/>
                <a:gd name="T3" fmla="*/ 172 h 535"/>
                <a:gd name="T4" fmla="*/ 997 w 1000"/>
                <a:gd name="T5" fmla="*/ 178 h 535"/>
                <a:gd name="T6" fmla="*/ 1000 w 1000"/>
                <a:gd name="T7" fmla="*/ 187 h 535"/>
                <a:gd name="T8" fmla="*/ 993 w 1000"/>
                <a:gd name="T9" fmla="*/ 200 h 535"/>
                <a:gd name="T10" fmla="*/ 822 w 1000"/>
                <a:gd name="T11" fmla="*/ 251 h 535"/>
                <a:gd name="T12" fmla="*/ 791 w 1000"/>
                <a:gd name="T13" fmla="*/ 224 h 535"/>
                <a:gd name="T14" fmla="*/ 739 w 1000"/>
                <a:gd name="T15" fmla="*/ 203 h 535"/>
                <a:gd name="T16" fmla="*/ 673 w 1000"/>
                <a:gd name="T17" fmla="*/ 187 h 535"/>
                <a:gd name="T18" fmla="*/ 548 w 1000"/>
                <a:gd name="T19" fmla="*/ 174 h 535"/>
                <a:gd name="T20" fmla="*/ 491 w 1000"/>
                <a:gd name="T21" fmla="*/ 174 h 535"/>
                <a:gd name="T22" fmla="*/ 480 w 1000"/>
                <a:gd name="T23" fmla="*/ 189 h 535"/>
                <a:gd name="T24" fmla="*/ 485 w 1000"/>
                <a:gd name="T25" fmla="*/ 200 h 535"/>
                <a:gd name="T26" fmla="*/ 497 w 1000"/>
                <a:gd name="T27" fmla="*/ 205 h 535"/>
                <a:gd name="T28" fmla="*/ 585 w 1000"/>
                <a:gd name="T29" fmla="*/ 208 h 535"/>
                <a:gd name="T30" fmla="*/ 660 w 1000"/>
                <a:gd name="T31" fmla="*/ 217 h 535"/>
                <a:gd name="T32" fmla="*/ 723 w 1000"/>
                <a:gd name="T33" fmla="*/ 230 h 535"/>
                <a:gd name="T34" fmla="*/ 768 w 1000"/>
                <a:gd name="T35" fmla="*/ 246 h 535"/>
                <a:gd name="T36" fmla="*/ 793 w 1000"/>
                <a:gd name="T37" fmla="*/ 264 h 535"/>
                <a:gd name="T38" fmla="*/ 798 w 1000"/>
                <a:gd name="T39" fmla="*/ 373 h 535"/>
                <a:gd name="T40" fmla="*/ 798 w 1000"/>
                <a:gd name="T41" fmla="*/ 377 h 535"/>
                <a:gd name="T42" fmla="*/ 784 w 1000"/>
                <a:gd name="T43" fmla="*/ 395 h 535"/>
                <a:gd name="T44" fmla="*/ 747 w 1000"/>
                <a:gd name="T45" fmla="*/ 413 h 535"/>
                <a:gd name="T46" fmla="*/ 688 w 1000"/>
                <a:gd name="T47" fmla="*/ 429 h 535"/>
                <a:gd name="T48" fmla="*/ 612 w 1000"/>
                <a:gd name="T49" fmla="*/ 440 h 535"/>
                <a:gd name="T50" fmla="*/ 526 w 1000"/>
                <a:gd name="T51" fmla="*/ 446 h 535"/>
                <a:gd name="T52" fmla="*/ 464 w 1000"/>
                <a:gd name="T53" fmla="*/ 446 h 535"/>
                <a:gd name="T54" fmla="*/ 377 w 1000"/>
                <a:gd name="T55" fmla="*/ 440 h 535"/>
                <a:gd name="T56" fmla="*/ 302 w 1000"/>
                <a:gd name="T57" fmla="*/ 429 h 535"/>
                <a:gd name="T58" fmla="*/ 243 w 1000"/>
                <a:gd name="T59" fmla="*/ 413 h 535"/>
                <a:gd name="T60" fmla="*/ 206 w 1000"/>
                <a:gd name="T61" fmla="*/ 395 h 535"/>
                <a:gd name="T62" fmla="*/ 192 w 1000"/>
                <a:gd name="T63" fmla="*/ 377 h 535"/>
                <a:gd name="T64" fmla="*/ 192 w 1000"/>
                <a:gd name="T65" fmla="*/ 371 h 535"/>
                <a:gd name="T66" fmla="*/ 106 w 1000"/>
                <a:gd name="T67" fmla="*/ 363 h 535"/>
                <a:gd name="T68" fmla="*/ 118 w 1000"/>
                <a:gd name="T69" fmla="*/ 369 h 535"/>
                <a:gd name="T70" fmla="*/ 130 w 1000"/>
                <a:gd name="T71" fmla="*/ 384 h 535"/>
                <a:gd name="T72" fmla="*/ 135 w 1000"/>
                <a:gd name="T73" fmla="*/ 404 h 535"/>
                <a:gd name="T74" fmla="*/ 134 w 1000"/>
                <a:gd name="T75" fmla="*/ 417 h 535"/>
                <a:gd name="T76" fmla="*/ 126 w 1000"/>
                <a:gd name="T77" fmla="*/ 432 h 535"/>
                <a:gd name="T78" fmla="*/ 111 w 1000"/>
                <a:gd name="T79" fmla="*/ 443 h 535"/>
                <a:gd name="T80" fmla="*/ 121 w 1000"/>
                <a:gd name="T81" fmla="*/ 499 h 535"/>
                <a:gd name="T82" fmla="*/ 111 w 1000"/>
                <a:gd name="T83" fmla="*/ 513 h 535"/>
                <a:gd name="T84" fmla="*/ 67 w 1000"/>
                <a:gd name="T85" fmla="*/ 533 h 535"/>
                <a:gd name="T86" fmla="*/ 45 w 1000"/>
                <a:gd name="T87" fmla="*/ 533 h 535"/>
                <a:gd name="T88" fmla="*/ 58 w 1000"/>
                <a:gd name="T89" fmla="*/ 440 h 535"/>
                <a:gd name="T90" fmla="*/ 43 w 1000"/>
                <a:gd name="T91" fmla="*/ 425 h 535"/>
                <a:gd name="T92" fmla="*/ 39 w 1000"/>
                <a:gd name="T93" fmla="*/ 404 h 535"/>
                <a:gd name="T94" fmla="*/ 41 w 1000"/>
                <a:gd name="T95" fmla="*/ 391 h 535"/>
                <a:gd name="T96" fmla="*/ 51 w 1000"/>
                <a:gd name="T97" fmla="*/ 374 h 535"/>
                <a:gd name="T98" fmla="*/ 69 w 1000"/>
                <a:gd name="T99" fmla="*/ 363 h 535"/>
                <a:gd name="T100" fmla="*/ 12 w 1000"/>
                <a:gd name="T101" fmla="*/ 202 h 535"/>
                <a:gd name="T102" fmla="*/ 2 w 1000"/>
                <a:gd name="T103" fmla="*/ 193 h 535"/>
                <a:gd name="T104" fmla="*/ 2 w 1000"/>
                <a:gd name="T105" fmla="*/ 182 h 535"/>
                <a:gd name="T106" fmla="*/ 11 w 1000"/>
                <a:gd name="T107" fmla="*/ 172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00" h="535">
                  <a:moveTo>
                    <a:pt x="11" y="172"/>
                  </a:moveTo>
                  <a:lnTo>
                    <a:pt x="490" y="0"/>
                  </a:lnTo>
                  <a:lnTo>
                    <a:pt x="490" y="0"/>
                  </a:lnTo>
                  <a:lnTo>
                    <a:pt x="495" y="0"/>
                  </a:lnTo>
                  <a:lnTo>
                    <a:pt x="500" y="0"/>
                  </a:lnTo>
                  <a:lnTo>
                    <a:pt x="989" y="172"/>
                  </a:lnTo>
                  <a:lnTo>
                    <a:pt x="989" y="172"/>
                  </a:lnTo>
                  <a:lnTo>
                    <a:pt x="994" y="174"/>
                  </a:lnTo>
                  <a:lnTo>
                    <a:pt x="997" y="178"/>
                  </a:lnTo>
                  <a:lnTo>
                    <a:pt x="1000" y="182"/>
                  </a:lnTo>
                  <a:lnTo>
                    <a:pt x="1000" y="187"/>
                  </a:lnTo>
                  <a:lnTo>
                    <a:pt x="1000" y="187"/>
                  </a:lnTo>
                  <a:lnTo>
                    <a:pt x="998" y="193"/>
                  </a:lnTo>
                  <a:lnTo>
                    <a:pt x="996" y="196"/>
                  </a:lnTo>
                  <a:lnTo>
                    <a:pt x="993" y="200"/>
                  </a:lnTo>
                  <a:lnTo>
                    <a:pt x="988" y="202"/>
                  </a:lnTo>
                  <a:lnTo>
                    <a:pt x="822" y="251"/>
                  </a:lnTo>
                  <a:lnTo>
                    <a:pt x="822" y="251"/>
                  </a:lnTo>
                  <a:lnTo>
                    <a:pt x="814" y="240"/>
                  </a:lnTo>
                  <a:lnTo>
                    <a:pt x="804" y="232"/>
                  </a:lnTo>
                  <a:lnTo>
                    <a:pt x="791" y="224"/>
                  </a:lnTo>
                  <a:lnTo>
                    <a:pt x="775" y="216"/>
                  </a:lnTo>
                  <a:lnTo>
                    <a:pt x="759" y="209"/>
                  </a:lnTo>
                  <a:lnTo>
                    <a:pt x="739" y="203"/>
                  </a:lnTo>
                  <a:lnTo>
                    <a:pt x="718" y="198"/>
                  </a:lnTo>
                  <a:lnTo>
                    <a:pt x="696" y="192"/>
                  </a:lnTo>
                  <a:lnTo>
                    <a:pt x="673" y="187"/>
                  </a:lnTo>
                  <a:lnTo>
                    <a:pt x="650" y="184"/>
                  </a:lnTo>
                  <a:lnTo>
                    <a:pt x="599" y="178"/>
                  </a:lnTo>
                  <a:lnTo>
                    <a:pt x="548" y="174"/>
                  </a:lnTo>
                  <a:lnTo>
                    <a:pt x="497" y="173"/>
                  </a:lnTo>
                  <a:lnTo>
                    <a:pt x="497" y="173"/>
                  </a:lnTo>
                  <a:lnTo>
                    <a:pt x="491" y="174"/>
                  </a:lnTo>
                  <a:lnTo>
                    <a:pt x="485" y="178"/>
                  </a:lnTo>
                  <a:lnTo>
                    <a:pt x="482" y="182"/>
                  </a:lnTo>
                  <a:lnTo>
                    <a:pt x="480" y="189"/>
                  </a:lnTo>
                  <a:lnTo>
                    <a:pt x="480" y="189"/>
                  </a:lnTo>
                  <a:lnTo>
                    <a:pt x="482" y="195"/>
                  </a:lnTo>
                  <a:lnTo>
                    <a:pt x="485" y="200"/>
                  </a:lnTo>
                  <a:lnTo>
                    <a:pt x="491" y="203"/>
                  </a:lnTo>
                  <a:lnTo>
                    <a:pt x="497" y="205"/>
                  </a:lnTo>
                  <a:lnTo>
                    <a:pt x="497" y="205"/>
                  </a:lnTo>
                  <a:lnTo>
                    <a:pt x="527" y="205"/>
                  </a:lnTo>
                  <a:lnTo>
                    <a:pt x="556" y="206"/>
                  </a:lnTo>
                  <a:lnTo>
                    <a:pt x="585" y="208"/>
                  </a:lnTo>
                  <a:lnTo>
                    <a:pt x="611" y="210"/>
                  </a:lnTo>
                  <a:lnTo>
                    <a:pt x="637" y="214"/>
                  </a:lnTo>
                  <a:lnTo>
                    <a:pt x="660" y="217"/>
                  </a:lnTo>
                  <a:lnTo>
                    <a:pt x="683" y="221"/>
                  </a:lnTo>
                  <a:lnTo>
                    <a:pt x="703" y="225"/>
                  </a:lnTo>
                  <a:lnTo>
                    <a:pt x="723" y="230"/>
                  </a:lnTo>
                  <a:lnTo>
                    <a:pt x="739" y="236"/>
                  </a:lnTo>
                  <a:lnTo>
                    <a:pt x="754" y="240"/>
                  </a:lnTo>
                  <a:lnTo>
                    <a:pt x="768" y="246"/>
                  </a:lnTo>
                  <a:lnTo>
                    <a:pt x="778" y="252"/>
                  </a:lnTo>
                  <a:lnTo>
                    <a:pt x="788" y="258"/>
                  </a:lnTo>
                  <a:lnTo>
                    <a:pt x="793" y="264"/>
                  </a:lnTo>
                  <a:lnTo>
                    <a:pt x="798" y="269"/>
                  </a:lnTo>
                  <a:lnTo>
                    <a:pt x="798" y="373"/>
                  </a:lnTo>
                  <a:lnTo>
                    <a:pt x="798" y="373"/>
                  </a:lnTo>
                  <a:lnTo>
                    <a:pt x="798" y="374"/>
                  </a:lnTo>
                  <a:lnTo>
                    <a:pt x="798" y="374"/>
                  </a:lnTo>
                  <a:lnTo>
                    <a:pt x="798" y="377"/>
                  </a:lnTo>
                  <a:lnTo>
                    <a:pt x="797" y="381"/>
                  </a:lnTo>
                  <a:lnTo>
                    <a:pt x="792" y="388"/>
                  </a:lnTo>
                  <a:lnTo>
                    <a:pt x="784" y="395"/>
                  </a:lnTo>
                  <a:lnTo>
                    <a:pt x="775" y="402"/>
                  </a:lnTo>
                  <a:lnTo>
                    <a:pt x="762" y="407"/>
                  </a:lnTo>
                  <a:lnTo>
                    <a:pt x="747" y="413"/>
                  </a:lnTo>
                  <a:lnTo>
                    <a:pt x="728" y="419"/>
                  </a:lnTo>
                  <a:lnTo>
                    <a:pt x="710" y="425"/>
                  </a:lnTo>
                  <a:lnTo>
                    <a:pt x="688" y="429"/>
                  </a:lnTo>
                  <a:lnTo>
                    <a:pt x="665" y="433"/>
                  </a:lnTo>
                  <a:lnTo>
                    <a:pt x="639" y="436"/>
                  </a:lnTo>
                  <a:lnTo>
                    <a:pt x="612" y="440"/>
                  </a:lnTo>
                  <a:lnTo>
                    <a:pt x="585" y="442"/>
                  </a:lnTo>
                  <a:lnTo>
                    <a:pt x="556" y="444"/>
                  </a:lnTo>
                  <a:lnTo>
                    <a:pt x="526" y="446"/>
                  </a:lnTo>
                  <a:lnTo>
                    <a:pt x="494" y="446"/>
                  </a:lnTo>
                  <a:lnTo>
                    <a:pt x="494" y="446"/>
                  </a:lnTo>
                  <a:lnTo>
                    <a:pt x="464" y="446"/>
                  </a:lnTo>
                  <a:lnTo>
                    <a:pt x="434" y="444"/>
                  </a:lnTo>
                  <a:lnTo>
                    <a:pt x="405" y="442"/>
                  </a:lnTo>
                  <a:lnTo>
                    <a:pt x="377" y="440"/>
                  </a:lnTo>
                  <a:lnTo>
                    <a:pt x="351" y="436"/>
                  </a:lnTo>
                  <a:lnTo>
                    <a:pt x="325" y="433"/>
                  </a:lnTo>
                  <a:lnTo>
                    <a:pt x="302" y="429"/>
                  </a:lnTo>
                  <a:lnTo>
                    <a:pt x="280" y="425"/>
                  </a:lnTo>
                  <a:lnTo>
                    <a:pt x="261" y="419"/>
                  </a:lnTo>
                  <a:lnTo>
                    <a:pt x="243" y="413"/>
                  </a:lnTo>
                  <a:lnTo>
                    <a:pt x="228" y="407"/>
                  </a:lnTo>
                  <a:lnTo>
                    <a:pt x="215" y="402"/>
                  </a:lnTo>
                  <a:lnTo>
                    <a:pt x="206" y="395"/>
                  </a:lnTo>
                  <a:lnTo>
                    <a:pt x="198" y="388"/>
                  </a:lnTo>
                  <a:lnTo>
                    <a:pt x="193" y="381"/>
                  </a:lnTo>
                  <a:lnTo>
                    <a:pt x="192" y="377"/>
                  </a:lnTo>
                  <a:lnTo>
                    <a:pt x="192" y="374"/>
                  </a:lnTo>
                  <a:lnTo>
                    <a:pt x="192" y="374"/>
                  </a:lnTo>
                  <a:lnTo>
                    <a:pt x="192" y="371"/>
                  </a:lnTo>
                  <a:lnTo>
                    <a:pt x="192" y="254"/>
                  </a:lnTo>
                  <a:lnTo>
                    <a:pt x="106" y="230"/>
                  </a:lnTo>
                  <a:lnTo>
                    <a:pt x="106" y="363"/>
                  </a:lnTo>
                  <a:lnTo>
                    <a:pt x="106" y="363"/>
                  </a:lnTo>
                  <a:lnTo>
                    <a:pt x="112" y="366"/>
                  </a:lnTo>
                  <a:lnTo>
                    <a:pt x="118" y="369"/>
                  </a:lnTo>
                  <a:lnTo>
                    <a:pt x="122" y="374"/>
                  </a:lnTo>
                  <a:lnTo>
                    <a:pt x="127" y="380"/>
                  </a:lnTo>
                  <a:lnTo>
                    <a:pt x="130" y="384"/>
                  </a:lnTo>
                  <a:lnTo>
                    <a:pt x="134" y="391"/>
                  </a:lnTo>
                  <a:lnTo>
                    <a:pt x="135" y="397"/>
                  </a:lnTo>
                  <a:lnTo>
                    <a:pt x="135" y="404"/>
                  </a:lnTo>
                  <a:lnTo>
                    <a:pt x="135" y="404"/>
                  </a:lnTo>
                  <a:lnTo>
                    <a:pt x="135" y="411"/>
                  </a:lnTo>
                  <a:lnTo>
                    <a:pt x="134" y="417"/>
                  </a:lnTo>
                  <a:lnTo>
                    <a:pt x="131" y="421"/>
                  </a:lnTo>
                  <a:lnTo>
                    <a:pt x="129" y="427"/>
                  </a:lnTo>
                  <a:lnTo>
                    <a:pt x="126" y="432"/>
                  </a:lnTo>
                  <a:lnTo>
                    <a:pt x="121" y="436"/>
                  </a:lnTo>
                  <a:lnTo>
                    <a:pt x="116" y="440"/>
                  </a:lnTo>
                  <a:lnTo>
                    <a:pt x="111" y="443"/>
                  </a:lnTo>
                  <a:lnTo>
                    <a:pt x="121" y="494"/>
                  </a:lnTo>
                  <a:lnTo>
                    <a:pt x="121" y="494"/>
                  </a:lnTo>
                  <a:lnTo>
                    <a:pt x="121" y="499"/>
                  </a:lnTo>
                  <a:lnTo>
                    <a:pt x="119" y="504"/>
                  </a:lnTo>
                  <a:lnTo>
                    <a:pt x="115" y="508"/>
                  </a:lnTo>
                  <a:lnTo>
                    <a:pt x="111" y="513"/>
                  </a:lnTo>
                  <a:lnTo>
                    <a:pt x="98" y="521"/>
                  </a:lnTo>
                  <a:lnTo>
                    <a:pt x="82" y="528"/>
                  </a:lnTo>
                  <a:lnTo>
                    <a:pt x="67" y="533"/>
                  </a:lnTo>
                  <a:lnTo>
                    <a:pt x="54" y="535"/>
                  </a:lnTo>
                  <a:lnTo>
                    <a:pt x="48" y="534"/>
                  </a:lnTo>
                  <a:lnTo>
                    <a:pt x="45" y="533"/>
                  </a:lnTo>
                  <a:lnTo>
                    <a:pt x="42" y="530"/>
                  </a:lnTo>
                  <a:lnTo>
                    <a:pt x="42" y="527"/>
                  </a:lnTo>
                  <a:lnTo>
                    <a:pt x="58" y="440"/>
                  </a:lnTo>
                  <a:lnTo>
                    <a:pt x="58" y="440"/>
                  </a:lnTo>
                  <a:lnTo>
                    <a:pt x="50" y="433"/>
                  </a:lnTo>
                  <a:lnTo>
                    <a:pt x="43" y="425"/>
                  </a:lnTo>
                  <a:lnTo>
                    <a:pt x="40" y="414"/>
                  </a:lnTo>
                  <a:lnTo>
                    <a:pt x="39" y="410"/>
                  </a:lnTo>
                  <a:lnTo>
                    <a:pt x="39" y="404"/>
                  </a:lnTo>
                  <a:lnTo>
                    <a:pt x="39" y="404"/>
                  </a:lnTo>
                  <a:lnTo>
                    <a:pt x="39" y="397"/>
                  </a:lnTo>
                  <a:lnTo>
                    <a:pt x="41" y="391"/>
                  </a:lnTo>
                  <a:lnTo>
                    <a:pt x="43" y="384"/>
                  </a:lnTo>
                  <a:lnTo>
                    <a:pt x="47" y="380"/>
                  </a:lnTo>
                  <a:lnTo>
                    <a:pt x="51" y="374"/>
                  </a:lnTo>
                  <a:lnTo>
                    <a:pt x="56" y="369"/>
                  </a:lnTo>
                  <a:lnTo>
                    <a:pt x="62" y="366"/>
                  </a:lnTo>
                  <a:lnTo>
                    <a:pt x="69" y="363"/>
                  </a:lnTo>
                  <a:lnTo>
                    <a:pt x="69" y="218"/>
                  </a:lnTo>
                  <a:lnTo>
                    <a:pt x="12" y="202"/>
                  </a:lnTo>
                  <a:lnTo>
                    <a:pt x="12" y="202"/>
                  </a:lnTo>
                  <a:lnTo>
                    <a:pt x="7" y="200"/>
                  </a:lnTo>
                  <a:lnTo>
                    <a:pt x="4" y="198"/>
                  </a:lnTo>
                  <a:lnTo>
                    <a:pt x="2" y="193"/>
                  </a:lnTo>
                  <a:lnTo>
                    <a:pt x="0" y="187"/>
                  </a:lnTo>
                  <a:lnTo>
                    <a:pt x="0" y="187"/>
                  </a:lnTo>
                  <a:lnTo>
                    <a:pt x="2" y="182"/>
                  </a:lnTo>
                  <a:lnTo>
                    <a:pt x="4" y="178"/>
                  </a:lnTo>
                  <a:lnTo>
                    <a:pt x="7" y="174"/>
                  </a:lnTo>
                  <a:lnTo>
                    <a:pt x="11" y="172"/>
                  </a:lnTo>
                  <a:lnTo>
                    <a:pt x="11" y="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8" name="Freeform 4806"/>
            <p:cNvSpPr>
              <a:spLocks noEditPoints="1"/>
            </p:cNvSpPr>
            <p:nvPr/>
          </p:nvSpPr>
          <p:spPr bwMode="auto">
            <a:xfrm>
              <a:off x="-1938040" y="5874257"/>
              <a:ext cx="478358" cy="485878"/>
            </a:xfrm>
            <a:custGeom>
              <a:avLst/>
              <a:gdLst>
                <a:gd name="T0" fmla="*/ 310 w 364"/>
                <a:gd name="T1" fmla="*/ 104 h 320"/>
                <a:gd name="T2" fmla="*/ 314 w 364"/>
                <a:gd name="T3" fmla="*/ 242 h 320"/>
                <a:gd name="T4" fmla="*/ 304 w 364"/>
                <a:gd name="T5" fmla="*/ 252 h 320"/>
                <a:gd name="T6" fmla="*/ 276 w 364"/>
                <a:gd name="T7" fmla="*/ 248 h 320"/>
                <a:gd name="T8" fmla="*/ 274 w 364"/>
                <a:gd name="T9" fmla="*/ 110 h 320"/>
                <a:gd name="T10" fmla="*/ 284 w 364"/>
                <a:gd name="T11" fmla="*/ 100 h 320"/>
                <a:gd name="T12" fmla="*/ 26 w 364"/>
                <a:gd name="T13" fmla="*/ 66 h 320"/>
                <a:gd name="T14" fmla="*/ 178 w 364"/>
                <a:gd name="T15" fmla="*/ 0 h 320"/>
                <a:gd name="T16" fmla="*/ 180 w 364"/>
                <a:gd name="T17" fmla="*/ 0 h 320"/>
                <a:gd name="T18" fmla="*/ 184 w 364"/>
                <a:gd name="T19" fmla="*/ 0 h 320"/>
                <a:gd name="T20" fmla="*/ 186 w 364"/>
                <a:gd name="T21" fmla="*/ 0 h 320"/>
                <a:gd name="T22" fmla="*/ 332 w 364"/>
                <a:gd name="T23" fmla="*/ 62 h 320"/>
                <a:gd name="T24" fmla="*/ 338 w 364"/>
                <a:gd name="T25" fmla="*/ 74 h 320"/>
                <a:gd name="T26" fmla="*/ 328 w 364"/>
                <a:gd name="T27" fmla="*/ 82 h 320"/>
                <a:gd name="T28" fmla="*/ 36 w 364"/>
                <a:gd name="T29" fmla="*/ 82 h 320"/>
                <a:gd name="T30" fmla="*/ 26 w 364"/>
                <a:gd name="T31" fmla="*/ 72 h 320"/>
                <a:gd name="T32" fmla="*/ 168 w 364"/>
                <a:gd name="T33" fmla="*/ 56 h 320"/>
                <a:gd name="T34" fmla="*/ 190 w 364"/>
                <a:gd name="T35" fmla="*/ 60 h 320"/>
                <a:gd name="T36" fmla="*/ 200 w 364"/>
                <a:gd name="T37" fmla="*/ 42 h 320"/>
                <a:gd name="T38" fmla="*/ 182 w 364"/>
                <a:gd name="T39" fmla="*/ 24 h 320"/>
                <a:gd name="T40" fmla="*/ 164 w 364"/>
                <a:gd name="T41" fmla="*/ 36 h 320"/>
                <a:gd name="T42" fmla="*/ 230 w 364"/>
                <a:gd name="T43" fmla="*/ 252 h 320"/>
                <a:gd name="T44" fmla="*/ 240 w 364"/>
                <a:gd name="T45" fmla="*/ 242 h 320"/>
                <a:gd name="T46" fmla="*/ 236 w 364"/>
                <a:gd name="T47" fmla="*/ 104 h 320"/>
                <a:gd name="T48" fmla="*/ 134 w 364"/>
                <a:gd name="T49" fmla="*/ 100 h 320"/>
                <a:gd name="T50" fmla="*/ 124 w 364"/>
                <a:gd name="T51" fmla="*/ 110 h 320"/>
                <a:gd name="T52" fmla="*/ 128 w 364"/>
                <a:gd name="T53" fmla="*/ 248 h 320"/>
                <a:gd name="T54" fmla="*/ 162 w 364"/>
                <a:gd name="T55" fmla="*/ 170 h 320"/>
                <a:gd name="T56" fmla="*/ 174 w 364"/>
                <a:gd name="T57" fmla="*/ 152 h 320"/>
                <a:gd name="T58" fmla="*/ 196 w 364"/>
                <a:gd name="T59" fmla="*/ 156 h 320"/>
                <a:gd name="T60" fmla="*/ 230 w 364"/>
                <a:gd name="T61" fmla="*/ 252 h 320"/>
                <a:gd name="T62" fmla="*/ 332 w 364"/>
                <a:gd name="T63" fmla="*/ 286 h 320"/>
                <a:gd name="T64" fmla="*/ 338 w 364"/>
                <a:gd name="T65" fmla="*/ 278 h 320"/>
                <a:gd name="T66" fmla="*/ 328 w 364"/>
                <a:gd name="T67" fmla="*/ 268 h 320"/>
                <a:gd name="T68" fmla="*/ 28 w 364"/>
                <a:gd name="T69" fmla="*/ 270 h 320"/>
                <a:gd name="T70" fmla="*/ 26 w 364"/>
                <a:gd name="T71" fmla="*/ 282 h 320"/>
                <a:gd name="T72" fmla="*/ 36 w 364"/>
                <a:gd name="T73" fmla="*/ 288 h 320"/>
                <a:gd name="T74" fmla="*/ 6 w 364"/>
                <a:gd name="T75" fmla="*/ 302 h 320"/>
                <a:gd name="T76" fmla="*/ 0 w 364"/>
                <a:gd name="T77" fmla="*/ 310 h 320"/>
                <a:gd name="T78" fmla="*/ 10 w 364"/>
                <a:gd name="T79" fmla="*/ 320 h 320"/>
                <a:gd name="T80" fmla="*/ 362 w 364"/>
                <a:gd name="T81" fmla="*/ 318 h 320"/>
                <a:gd name="T82" fmla="*/ 364 w 364"/>
                <a:gd name="T83" fmla="*/ 306 h 320"/>
                <a:gd name="T84" fmla="*/ 354 w 364"/>
                <a:gd name="T85" fmla="*/ 300 h 320"/>
                <a:gd name="T86" fmla="*/ 54 w 364"/>
                <a:gd name="T87" fmla="*/ 104 h 320"/>
                <a:gd name="T88" fmla="*/ 50 w 364"/>
                <a:gd name="T89" fmla="*/ 242 h 320"/>
                <a:gd name="T90" fmla="*/ 60 w 364"/>
                <a:gd name="T91" fmla="*/ 252 h 320"/>
                <a:gd name="T92" fmla="*/ 88 w 364"/>
                <a:gd name="T93" fmla="*/ 248 h 320"/>
                <a:gd name="T94" fmla="*/ 90 w 364"/>
                <a:gd name="T95" fmla="*/ 110 h 320"/>
                <a:gd name="T96" fmla="*/ 80 w 364"/>
                <a:gd name="T97" fmla="*/ 10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64" h="320">
                  <a:moveTo>
                    <a:pt x="304" y="100"/>
                  </a:moveTo>
                  <a:lnTo>
                    <a:pt x="304" y="100"/>
                  </a:lnTo>
                  <a:lnTo>
                    <a:pt x="308" y="102"/>
                  </a:lnTo>
                  <a:lnTo>
                    <a:pt x="310" y="104"/>
                  </a:lnTo>
                  <a:lnTo>
                    <a:pt x="312" y="106"/>
                  </a:lnTo>
                  <a:lnTo>
                    <a:pt x="314" y="110"/>
                  </a:lnTo>
                  <a:lnTo>
                    <a:pt x="314" y="242"/>
                  </a:lnTo>
                  <a:lnTo>
                    <a:pt x="314" y="242"/>
                  </a:lnTo>
                  <a:lnTo>
                    <a:pt x="312" y="246"/>
                  </a:lnTo>
                  <a:lnTo>
                    <a:pt x="310" y="248"/>
                  </a:lnTo>
                  <a:lnTo>
                    <a:pt x="308" y="250"/>
                  </a:lnTo>
                  <a:lnTo>
                    <a:pt x="304" y="252"/>
                  </a:lnTo>
                  <a:lnTo>
                    <a:pt x="284" y="252"/>
                  </a:lnTo>
                  <a:lnTo>
                    <a:pt x="284" y="252"/>
                  </a:lnTo>
                  <a:lnTo>
                    <a:pt x="280" y="250"/>
                  </a:lnTo>
                  <a:lnTo>
                    <a:pt x="276" y="248"/>
                  </a:lnTo>
                  <a:lnTo>
                    <a:pt x="274" y="246"/>
                  </a:lnTo>
                  <a:lnTo>
                    <a:pt x="274" y="242"/>
                  </a:lnTo>
                  <a:lnTo>
                    <a:pt x="274" y="110"/>
                  </a:lnTo>
                  <a:lnTo>
                    <a:pt x="274" y="110"/>
                  </a:lnTo>
                  <a:lnTo>
                    <a:pt x="274" y="106"/>
                  </a:lnTo>
                  <a:lnTo>
                    <a:pt x="276" y="104"/>
                  </a:lnTo>
                  <a:lnTo>
                    <a:pt x="280" y="102"/>
                  </a:lnTo>
                  <a:lnTo>
                    <a:pt x="284" y="100"/>
                  </a:lnTo>
                  <a:lnTo>
                    <a:pt x="304" y="100"/>
                  </a:lnTo>
                  <a:close/>
                  <a:moveTo>
                    <a:pt x="26" y="72"/>
                  </a:moveTo>
                  <a:lnTo>
                    <a:pt x="26" y="72"/>
                  </a:lnTo>
                  <a:lnTo>
                    <a:pt x="26" y="66"/>
                  </a:lnTo>
                  <a:lnTo>
                    <a:pt x="32" y="62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2" y="0"/>
                  </a:lnTo>
                  <a:lnTo>
                    <a:pt x="182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332" y="62"/>
                  </a:lnTo>
                  <a:lnTo>
                    <a:pt x="332" y="62"/>
                  </a:lnTo>
                  <a:lnTo>
                    <a:pt x="336" y="64"/>
                  </a:lnTo>
                  <a:lnTo>
                    <a:pt x="338" y="72"/>
                  </a:lnTo>
                  <a:lnTo>
                    <a:pt x="338" y="72"/>
                  </a:lnTo>
                  <a:lnTo>
                    <a:pt x="338" y="74"/>
                  </a:lnTo>
                  <a:lnTo>
                    <a:pt x="336" y="78"/>
                  </a:lnTo>
                  <a:lnTo>
                    <a:pt x="332" y="80"/>
                  </a:lnTo>
                  <a:lnTo>
                    <a:pt x="328" y="82"/>
                  </a:lnTo>
                  <a:lnTo>
                    <a:pt x="328" y="82"/>
                  </a:lnTo>
                  <a:lnTo>
                    <a:pt x="328" y="82"/>
                  </a:lnTo>
                  <a:lnTo>
                    <a:pt x="182" y="82"/>
                  </a:lnTo>
                  <a:lnTo>
                    <a:pt x="182" y="82"/>
                  </a:lnTo>
                  <a:lnTo>
                    <a:pt x="36" y="82"/>
                  </a:lnTo>
                  <a:lnTo>
                    <a:pt x="36" y="82"/>
                  </a:lnTo>
                  <a:lnTo>
                    <a:pt x="30" y="78"/>
                  </a:lnTo>
                  <a:lnTo>
                    <a:pt x="26" y="72"/>
                  </a:lnTo>
                  <a:lnTo>
                    <a:pt x="26" y="72"/>
                  </a:lnTo>
                  <a:close/>
                  <a:moveTo>
                    <a:pt x="164" y="42"/>
                  </a:moveTo>
                  <a:lnTo>
                    <a:pt x="164" y="42"/>
                  </a:lnTo>
                  <a:lnTo>
                    <a:pt x="164" y="50"/>
                  </a:lnTo>
                  <a:lnTo>
                    <a:pt x="168" y="56"/>
                  </a:lnTo>
                  <a:lnTo>
                    <a:pt x="174" y="60"/>
                  </a:lnTo>
                  <a:lnTo>
                    <a:pt x="182" y="62"/>
                  </a:lnTo>
                  <a:lnTo>
                    <a:pt x="182" y="62"/>
                  </a:lnTo>
                  <a:lnTo>
                    <a:pt x="190" y="60"/>
                  </a:lnTo>
                  <a:lnTo>
                    <a:pt x="196" y="56"/>
                  </a:lnTo>
                  <a:lnTo>
                    <a:pt x="200" y="50"/>
                  </a:lnTo>
                  <a:lnTo>
                    <a:pt x="200" y="42"/>
                  </a:lnTo>
                  <a:lnTo>
                    <a:pt x="200" y="42"/>
                  </a:lnTo>
                  <a:lnTo>
                    <a:pt x="200" y="36"/>
                  </a:lnTo>
                  <a:lnTo>
                    <a:pt x="196" y="30"/>
                  </a:lnTo>
                  <a:lnTo>
                    <a:pt x="190" y="26"/>
                  </a:lnTo>
                  <a:lnTo>
                    <a:pt x="182" y="24"/>
                  </a:lnTo>
                  <a:lnTo>
                    <a:pt x="182" y="24"/>
                  </a:lnTo>
                  <a:lnTo>
                    <a:pt x="174" y="26"/>
                  </a:lnTo>
                  <a:lnTo>
                    <a:pt x="168" y="30"/>
                  </a:lnTo>
                  <a:lnTo>
                    <a:pt x="164" y="36"/>
                  </a:lnTo>
                  <a:lnTo>
                    <a:pt x="164" y="42"/>
                  </a:lnTo>
                  <a:lnTo>
                    <a:pt x="164" y="42"/>
                  </a:lnTo>
                  <a:close/>
                  <a:moveTo>
                    <a:pt x="230" y="252"/>
                  </a:moveTo>
                  <a:lnTo>
                    <a:pt x="230" y="252"/>
                  </a:lnTo>
                  <a:lnTo>
                    <a:pt x="234" y="250"/>
                  </a:lnTo>
                  <a:lnTo>
                    <a:pt x="236" y="248"/>
                  </a:lnTo>
                  <a:lnTo>
                    <a:pt x="238" y="246"/>
                  </a:lnTo>
                  <a:lnTo>
                    <a:pt x="240" y="242"/>
                  </a:lnTo>
                  <a:lnTo>
                    <a:pt x="240" y="110"/>
                  </a:lnTo>
                  <a:lnTo>
                    <a:pt x="240" y="110"/>
                  </a:lnTo>
                  <a:lnTo>
                    <a:pt x="238" y="106"/>
                  </a:lnTo>
                  <a:lnTo>
                    <a:pt x="236" y="104"/>
                  </a:lnTo>
                  <a:lnTo>
                    <a:pt x="234" y="102"/>
                  </a:lnTo>
                  <a:lnTo>
                    <a:pt x="230" y="100"/>
                  </a:lnTo>
                  <a:lnTo>
                    <a:pt x="134" y="100"/>
                  </a:lnTo>
                  <a:lnTo>
                    <a:pt x="134" y="100"/>
                  </a:lnTo>
                  <a:lnTo>
                    <a:pt x="130" y="102"/>
                  </a:lnTo>
                  <a:lnTo>
                    <a:pt x="128" y="104"/>
                  </a:lnTo>
                  <a:lnTo>
                    <a:pt x="126" y="106"/>
                  </a:lnTo>
                  <a:lnTo>
                    <a:pt x="124" y="110"/>
                  </a:lnTo>
                  <a:lnTo>
                    <a:pt x="124" y="242"/>
                  </a:lnTo>
                  <a:lnTo>
                    <a:pt x="124" y="242"/>
                  </a:lnTo>
                  <a:lnTo>
                    <a:pt x="126" y="246"/>
                  </a:lnTo>
                  <a:lnTo>
                    <a:pt x="128" y="248"/>
                  </a:lnTo>
                  <a:lnTo>
                    <a:pt x="130" y="250"/>
                  </a:lnTo>
                  <a:lnTo>
                    <a:pt x="134" y="252"/>
                  </a:lnTo>
                  <a:lnTo>
                    <a:pt x="162" y="252"/>
                  </a:lnTo>
                  <a:lnTo>
                    <a:pt x="162" y="170"/>
                  </a:lnTo>
                  <a:lnTo>
                    <a:pt x="162" y="170"/>
                  </a:lnTo>
                  <a:lnTo>
                    <a:pt x="164" y="162"/>
                  </a:lnTo>
                  <a:lnTo>
                    <a:pt x="168" y="156"/>
                  </a:lnTo>
                  <a:lnTo>
                    <a:pt x="174" y="152"/>
                  </a:lnTo>
                  <a:lnTo>
                    <a:pt x="182" y="150"/>
                  </a:lnTo>
                  <a:lnTo>
                    <a:pt x="182" y="150"/>
                  </a:lnTo>
                  <a:lnTo>
                    <a:pt x="190" y="152"/>
                  </a:lnTo>
                  <a:lnTo>
                    <a:pt x="196" y="156"/>
                  </a:lnTo>
                  <a:lnTo>
                    <a:pt x="200" y="162"/>
                  </a:lnTo>
                  <a:lnTo>
                    <a:pt x="202" y="170"/>
                  </a:lnTo>
                  <a:lnTo>
                    <a:pt x="202" y="252"/>
                  </a:lnTo>
                  <a:lnTo>
                    <a:pt x="230" y="252"/>
                  </a:lnTo>
                  <a:close/>
                  <a:moveTo>
                    <a:pt x="36" y="288"/>
                  </a:moveTo>
                  <a:lnTo>
                    <a:pt x="328" y="288"/>
                  </a:lnTo>
                  <a:lnTo>
                    <a:pt x="328" y="288"/>
                  </a:lnTo>
                  <a:lnTo>
                    <a:pt x="332" y="286"/>
                  </a:lnTo>
                  <a:lnTo>
                    <a:pt x="336" y="284"/>
                  </a:lnTo>
                  <a:lnTo>
                    <a:pt x="338" y="282"/>
                  </a:lnTo>
                  <a:lnTo>
                    <a:pt x="338" y="278"/>
                  </a:lnTo>
                  <a:lnTo>
                    <a:pt x="338" y="278"/>
                  </a:lnTo>
                  <a:lnTo>
                    <a:pt x="338" y="274"/>
                  </a:lnTo>
                  <a:lnTo>
                    <a:pt x="336" y="270"/>
                  </a:lnTo>
                  <a:lnTo>
                    <a:pt x="332" y="268"/>
                  </a:lnTo>
                  <a:lnTo>
                    <a:pt x="328" y="268"/>
                  </a:lnTo>
                  <a:lnTo>
                    <a:pt x="36" y="268"/>
                  </a:lnTo>
                  <a:lnTo>
                    <a:pt x="36" y="268"/>
                  </a:lnTo>
                  <a:lnTo>
                    <a:pt x="32" y="268"/>
                  </a:lnTo>
                  <a:lnTo>
                    <a:pt x="28" y="270"/>
                  </a:lnTo>
                  <a:lnTo>
                    <a:pt x="26" y="274"/>
                  </a:lnTo>
                  <a:lnTo>
                    <a:pt x="26" y="278"/>
                  </a:lnTo>
                  <a:lnTo>
                    <a:pt x="26" y="278"/>
                  </a:lnTo>
                  <a:lnTo>
                    <a:pt x="26" y="282"/>
                  </a:lnTo>
                  <a:lnTo>
                    <a:pt x="28" y="284"/>
                  </a:lnTo>
                  <a:lnTo>
                    <a:pt x="32" y="286"/>
                  </a:lnTo>
                  <a:lnTo>
                    <a:pt x="36" y="288"/>
                  </a:lnTo>
                  <a:lnTo>
                    <a:pt x="36" y="288"/>
                  </a:lnTo>
                  <a:close/>
                  <a:moveTo>
                    <a:pt x="354" y="300"/>
                  </a:moveTo>
                  <a:lnTo>
                    <a:pt x="10" y="300"/>
                  </a:lnTo>
                  <a:lnTo>
                    <a:pt x="10" y="300"/>
                  </a:lnTo>
                  <a:lnTo>
                    <a:pt x="6" y="302"/>
                  </a:lnTo>
                  <a:lnTo>
                    <a:pt x="2" y="304"/>
                  </a:lnTo>
                  <a:lnTo>
                    <a:pt x="0" y="306"/>
                  </a:lnTo>
                  <a:lnTo>
                    <a:pt x="0" y="310"/>
                  </a:lnTo>
                  <a:lnTo>
                    <a:pt x="0" y="310"/>
                  </a:lnTo>
                  <a:lnTo>
                    <a:pt x="0" y="314"/>
                  </a:lnTo>
                  <a:lnTo>
                    <a:pt x="2" y="318"/>
                  </a:lnTo>
                  <a:lnTo>
                    <a:pt x="6" y="320"/>
                  </a:lnTo>
                  <a:lnTo>
                    <a:pt x="10" y="320"/>
                  </a:lnTo>
                  <a:lnTo>
                    <a:pt x="354" y="320"/>
                  </a:lnTo>
                  <a:lnTo>
                    <a:pt x="354" y="320"/>
                  </a:lnTo>
                  <a:lnTo>
                    <a:pt x="358" y="320"/>
                  </a:lnTo>
                  <a:lnTo>
                    <a:pt x="362" y="318"/>
                  </a:lnTo>
                  <a:lnTo>
                    <a:pt x="364" y="314"/>
                  </a:lnTo>
                  <a:lnTo>
                    <a:pt x="364" y="310"/>
                  </a:lnTo>
                  <a:lnTo>
                    <a:pt x="364" y="310"/>
                  </a:lnTo>
                  <a:lnTo>
                    <a:pt x="364" y="306"/>
                  </a:lnTo>
                  <a:lnTo>
                    <a:pt x="362" y="304"/>
                  </a:lnTo>
                  <a:lnTo>
                    <a:pt x="358" y="302"/>
                  </a:lnTo>
                  <a:lnTo>
                    <a:pt x="354" y="300"/>
                  </a:lnTo>
                  <a:lnTo>
                    <a:pt x="354" y="300"/>
                  </a:lnTo>
                  <a:close/>
                  <a:moveTo>
                    <a:pt x="60" y="100"/>
                  </a:moveTo>
                  <a:lnTo>
                    <a:pt x="60" y="100"/>
                  </a:lnTo>
                  <a:lnTo>
                    <a:pt x="56" y="102"/>
                  </a:lnTo>
                  <a:lnTo>
                    <a:pt x="54" y="104"/>
                  </a:lnTo>
                  <a:lnTo>
                    <a:pt x="52" y="106"/>
                  </a:lnTo>
                  <a:lnTo>
                    <a:pt x="50" y="110"/>
                  </a:lnTo>
                  <a:lnTo>
                    <a:pt x="50" y="242"/>
                  </a:lnTo>
                  <a:lnTo>
                    <a:pt x="50" y="242"/>
                  </a:lnTo>
                  <a:lnTo>
                    <a:pt x="52" y="246"/>
                  </a:lnTo>
                  <a:lnTo>
                    <a:pt x="54" y="248"/>
                  </a:lnTo>
                  <a:lnTo>
                    <a:pt x="56" y="250"/>
                  </a:lnTo>
                  <a:lnTo>
                    <a:pt x="60" y="252"/>
                  </a:lnTo>
                  <a:lnTo>
                    <a:pt x="80" y="252"/>
                  </a:lnTo>
                  <a:lnTo>
                    <a:pt x="80" y="252"/>
                  </a:lnTo>
                  <a:lnTo>
                    <a:pt x="84" y="250"/>
                  </a:lnTo>
                  <a:lnTo>
                    <a:pt x="88" y="248"/>
                  </a:lnTo>
                  <a:lnTo>
                    <a:pt x="90" y="246"/>
                  </a:lnTo>
                  <a:lnTo>
                    <a:pt x="90" y="242"/>
                  </a:lnTo>
                  <a:lnTo>
                    <a:pt x="90" y="110"/>
                  </a:lnTo>
                  <a:lnTo>
                    <a:pt x="90" y="110"/>
                  </a:lnTo>
                  <a:lnTo>
                    <a:pt x="90" y="106"/>
                  </a:lnTo>
                  <a:lnTo>
                    <a:pt x="88" y="104"/>
                  </a:lnTo>
                  <a:lnTo>
                    <a:pt x="84" y="102"/>
                  </a:lnTo>
                  <a:lnTo>
                    <a:pt x="80" y="100"/>
                  </a:lnTo>
                  <a:lnTo>
                    <a:pt x="60" y="1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9" name="Плюс 38"/>
            <p:cNvSpPr/>
            <p:nvPr/>
          </p:nvSpPr>
          <p:spPr>
            <a:xfrm>
              <a:off x="3833159" y="6285198"/>
              <a:ext cx="381837" cy="348409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5199" tIns="380795" rIns="95199" bIns="9519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190397" indent="-190397" algn="ctr">
                <a:spcAft>
                  <a:spcPts val="529"/>
                </a:spcAft>
                <a:buFont typeface="Arial" panose="020B0604020202020204" pitchFamily="34" charset="0"/>
                <a:buChar char="•"/>
              </a:pPr>
              <a:endParaRPr lang="ru-RU" dirty="0">
                <a:solidFill>
                  <a:srgbClr val="0082BB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0" name="Freeform 4984"/>
            <p:cNvSpPr>
              <a:spLocks noEditPoints="1"/>
            </p:cNvSpPr>
            <p:nvPr/>
          </p:nvSpPr>
          <p:spPr bwMode="auto">
            <a:xfrm>
              <a:off x="4347782" y="6153599"/>
              <a:ext cx="523736" cy="530341"/>
            </a:xfrm>
            <a:custGeom>
              <a:avLst/>
              <a:gdLst>
                <a:gd name="T0" fmla="*/ 312 w 360"/>
                <a:gd name="T1" fmla="*/ 150 h 342"/>
                <a:gd name="T2" fmla="*/ 302 w 360"/>
                <a:gd name="T3" fmla="*/ 156 h 342"/>
                <a:gd name="T4" fmla="*/ 294 w 360"/>
                <a:gd name="T5" fmla="*/ 148 h 342"/>
                <a:gd name="T6" fmla="*/ 250 w 360"/>
                <a:gd name="T7" fmla="*/ 92 h 342"/>
                <a:gd name="T8" fmla="*/ 180 w 360"/>
                <a:gd name="T9" fmla="*/ 70 h 342"/>
                <a:gd name="T10" fmla="*/ 126 w 360"/>
                <a:gd name="T11" fmla="*/ 82 h 342"/>
                <a:gd name="T12" fmla="*/ 74 w 360"/>
                <a:gd name="T13" fmla="*/ 132 h 342"/>
                <a:gd name="T14" fmla="*/ 58 w 360"/>
                <a:gd name="T15" fmla="*/ 156 h 342"/>
                <a:gd name="T16" fmla="*/ 50 w 360"/>
                <a:gd name="T17" fmla="*/ 152 h 342"/>
                <a:gd name="T18" fmla="*/ 48 w 360"/>
                <a:gd name="T19" fmla="*/ 142 h 342"/>
                <a:gd name="T20" fmla="*/ 100 w 360"/>
                <a:gd name="T21" fmla="*/ 74 h 342"/>
                <a:gd name="T22" fmla="*/ 180 w 360"/>
                <a:gd name="T23" fmla="*/ 50 h 342"/>
                <a:gd name="T24" fmla="*/ 242 w 360"/>
                <a:gd name="T25" fmla="*/ 64 h 342"/>
                <a:gd name="T26" fmla="*/ 304 w 360"/>
                <a:gd name="T27" fmla="*/ 122 h 342"/>
                <a:gd name="T28" fmla="*/ 102 w 360"/>
                <a:gd name="T29" fmla="*/ 172 h 342"/>
                <a:gd name="T30" fmla="*/ 114 w 360"/>
                <a:gd name="T31" fmla="*/ 166 h 342"/>
                <a:gd name="T32" fmla="*/ 132 w 360"/>
                <a:gd name="T33" fmla="*/ 138 h 342"/>
                <a:gd name="T34" fmla="*/ 170 w 360"/>
                <a:gd name="T35" fmla="*/ 120 h 342"/>
                <a:gd name="T36" fmla="*/ 202 w 360"/>
                <a:gd name="T37" fmla="*/ 122 h 342"/>
                <a:gd name="T38" fmla="*/ 236 w 360"/>
                <a:gd name="T39" fmla="*/ 146 h 342"/>
                <a:gd name="T40" fmla="*/ 248 w 360"/>
                <a:gd name="T41" fmla="*/ 170 h 342"/>
                <a:gd name="T42" fmla="*/ 258 w 360"/>
                <a:gd name="T43" fmla="*/ 172 h 342"/>
                <a:gd name="T44" fmla="*/ 264 w 360"/>
                <a:gd name="T45" fmla="*/ 158 h 342"/>
                <a:gd name="T46" fmla="*/ 242 w 360"/>
                <a:gd name="T47" fmla="*/ 124 h 342"/>
                <a:gd name="T48" fmla="*/ 194 w 360"/>
                <a:gd name="T49" fmla="*/ 100 h 342"/>
                <a:gd name="T50" fmla="*/ 152 w 360"/>
                <a:gd name="T51" fmla="*/ 104 h 342"/>
                <a:gd name="T52" fmla="*/ 108 w 360"/>
                <a:gd name="T53" fmla="*/ 134 h 342"/>
                <a:gd name="T54" fmla="*/ 94 w 360"/>
                <a:gd name="T55" fmla="*/ 162 h 342"/>
                <a:gd name="T56" fmla="*/ 102 w 360"/>
                <a:gd name="T57" fmla="*/ 172 h 342"/>
                <a:gd name="T58" fmla="*/ 330 w 360"/>
                <a:gd name="T59" fmla="*/ 74 h 342"/>
                <a:gd name="T60" fmla="*/ 238 w 360"/>
                <a:gd name="T61" fmla="*/ 8 h 342"/>
                <a:gd name="T62" fmla="*/ 150 w 360"/>
                <a:gd name="T63" fmla="*/ 2 h 342"/>
                <a:gd name="T64" fmla="*/ 48 w 360"/>
                <a:gd name="T65" fmla="*/ 52 h 342"/>
                <a:gd name="T66" fmla="*/ 2 w 360"/>
                <a:gd name="T67" fmla="*/ 124 h 342"/>
                <a:gd name="T68" fmla="*/ 8 w 360"/>
                <a:gd name="T69" fmla="*/ 138 h 342"/>
                <a:gd name="T70" fmla="*/ 16 w 360"/>
                <a:gd name="T71" fmla="*/ 136 h 342"/>
                <a:gd name="T72" fmla="*/ 46 w 360"/>
                <a:gd name="T73" fmla="*/ 86 h 342"/>
                <a:gd name="T74" fmla="*/ 128 w 360"/>
                <a:gd name="T75" fmla="*/ 28 h 342"/>
                <a:gd name="T76" fmla="*/ 206 w 360"/>
                <a:gd name="T77" fmla="*/ 22 h 342"/>
                <a:gd name="T78" fmla="*/ 298 w 360"/>
                <a:gd name="T79" fmla="*/ 66 h 342"/>
                <a:gd name="T80" fmla="*/ 340 w 360"/>
                <a:gd name="T81" fmla="*/ 132 h 342"/>
                <a:gd name="T82" fmla="*/ 352 w 360"/>
                <a:gd name="T83" fmla="*/ 138 h 342"/>
                <a:gd name="T84" fmla="*/ 360 w 360"/>
                <a:gd name="T85" fmla="*/ 128 h 342"/>
                <a:gd name="T86" fmla="*/ 272 w 360"/>
                <a:gd name="T87" fmla="*/ 280 h 342"/>
                <a:gd name="T88" fmla="*/ 190 w 360"/>
                <a:gd name="T89" fmla="*/ 214 h 342"/>
                <a:gd name="T90" fmla="*/ 204 w 360"/>
                <a:gd name="T91" fmla="*/ 198 h 342"/>
                <a:gd name="T92" fmla="*/ 198 w 360"/>
                <a:gd name="T93" fmla="*/ 172 h 342"/>
                <a:gd name="T94" fmla="*/ 170 w 360"/>
                <a:gd name="T95" fmla="*/ 166 h 342"/>
                <a:gd name="T96" fmla="*/ 154 w 360"/>
                <a:gd name="T97" fmla="*/ 190 h 342"/>
                <a:gd name="T98" fmla="*/ 170 w 360"/>
                <a:gd name="T99" fmla="*/ 214 h 342"/>
                <a:gd name="T100" fmla="*/ 92 w 360"/>
                <a:gd name="T101" fmla="*/ 276 h 342"/>
                <a:gd name="T102" fmla="*/ 74 w 360"/>
                <a:gd name="T103" fmla="*/ 334 h 342"/>
                <a:gd name="T104" fmla="*/ 84 w 360"/>
                <a:gd name="T105" fmla="*/ 342 h 342"/>
                <a:gd name="T106" fmla="*/ 284 w 360"/>
                <a:gd name="T107" fmla="*/ 338 h 342"/>
                <a:gd name="T108" fmla="*/ 272 w 360"/>
                <a:gd name="T109" fmla="*/ 28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60" h="342">
                  <a:moveTo>
                    <a:pt x="312" y="142"/>
                  </a:moveTo>
                  <a:lnTo>
                    <a:pt x="312" y="142"/>
                  </a:lnTo>
                  <a:lnTo>
                    <a:pt x="312" y="146"/>
                  </a:lnTo>
                  <a:lnTo>
                    <a:pt x="312" y="150"/>
                  </a:lnTo>
                  <a:lnTo>
                    <a:pt x="310" y="152"/>
                  </a:lnTo>
                  <a:lnTo>
                    <a:pt x="306" y="154"/>
                  </a:lnTo>
                  <a:lnTo>
                    <a:pt x="306" y="154"/>
                  </a:lnTo>
                  <a:lnTo>
                    <a:pt x="302" y="156"/>
                  </a:lnTo>
                  <a:lnTo>
                    <a:pt x="298" y="154"/>
                  </a:lnTo>
                  <a:lnTo>
                    <a:pt x="296" y="152"/>
                  </a:lnTo>
                  <a:lnTo>
                    <a:pt x="294" y="148"/>
                  </a:lnTo>
                  <a:lnTo>
                    <a:pt x="294" y="148"/>
                  </a:lnTo>
                  <a:lnTo>
                    <a:pt x="286" y="132"/>
                  </a:lnTo>
                  <a:lnTo>
                    <a:pt x="276" y="116"/>
                  </a:lnTo>
                  <a:lnTo>
                    <a:pt x="264" y="102"/>
                  </a:lnTo>
                  <a:lnTo>
                    <a:pt x="250" y="92"/>
                  </a:lnTo>
                  <a:lnTo>
                    <a:pt x="234" y="82"/>
                  </a:lnTo>
                  <a:lnTo>
                    <a:pt x="216" y="74"/>
                  </a:lnTo>
                  <a:lnTo>
                    <a:pt x="198" y="70"/>
                  </a:lnTo>
                  <a:lnTo>
                    <a:pt x="180" y="70"/>
                  </a:lnTo>
                  <a:lnTo>
                    <a:pt x="180" y="70"/>
                  </a:lnTo>
                  <a:lnTo>
                    <a:pt x="162" y="70"/>
                  </a:lnTo>
                  <a:lnTo>
                    <a:pt x="144" y="74"/>
                  </a:lnTo>
                  <a:lnTo>
                    <a:pt x="126" y="82"/>
                  </a:lnTo>
                  <a:lnTo>
                    <a:pt x="110" y="92"/>
                  </a:lnTo>
                  <a:lnTo>
                    <a:pt x="96" y="102"/>
                  </a:lnTo>
                  <a:lnTo>
                    <a:pt x="84" y="116"/>
                  </a:lnTo>
                  <a:lnTo>
                    <a:pt x="74" y="132"/>
                  </a:lnTo>
                  <a:lnTo>
                    <a:pt x="66" y="148"/>
                  </a:lnTo>
                  <a:lnTo>
                    <a:pt x="66" y="148"/>
                  </a:lnTo>
                  <a:lnTo>
                    <a:pt x="62" y="154"/>
                  </a:lnTo>
                  <a:lnTo>
                    <a:pt x="58" y="156"/>
                  </a:lnTo>
                  <a:lnTo>
                    <a:pt x="58" y="156"/>
                  </a:lnTo>
                  <a:lnTo>
                    <a:pt x="54" y="154"/>
                  </a:lnTo>
                  <a:lnTo>
                    <a:pt x="54" y="154"/>
                  </a:lnTo>
                  <a:lnTo>
                    <a:pt x="50" y="152"/>
                  </a:lnTo>
                  <a:lnTo>
                    <a:pt x="48" y="150"/>
                  </a:lnTo>
                  <a:lnTo>
                    <a:pt x="48" y="146"/>
                  </a:lnTo>
                  <a:lnTo>
                    <a:pt x="48" y="142"/>
                  </a:lnTo>
                  <a:lnTo>
                    <a:pt x="48" y="142"/>
                  </a:lnTo>
                  <a:lnTo>
                    <a:pt x="56" y="122"/>
                  </a:lnTo>
                  <a:lnTo>
                    <a:pt x="68" y="104"/>
                  </a:lnTo>
                  <a:lnTo>
                    <a:pt x="82" y="88"/>
                  </a:lnTo>
                  <a:lnTo>
                    <a:pt x="100" y="74"/>
                  </a:lnTo>
                  <a:lnTo>
                    <a:pt x="118" y="64"/>
                  </a:lnTo>
                  <a:lnTo>
                    <a:pt x="138" y="56"/>
                  </a:lnTo>
                  <a:lnTo>
                    <a:pt x="158" y="50"/>
                  </a:lnTo>
                  <a:lnTo>
                    <a:pt x="180" y="50"/>
                  </a:lnTo>
                  <a:lnTo>
                    <a:pt x="180" y="50"/>
                  </a:lnTo>
                  <a:lnTo>
                    <a:pt x="202" y="50"/>
                  </a:lnTo>
                  <a:lnTo>
                    <a:pt x="222" y="56"/>
                  </a:lnTo>
                  <a:lnTo>
                    <a:pt x="242" y="64"/>
                  </a:lnTo>
                  <a:lnTo>
                    <a:pt x="260" y="74"/>
                  </a:lnTo>
                  <a:lnTo>
                    <a:pt x="278" y="88"/>
                  </a:lnTo>
                  <a:lnTo>
                    <a:pt x="292" y="104"/>
                  </a:lnTo>
                  <a:lnTo>
                    <a:pt x="304" y="122"/>
                  </a:lnTo>
                  <a:lnTo>
                    <a:pt x="312" y="142"/>
                  </a:lnTo>
                  <a:lnTo>
                    <a:pt x="312" y="142"/>
                  </a:lnTo>
                  <a:close/>
                  <a:moveTo>
                    <a:pt x="102" y="172"/>
                  </a:moveTo>
                  <a:lnTo>
                    <a:pt x="102" y="172"/>
                  </a:lnTo>
                  <a:lnTo>
                    <a:pt x="104" y="172"/>
                  </a:lnTo>
                  <a:lnTo>
                    <a:pt x="104" y="172"/>
                  </a:lnTo>
                  <a:lnTo>
                    <a:pt x="110" y="170"/>
                  </a:lnTo>
                  <a:lnTo>
                    <a:pt x="114" y="166"/>
                  </a:lnTo>
                  <a:lnTo>
                    <a:pt x="114" y="166"/>
                  </a:lnTo>
                  <a:lnTo>
                    <a:pt x="118" y="156"/>
                  </a:lnTo>
                  <a:lnTo>
                    <a:pt x="124" y="146"/>
                  </a:lnTo>
                  <a:lnTo>
                    <a:pt x="132" y="138"/>
                  </a:lnTo>
                  <a:lnTo>
                    <a:pt x="140" y="132"/>
                  </a:lnTo>
                  <a:lnTo>
                    <a:pt x="148" y="126"/>
                  </a:lnTo>
                  <a:lnTo>
                    <a:pt x="158" y="122"/>
                  </a:lnTo>
                  <a:lnTo>
                    <a:pt x="170" y="120"/>
                  </a:lnTo>
                  <a:lnTo>
                    <a:pt x="180" y="120"/>
                  </a:lnTo>
                  <a:lnTo>
                    <a:pt x="180" y="120"/>
                  </a:lnTo>
                  <a:lnTo>
                    <a:pt x="190" y="120"/>
                  </a:lnTo>
                  <a:lnTo>
                    <a:pt x="202" y="122"/>
                  </a:lnTo>
                  <a:lnTo>
                    <a:pt x="212" y="126"/>
                  </a:lnTo>
                  <a:lnTo>
                    <a:pt x="220" y="132"/>
                  </a:lnTo>
                  <a:lnTo>
                    <a:pt x="228" y="138"/>
                  </a:lnTo>
                  <a:lnTo>
                    <a:pt x="236" y="146"/>
                  </a:lnTo>
                  <a:lnTo>
                    <a:pt x="242" y="156"/>
                  </a:lnTo>
                  <a:lnTo>
                    <a:pt x="246" y="166"/>
                  </a:lnTo>
                  <a:lnTo>
                    <a:pt x="246" y="166"/>
                  </a:lnTo>
                  <a:lnTo>
                    <a:pt x="248" y="170"/>
                  </a:lnTo>
                  <a:lnTo>
                    <a:pt x="252" y="172"/>
                  </a:lnTo>
                  <a:lnTo>
                    <a:pt x="256" y="172"/>
                  </a:lnTo>
                  <a:lnTo>
                    <a:pt x="258" y="172"/>
                  </a:lnTo>
                  <a:lnTo>
                    <a:pt x="258" y="172"/>
                  </a:lnTo>
                  <a:lnTo>
                    <a:pt x="262" y="170"/>
                  </a:lnTo>
                  <a:lnTo>
                    <a:pt x="264" y="166"/>
                  </a:lnTo>
                  <a:lnTo>
                    <a:pt x="266" y="162"/>
                  </a:lnTo>
                  <a:lnTo>
                    <a:pt x="264" y="158"/>
                  </a:lnTo>
                  <a:lnTo>
                    <a:pt x="264" y="158"/>
                  </a:lnTo>
                  <a:lnTo>
                    <a:pt x="260" y="146"/>
                  </a:lnTo>
                  <a:lnTo>
                    <a:pt x="252" y="134"/>
                  </a:lnTo>
                  <a:lnTo>
                    <a:pt x="242" y="124"/>
                  </a:lnTo>
                  <a:lnTo>
                    <a:pt x="232" y="116"/>
                  </a:lnTo>
                  <a:lnTo>
                    <a:pt x="220" y="108"/>
                  </a:lnTo>
                  <a:lnTo>
                    <a:pt x="208" y="104"/>
                  </a:lnTo>
                  <a:lnTo>
                    <a:pt x="194" y="100"/>
                  </a:lnTo>
                  <a:lnTo>
                    <a:pt x="180" y="100"/>
                  </a:lnTo>
                  <a:lnTo>
                    <a:pt x="180" y="100"/>
                  </a:lnTo>
                  <a:lnTo>
                    <a:pt x="166" y="100"/>
                  </a:lnTo>
                  <a:lnTo>
                    <a:pt x="152" y="104"/>
                  </a:lnTo>
                  <a:lnTo>
                    <a:pt x="140" y="108"/>
                  </a:lnTo>
                  <a:lnTo>
                    <a:pt x="128" y="116"/>
                  </a:lnTo>
                  <a:lnTo>
                    <a:pt x="118" y="124"/>
                  </a:lnTo>
                  <a:lnTo>
                    <a:pt x="108" y="134"/>
                  </a:lnTo>
                  <a:lnTo>
                    <a:pt x="100" y="146"/>
                  </a:lnTo>
                  <a:lnTo>
                    <a:pt x="96" y="158"/>
                  </a:lnTo>
                  <a:lnTo>
                    <a:pt x="96" y="158"/>
                  </a:lnTo>
                  <a:lnTo>
                    <a:pt x="94" y="162"/>
                  </a:lnTo>
                  <a:lnTo>
                    <a:pt x="96" y="166"/>
                  </a:lnTo>
                  <a:lnTo>
                    <a:pt x="98" y="170"/>
                  </a:lnTo>
                  <a:lnTo>
                    <a:pt x="102" y="172"/>
                  </a:lnTo>
                  <a:lnTo>
                    <a:pt x="102" y="172"/>
                  </a:lnTo>
                  <a:close/>
                  <a:moveTo>
                    <a:pt x="358" y="124"/>
                  </a:moveTo>
                  <a:lnTo>
                    <a:pt x="358" y="124"/>
                  </a:lnTo>
                  <a:lnTo>
                    <a:pt x="346" y="98"/>
                  </a:lnTo>
                  <a:lnTo>
                    <a:pt x="330" y="74"/>
                  </a:lnTo>
                  <a:lnTo>
                    <a:pt x="312" y="52"/>
                  </a:lnTo>
                  <a:lnTo>
                    <a:pt x="288" y="34"/>
                  </a:lnTo>
                  <a:lnTo>
                    <a:pt x="264" y="20"/>
                  </a:lnTo>
                  <a:lnTo>
                    <a:pt x="238" y="8"/>
                  </a:lnTo>
                  <a:lnTo>
                    <a:pt x="210" y="2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50" y="2"/>
                  </a:lnTo>
                  <a:lnTo>
                    <a:pt x="122" y="8"/>
                  </a:lnTo>
                  <a:lnTo>
                    <a:pt x="96" y="20"/>
                  </a:lnTo>
                  <a:lnTo>
                    <a:pt x="72" y="34"/>
                  </a:lnTo>
                  <a:lnTo>
                    <a:pt x="48" y="52"/>
                  </a:lnTo>
                  <a:lnTo>
                    <a:pt x="30" y="74"/>
                  </a:lnTo>
                  <a:lnTo>
                    <a:pt x="14" y="98"/>
                  </a:lnTo>
                  <a:lnTo>
                    <a:pt x="2" y="124"/>
                  </a:lnTo>
                  <a:lnTo>
                    <a:pt x="2" y="124"/>
                  </a:lnTo>
                  <a:lnTo>
                    <a:pt x="0" y="128"/>
                  </a:lnTo>
                  <a:lnTo>
                    <a:pt x="2" y="132"/>
                  </a:lnTo>
                  <a:lnTo>
                    <a:pt x="4" y="136"/>
                  </a:lnTo>
                  <a:lnTo>
                    <a:pt x="8" y="138"/>
                  </a:lnTo>
                  <a:lnTo>
                    <a:pt x="8" y="138"/>
                  </a:lnTo>
                  <a:lnTo>
                    <a:pt x="10" y="138"/>
                  </a:lnTo>
                  <a:lnTo>
                    <a:pt x="10" y="138"/>
                  </a:lnTo>
                  <a:lnTo>
                    <a:pt x="16" y="136"/>
                  </a:lnTo>
                  <a:lnTo>
                    <a:pt x="20" y="132"/>
                  </a:lnTo>
                  <a:lnTo>
                    <a:pt x="20" y="132"/>
                  </a:lnTo>
                  <a:lnTo>
                    <a:pt x="32" y="108"/>
                  </a:lnTo>
                  <a:lnTo>
                    <a:pt x="46" y="86"/>
                  </a:lnTo>
                  <a:lnTo>
                    <a:pt x="62" y="66"/>
                  </a:lnTo>
                  <a:lnTo>
                    <a:pt x="82" y="50"/>
                  </a:lnTo>
                  <a:lnTo>
                    <a:pt x="104" y="38"/>
                  </a:lnTo>
                  <a:lnTo>
                    <a:pt x="128" y="28"/>
                  </a:lnTo>
                  <a:lnTo>
                    <a:pt x="154" y="22"/>
                  </a:lnTo>
                  <a:lnTo>
                    <a:pt x="180" y="20"/>
                  </a:lnTo>
                  <a:lnTo>
                    <a:pt x="180" y="20"/>
                  </a:lnTo>
                  <a:lnTo>
                    <a:pt x="206" y="22"/>
                  </a:lnTo>
                  <a:lnTo>
                    <a:pt x="232" y="28"/>
                  </a:lnTo>
                  <a:lnTo>
                    <a:pt x="256" y="38"/>
                  </a:lnTo>
                  <a:lnTo>
                    <a:pt x="278" y="50"/>
                  </a:lnTo>
                  <a:lnTo>
                    <a:pt x="298" y="66"/>
                  </a:lnTo>
                  <a:lnTo>
                    <a:pt x="314" y="86"/>
                  </a:lnTo>
                  <a:lnTo>
                    <a:pt x="328" y="108"/>
                  </a:lnTo>
                  <a:lnTo>
                    <a:pt x="340" y="132"/>
                  </a:lnTo>
                  <a:lnTo>
                    <a:pt x="340" y="132"/>
                  </a:lnTo>
                  <a:lnTo>
                    <a:pt x="342" y="136"/>
                  </a:lnTo>
                  <a:lnTo>
                    <a:pt x="344" y="138"/>
                  </a:lnTo>
                  <a:lnTo>
                    <a:pt x="348" y="138"/>
                  </a:lnTo>
                  <a:lnTo>
                    <a:pt x="352" y="138"/>
                  </a:lnTo>
                  <a:lnTo>
                    <a:pt x="352" y="138"/>
                  </a:lnTo>
                  <a:lnTo>
                    <a:pt x="356" y="136"/>
                  </a:lnTo>
                  <a:lnTo>
                    <a:pt x="358" y="132"/>
                  </a:lnTo>
                  <a:lnTo>
                    <a:pt x="360" y="128"/>
                  </a:lnTo>
                  <a:lnTo>
                    <a:pt x="358" y="124"/>
                  </a:lnTo>
                  <a:lnTo>
                    <a:pt x="358" y="124"/>
                  </a:lnTo>
                  <a:close/>
                  <a:moveTo>
                    <a:pt x="272" y="280"/>
                  </a:moveTo>
                  <a:lnTo>
                    <a:pt x="272" y="280"/>
                  </a:lnTo>
                  <a:lnTo>
                    <a:pt x="268" y="276"/>
                  </a:lnTo>
                  <a:lnTo>
                    <a:pt x="262" y="274"/>
                  </a:lnTo>
                  <a:lnTo>
                    <a:pt x="190" y="274"/>
                  </a:lnTo>
                  <a:lnTo>
                    <a:pt x="190" y="214"/>
                  </a:lnTo>
                  <a:lnTo>
                    <a:pt x="190" y="214"/>
                  </a:lnTo>
                  <a:lnTo>
                    <a:pt x="196" y="210"/>
                  </a:lnTo>
                  <a:lnTo>
                    <a:pt x="202" y="204"/>
                  </a:lnTo>
                  <a:lnTo>
                    <a:pt x="204" y="198"/>
                  </a:lnTo>
                  <a:lnTo>
                    <a:pt x="206" y="190"/>
                  </a:lnTo>
                  <a:lnTo>
                    <a:pt x="206" y="190"/>
                  </a:lnTo>
                  <a:lnTo>
                    <a:pt x="204" y="180"/>
                  </a:lnTo>
                  <a:lnTo>
                    <a:pt x="198" y="172"/>
                  </a:lnTo>
                  <a:lnTo>
                    <a:pt x="190" y="166"/>
                  </a:lnTo>
                  <a:lnTo>
                    <a:pt x="180" y="164"/>
                  </a:lnTo>
                  <a:lnTo>
                    <a:pt x="180" y="164"/>
                  </a:lnTo>
                  <a:lnTo>
                    <a:pt x="170" y="166"/>
                  </a:lnTo>
                  <a:lnTo>
                    <a:pt x="162" y="172"/>
                  </a:lnTo>
                  <a:lnTo>
                    <a:pt x="156" y="180"/>
                  </a:lnTo>
                  <a:lnTo>
                    <a:pt x="154" y="190"/>
                  </a:lnTo>
                  <a:lnTo>
                    <a:pt x="154" y="190"/>
                  </a:lnTo>
                  <a:lnTo>
                    <a:pt x="156" y="198"/>
                  </a:lnTo>
                  <a:lnTo>
                    <a:pt x="158" y="204"/>
                  </a:lnTo>
                  <a:lnTo>
                    <a:pt x="164" y="210"/>
                  </a:lnTo>
                  <a:lnTo>
                    <a:pt x="170" y="214"/>
                  </a:lnTo>
                  <a:lnTo>
                    <a:pt x="170" y="274"/>
                  </a:lnTo>
                  <a:lnTo>
                    <a:pt x="98" y="274"/>
                  </a:lnTo>
                  <a:lnTo>
                    <a:pt x="98" y="274"/>
                  </a:lnTo>
                  <a:lnTo>
                    <a:pt x="92" y="276"/>
                  </a:lnTo>
                  <a:lnTo>
                    <a:pt x="88" y="280"/>
                  </a:lnTo>
                  <a:lnTo>
                    <a:pt x="74" y="328"/>
                  </a:lnTo>
                  <a:lnTo>
                    <a:pt x="74" y="328"/>
                  </a:lnTo>
                  <a:lnTo>
                    <a:pt x="74" y="334"/>
                  </a:lnTo>
                  <a:lnTo>
                    <a:pt x="76" y="338"/>
                  </a:lnTo>
                  <a:lnTo>
                    <a:pt x="76" y="338"/>
                  </a:lnTo>
                  <a:lnTo>
                    <a:pt x="78" y="340"/>
                  </a:lnTo>
                  <a:lnTo>
                    <a:pt x="84" y="342"/>
                  </a:lnTo>
                  <a:lnTo>
                    <a:pt x="276" y="342"/>
                  </a:lnTo>
                  <a:lnTo>
                    <a:pt x="276" y="342"/>
                  </a:lnTo>
                  <a:lnTo>
                    <a:pt x="282" y="340"/>
                  </a:lnTo>
                  <a:lnTo>
                    <a:pt x="284" y="338"/>
                  </a:lnTo>
                  <a:lnTo>
                    <a:pt x="284" y="338"/>
                  </a:lnTo>
                  <a:lnTo>
                    <a:pt x="286" y="334"/>
                  </a:lnTo>
                  <a:lnTo>
                    <a:pt x="286" y="328"/>
                  </a:lnTo>
                  <a:lnTo>
                    <a:pt x="272" y="28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1" name="Плюс 40"/>
            <p:cNvSpPr/>
            <p:nvPr/>
          </p:nvSpPr>
          <p:spPr>
            <a:xfrm>
              <a:off x="5014994" y="6285197"/>
              <a:ext cx="381837" cy="348409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5199" tIns="380795" rIns="95199" bIns="9519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190397" indent="-190397" algn="ctr">
                <a:spcAft>
                  <a:spcPts val="529"/>
                </a:spcAft>
                <a:buFont typeface="Arial" panose="020B0604020202020204" pitchFamily="34" charset="0"/>
                <a:buChar char="•"/>
              </a:pPr>
              <a:endParaRPr lang="ru-RU" dirty="0">
                <a:solidFill>
                  <a:srgbClr val="0082BB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2" name="Плюс 41"/>
            <p:cNvSpPr/>
            <p:nvPr/>
          </p:nvSpPr>
          <p:spPr>
            <a:xfrm>
              <a:off x="6345533" y="6332829"/>
              <a:ext cx="381837" cy="348409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5199" tIns="380795" rIns="95199" bIns="9519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190397" indent="-190397" algn="ctr">
                <a:spcAft>
                  <a:spcPts val="529"/>
                </a:spcAft>
                <a:buFont typeface="Arial" panose="020B0604020202020204" pitchFamily="34" charset="0"/>
                <a:buChar char="•"/>
              </a:pPr>
              <a:endParaRPr lang="ru-RU" dirty="0">
                <a:solidFill>
                  <a:srgbClr val="0082BB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3" name="Freeform 42"/>
            <p:cNvSpPr>
              <a:spLocks/>
            </p:cNvSpPr>
            <p:nvPr/>
          </p:nvSpPr>
          <p:spPr bwMode="auto">
            <a:xfrm>
              <a:off x="6975392" y="6271362"/>
              <a:ext cx="542441" cy="471341"/>
            </a:xfrm>
            <a:custGeom>
              <a:avLst/>
              <a:gdLst>
                <a:gd name="T0" fmla="*/ 490 w 1000"/>
                <a:gd name="T1" fmla="*/ 0 h 535"/>
                <a:gd name="T2" fmla="*/ 989 w 1000"/>
                <a:gd name="T3" fmla="*/ 172 h 535"/>
                <a:gd name="T4" fmla="*/ 997 w 1000"/>
                <a:gd name="T5" fmla="*/ 178 h 535"/>
                <a:gd name="T6" fmla="*/ 1000 w 1000"/>
                <a:gd name="T7" fmla="*/ 187 h 535"/>
                <a:gd name="T8" fmla="*/ 993 w 1000"/>
                <a:gd name="T9" fmla="*/ 200 h 535"/>
                <a:gd name="T10" fmla="*/ 822 w 1000"/>
                <a:gd name="T11" fmla="*/ 251 h 535"/>
                <a:gd name="T12" fmla="*/ 791 w 1000"/>
                <a:gd name="T13" fmla="*/ 224 h 535"/>
                <a:gd name="T14" fmla="*/ 739 w 1000"/>
                <a:gd name="T15" fmla="*/ 203 h 535"/>
                <a:gd name="T16" fmla="*/ 673 w 1000"/>
                <a:gd name="T17" fmla="*/ 187 h 535"/>
                <a:gd name="T18" fmla="*/ 548 w 1000"/>
                <a:gd name="T19" fmla="*/ 174 h 535"/>
                <a:gd name="T20" fmla="*/ 491 w 1000"/>
                <a:gd name="T21" fmla="*/ 174 h 535"/>
                <a:gd name="T22" fmla="*/ 480 w 1000"/>
                <a:gd name="T23" fmla="*/ 189 h 535"/>
                <a:gd name="T24" fmla="*/ 485 w 1000"/>
                <a:gd name="T25" fmla="*/ 200 h 535"/>
                <a:gd name="T26" fmla="*/ 497 w 1000"/>
                <a:gd name="T27" fmla="*/ 205 h 535"/>
                <a:gd name="T28" fmla="*/ 585 w 1000"/>
                <a:gd name="T29" fmla="*/ 208 h 535"/>
                <a:gd name="T30" fmla="*/ 660 w 1000"/>
                <a:gd name="T31" fmla="*/ 217 h 535"/>
                <a:gd name="T32" fmla="*/ 723 w 1000"/>
                <a:gd name="T33" fmla="*/ 230 h 535"/>
                <a:gd name="T34" fmla="*/ 768 w 1000"/>
                <a:gd name="T35" fmla="*/ 246 h 535"/>
                <a:gd name="T36" fmla="*/ 793 w 1000"/>
                <a:gd name="T37" fmla="*/ 264 h 535"/>
                <a:gd name="T38" fmla="*/ 798 w 1000"/>
                <a:gd name="T39" fmla="*/ 373 h 535"/>
                <a:gd name="T40" fmla="*/ 798 w 1000"/>
                <a:gd name="T41" fmla="*/ 377 h 535"/>
                <a:gd name="T42" fmla="*/ 784 w 1000"/>
                <a:gd name="T43" fmla="*/ 395 h 535"/>
                <a:gd name="T44" fmla="*/ 747 w 1000"/>
                <a:gd name="T45" fmla="*/ 413 h 535"/>
                <a:gd name="T46" fmla="*/ 688 w 1000"/>
                <a:gd name="T47" fmla="*/ 429 h 535"/>
                <a:gd name="T48" fmla="*/ 612 w 1000"/>
                <a:gd name="T49" fmla="*/ 440 h 535"/>
                <a:gd name="T50" fmla="*/ 526 w 1000"/>
                <a:gd name="T51" fmla="*/ 446 h 535"/>
                <a:gd name="T52" fmla="*/ 464 w 1000"/>
                <a:gd name="T53" fmla="*/ 446 h 535"/>
                <a:gd name="T54" fmla="*/ 377 w 1000"/>
                <a:gd name="T55" fmla="*/ 440 h 535"/>
                <a:gd name="T56" fmla="*/ 302 w 1000"/>
                <a:gd name="T57" fmla="*/ 429 h 535"/>
                <a:gd name="T58" fmla="*/ 243 w 1000"/>
                <a:gd name="T59" fmla="*/ 413 h 535"/>
                <a:gd name="T60" fmla="*/ 206 w 1000"/>
                <a:gd name="T61" fmla="*/ 395 h 535"/>
                <a:gd name="T62" fmla="*/ 192 w 1000"/>
                <a:gd name="T63" fmla="*/ 377 h 535"/>
                <a:gd name="T64" fmla="*/ 192 w 1000"/>
                <a:gd name="T65" fmla="*/ 371 h 535"/>
                <a:gd name="T66" fmla="*/ 106 w 1000"/>
                <a:gd name="T67" fmla="*/ 363 h 535"/>
                <a:gd name="T68" fmla="*/ 118 w 1000"/>
                <a:gd name="T69" fmla="*/ 369 h 535"/>
                <a:gd name="T70" fmla="*/ 130 w 1000"/>
                <a:gd name="T71" fmla="*/ 384 h 535"/>
                <a:gd name="T72" fmla="*/ 135 w 1000"/>
                <a:gd name="T73" fmla="*/ 404 h 535"/>
                <a:gd name="T74" fmla="*/ 134 w 1000"/>
                <a:gd name="T75" fmla="*/ 417 h 535"/>
                <a:gd name="T76" fmla="*/ 126 w 1000"/>
                <a:gd name="T77" fmla="*/ 432 h 535"/>
                <a:gd name="T78" fmla="*/ 111 w 1000"/>
                <a:gd name="T79" fmla="*/ 443 h 535"/>
                <a:gd name="T80" fmla="*/ 121 w 1000"/>
                <a:gd name="T81" fmla="*/ 499 h 535"/>
                <a:gd name="T82" fmla="*/ 111 w 1000"/>
                <a:gd name="T83" fmla="*/ 513 h 535"/>
                <a:gd name="T84" fmla="*/ 67 w 1000"/>
                <a:gd name="T85" fmla="*/ 533 h 535"/>
                <a:gd name="T86" fmla="*/ 45 w 1000"/>
                <a:gd name="T87" fmla="*/ 533 h 535"/>
                <a:gd name="T88" fmla="*/ 58 w 1000"/>
                <a:gd name="T89" fmla="*/ 440 h 535"/>
                <a:gd name="T90" fmla="*/ 43 w 1000"/>
                <a:gd name="T91" fmla="*/ 425 h 535"/>
                <a:gd name="T92" fmla="*/ 39 w 1000"/>
                <a:gd name="T93" fmla="*/ 404 h 535"/>
                <a:gd name="T94" fmla="*/ 41 w 1000"/>
                <a:gd name="T95" fmla="*/ 391 h 535"/>
                <a:gd name="T96" fmla="*/ 51 w 1000"/>
                <a:gd name="T97" fmla="*/ 374 h 535"/>
                <a:gd name="T98" fmla="*/ 69 w 1000"/>
                <a:gd name="T99" fmla="*/ 363 h 535"/>
                <a:gd name="T100" fmla="*/ 12 w 1000"/>
                <a:gd name="T101" fmla="*/ 202 h 535"/>
                <a:gd name="T102" fmla="*/ 2 w 1000"/>
                <a:gd name="T103" fmla="*/ 193 h 535"/>
                <a:gd name="T104" fmla="*/ 2 w 1000"/>
                <a:gd name="T105" fmla="*/ 182 h 535"/>
                <a:gd name="T106" fmla="*/ 11 w 1000"/>
                <a:gd name="T107" fmla="*/ 172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00" h="535">
                  <a:moveTo>
                    <a:pt x="11" y="172"/>
                  </a:moveTo>
                  <a:lnTo>
                    <a:pt x="490" y="0"/>
                  </a:lnTo>
                  <a:lnTo>
                    <a:pt x="490" y="0"/>
                  </a:lnTo>
                  <a:lnTo>
                    <a:pt x="495" y="0"/>
                  </a:lnTo>
                  <a:lnTo>
                    <a:pt x="500" y="0"/>
                  </a:lnTo>
                  <a:lnTo>
                    <a:pt x="989" y="172"/>
                  </a:lnTo>
                  <a:lnTo>
                    <a:pt x="989" y="172"/>
                  </a:lnTo>
                  <a:lnTo>
                    <a:pt x="994" y="174"/>
                  </a:lnTo>
                  <a:lnTo>
                    <a:pt x="997" y="178"/>
                  </a:lnTo>
                  <a:lnTo>
                    <a:pt x="1000" y="182"/>
                  </a:lnTo>
                  <a:lnTo>
                    <a:pt x="1000" y="187"/>
                  </a:lnTo>
                  <a:lnTo>
                    <a:pt x="1000" y="187"/>
                  </a:lnTo>
                  <a:lnTo>
                    <a:pt x="998" y="193"/>
                  </a:lnTo>
                  <a:lnTo>
                    <a:pt x="996" y="196"/>
                  </a:lnTo>
                  <a:lnTo>
                    <a:pt x="993" y="200"/>
                  </a:lnTo>
                  <a:lnTo>
                    <a:pt x="988" y="202"/>
                  </a:lnTo>
                  <a:lnTo>
                    <a:pt x="822" y="251"/>
                  </a:lnTo>
                  <a:lnTo>
                    <a:pt x="822" y="251"/>
                  </a:lnTo>
                  <a:lnTo>
                    <a:pt x="814" y="240"/>
                  </a:lnTo>
                  <a:lnTo>
                    <a:pt x="804" y="232"/>
                  </a:lnTo>
                  <a:lnTo>
                    <a:pt x="791" y="224"/>
                  </a:lnTo>
                  <a:lnTo>
                    <a:pt x="775" y="216"/>
                  </a:lnTo>
                  <a:lnTo>
                    <a:pt x="759" y="209"/>
                  </a:lnTo>
                  <a:lnTo>
                    <a:pt x="739" y="203"/>
                  </a:lnTo>
                  <a:lnTo>
                    <a:pt x="718" y="198"/>
                  </a:lnTo>
                  <a:lnTo>
                    <a:pt x="696" y="192"/>
                  </a:lnTo>
                  <a:lnTo>
                    <a:pt x="673" y="187"/>
                  </a:lnTo>
                  <a:lnTo>
                    <a:pt x="650" y="184"/>
                  </a:lnTo>
                  <a:lnTo>
                    <a:pt x="599" y="178"/>
                  </a:lnTo>
                  <a:lnTo>
                    <a:pt x="548" y="174"/>
                  </a:lnTo>
                  <a:lnTo>
                    <a:pt x="497" y="173"/>
                  </a:lnTo>
                  <a:lnTo>
                    <a:pt x="497" y="173"/>
                  </a:lnTo>
                  <a:lnTo>
                    <a:pt x="491" y="174"/>
                  </a:lnTo>
                  <a:lnTo>
                    <a:pt x="485" y="178"/>
                  </a:lnTo>
                  <a:lnTo>
                    <a:pt x="482" y="182"/>
                  </a:lnTo>
                  <a:lnTo>
                    <a:pt x="480" y="189"/>
                  </a:lnTo>
                  <a:lnTo>
                    <a:pt x="480" y="189"/>
                  </a:lnTo>
                  <a:lnTo>
                    <a:pt x="482" y="195"/>
                  </a:lnTo>
                  <a:lnTo>
                    <a:pt x="485" y="200"/>
                  </a:lnTo>
                  <a:lnTo>
                    <a:pt x="491" y="203"/>
                  </a:lnTo>
                  <a:lnTo>
                    <a:pt x="497" y="205"/>
                  </a:lnTo>
                  <a:lnTo>
                    <a:pt x="497" y="205"/>
                  </a:lnTo>
                  <a:lnTo>
                    <a:pt x="527" y="205"/>
                  </a:lnTo>
                  <a:lnTo>
                    <a:pt x="556" y="206"/>
                  </a:lnTo>
                  <a:lnTo>
                    <a:pt x="585" y="208"/>
                  </a:lnTo>
                  <a:lnTo>
                    <a:pt x="611" y="210"/>
                  </a:lnTo>
                  <a:lnTo>
                    <a:pt x="637" y="214"/>
                  </a:lnTo>
                  <a:lnTo>
                    <a:pt x="660" y="217"/>
                  </a:lnTo>
                  <a:lnTo>
                    <a:pt x="683" y="221"/>
                  </a:lnTo>
                  <a:lnTo>
                    <a:pt x="703" y="225"/>
                  </a:lnTo>
                  <a:lnTo>
                    <a:pt x="723" y="230"/>
                  </a:lnTo>
                  <a:lnTo>
                    <a:pt x="739" y="236"/>
                  </a:lnTo>
                  <a:lnTo>
                    <a:pt x="754" y="240"/>
                  </a:lnTo>
                  <a:lnTo>
                    <a:pt x="768" y="246"/>
                  </a:lnTo>
                  <a:lnTo>
                    <a:pt x="778" y="252"/>
                  </a:lnTo>
                  <a:lnTo>
                    <a:pt x="788" y="258"/>
                  </a:lnTo>
                  <a:lnTo>
                    <a:pt x="793" y="264"/>
                  </a:lnTo>
                  <a:lnTo>
                    <a:pt x="798" y="269"/>
                  </a:lnTo>
                  <a:lnTo>
                    <a:pt x="798" y="373"/>
                  </a:lnTo>
                  <a:lnTo>
                    <a:pt x="798" y="373"/>
                  </a:lnTo>
                  <a:lnTo>
                    <a:pt x="798" y="374"/>
                  </a:lnTo>
                  <a:lnTo>
                    <a:pt x="798" y="374"/>
                  </a:lnTo>
                  <a:lnTo>
                    <a:pt x="798" y="377"/>
                  </a:lnTo>
                  <a:lnTo>
                    <a:pt x="797" y="381"/>
                  </a:lnTo>
                  <a:lnTo>
                    <a:pt x="792" y="388"/>
                  </a:lnTo>
                  <a:lnTo>
                    <a:pt x="784" y="395"/>
                  </a:lnTo>
                  <a:lnTo>
                    <a:pt x="775" y="402"/>
                  </a:lnTo>
                  <a:lnTo>
                    <a:pt x="762" y="407"/>
                  </a:lnTo>
                  <a:lnTo>
                    <a:pt x="747" y="413"/>
                  </a:lnTo>
                  <a:lnTo>
                    <a:pt x="728" y="419"/>
                  </a:lnTo>
                  <a:lnTo>
                    <a:pt x="710" y="425"/>
                  </a:lnTo>
                  <a:lnTo>
                    <a:pt x="688" y="429"/>
                  </a:lnTo>
                  <a:lnTo>
                    <a:pt x="665" y="433"/>
                  </a:lnTo>
                  <a:lnTo>
                    <a:pt x="639" y="436"/>
                  </a:lnTo>
                  <a:lnTo>
                    <a:pt x="612" y="440"/>
                  </a:lnTo>
                  <a:lnTo>
                    <a:pt x="585" y="442"/>
                  </a:lnTo>
                  <a:lnTo>
                    <a:pt x="556" y="444"/>
                  </a:lnTo>
                  <a:lnTo>
                    <a:pt x="526" y="446"/>
                  </a:lnTo>
                  <a:lnTo>
                    <a:pt x="494" y="446"/>
                  </a:lnTo>
                  <a:lnTo>
                    <a:pt x="494" y="446"/>
                  </a:lnTo>
                  <a:lnTo>
                    <a:pt x="464" y="446"/>
                  </a:lnTo>
                  <a:lnTo>
                    <a:pt x="434" y="444"/>
                  </a:lnTo>
                  <a:lnTo>
                    <a:pt x="405" y="442"/>
                  </a:lnTo>
                  <a:lnTo>
                    <a:pt x="377" y="440"/>
                  </a:lnTo>
                  <a:lnTo>
                    <a:pt x="351" y="436"/>
                  </a:lnTo>
                  <a:lnTo>
                    <a:pt x="325" y="433"/>
                  </a:lnTo>
                  <a:lnTo>
                    <a:pt x="302" y="429"/>
                  </a:lnTo>
                  <a:lnTo>
                    <a:pt x="280" y="425"/>
                  </a:lnTo>
                  <a:lnTo>
                    <a:pt x="261" y="419"/>
                  </a:lnTo>
                  <a:lnTo>
                    <a:pt x="243" y="413"/>
                  </a:lnTo>
                  <a:lnTo>
                    <a:pt x="228" y="407"/>
                  </a:lnTo>
                  <a:lnTo>
                    <a:pt x="215" y="402"/>
                  </a:lnTo>
                  <a:lnTo>
                    <a:pt x="206" y="395"/>
                  </a:lnTo>
                  <a:lnTo>
                    <a:pt x="198" y="388"/>
                  </a:lnTo>
                  <a:lnTo>
                    <a:pt x="193" y="381"/>
                  </a:lnTo>
                  <a:lnTo>
                    <a:pt x="192" y="377"/>
                  </a:lnTo>
                  <a:lnTo>
                    <a:pt x="192" y="374"/>
                  </a:lnTo>
                  <a:lnTo>
                    <a:pt x="192" y="374"/>
                  </a:lnTo>
                  <a:lnTo>
                    <a:pt x="192" y="371"/>
                  </a:lnTo>
                  <a:lnTo>
                    <a:pt x="192" y="254"/>
                  </a:lnTo>
                  <a:lnTo>
                    <a:pt x="106" y="230"/>
                  </a:lnTo>
                  <a:lnTo>
                    <a:pt x="106" y="363"/>
                  </a:lnTo>
                  <a:lnTo>
                    <a:pt x="106" y="363"/>
                  </a:lnTo>
                  <a:lnTo>
                    <a:pt x="112" y="366"/>
                  </a:lnTo>
                  <a:lnTo>
                    <a:pt x="118" y="369"/>
                  </a:lnTo>
                  <a:lnTo>
                    <a:pt x="122" y="374"/>
                  </a:lnTo>
                  <a:lnTo>
                    <a:pt x="127" y="380"/>
                  </a:lnTo>
                  <a:lnTo>
                    <a:pt x="130" y="384"/>
                  </a:lnTo>
                  <a:lnTo>
                    <a:pt x="134" y="391"/>
                  </a:lnTo>
                  <a:lnTo>
                    <a:pt x="135" y="397"/>
                  </a:lnTo>
                  <a:lnTo>
                    <a:pt x="135" y="404"/>
                  </a:lnTo>
                  <a:lnTo>
                    <a:pt x="135" y="404"/>
                  </a:lnTo>
                  <a:lnTo>
                    <a:pt x="135" y="411"/>
                  </a:lnTo>
                  <a:lnTo>
                    <a:pt x="134" y="417"/>
                  </a:lnTo>
                  <a:lnTo>
                    <a:pt x="131" y="421"/>
                  </a:lnTo>
                  <a:lnTo>
                    <a:pt x="129" y="427"/>
                  </a:lnTo>
                  <a:lnTo>
                    <a:pt x="126" y="432"/>
                  </a:lnTo>
                  <a:lnTo>
                    <a:pt x="121" y="436"/>
                  </a:lnTo>
                  <a:lnTo>
                    <a:pt x="116" y="440"/>
                  </a:lnTo>
                  <a:lnTo>
                    <a:pt x="111" y="443"/>
                  </a:lnTo>
                  <a:lnTo>
                    <a:pt x="121" y="494"/>
                  </a:lnTo>
                  <a:lnTo>
                    <a:pt x="121" y="494"/>
                  </a:lnTo>
                  <a:lnTo>
                    <a:pt x="121" y="499"/>
                  </a:lnTo>
                  <a:lnTo>
                    <a:pt x="119" y="504"/>
                  </a:lnTo>
                  <a:lnTo>
                    <a:pt x="115" y="508"/>
                  </a:lnTo>
                  <a:lnTo>
                    <a:pt x="111" y="513"/>
                  </a:lnTo>
                  <a:lnTo>
                    <a:pt x="98" y="521"/>
                  </a:lnTo>
                  <a:lnTo>
                    <a:pt x="82" y="528"/>
                  </a:lnTo>
                  <a:lnTo>
                    <a:pt x="67" y="533"/>
                  </a:lnTo>
                  <a:lnTo>
                    <a:pt x="54" y="535"/>
                  </a:lnTo>
                  <a:lnTo>
                    <a:pt x="48" y="534"/>
                  </a:lnTo>
                  <a:lnTo>
                    <a:pt x="45" y="533"/>
                  </a:lnTo>
                  <a:lnTo>
                    <a:pt x="42" y="530"/>
                  </a:lnTo>
                  <a:lnTo>
                    <a:pt x="42" y="527"/>
                  </a:lnTo>
                  <a:lnTo>
                    <a:pt x="58" y="440"/>
                  </a:lnTo>
                  <a:lnTo>
                    <a:pt x="58" y="440"/>
                  </a:lnTo>
                  <a:lnTo>
                    <a:pt x="50" y="433"/>
                  </a:lnTo>
                  <a:lnTo>
                    <a:pt x="43" y="425"/>
                  </a:lnTo>
                  <a:lnTo>
                    <a:pt x="40" y="414"/>
                  </a:lnTo>
                  <a:lnTo>
                    <a:pt x="39" y="410"/>
                  </a:lnTo>
                  <a:lnTo>
                    <a:pt x="39" y="404"/>
                  </a:lnTo>
                  <a:lnTo>
                    <a:pt x="39" y="404"/>
                  </a:lnTo>
                  <a:lnTo>
                    <a:pt x="39" y="397"/>
                  </a:lnTo>
                  <a:lnTo>
                    <a:pt x="41" y="391"/>
                  </a:lnTo>
                  <a:lnTo>
                    <a:pt x="43" y="384"/>
                  </a:lnTo>
                  <a:lnTo>
                    <a:pt x="47" y="380"/>
                  </a:lnTo>
                  <a:lnTo>
                    <a:pt x="51" y="374"/>
                  </a:lnTo>
                  <a:lnTo>
                    <a:pt x="56" y="369"/>
                  </a:lnTo>
                  <a:lnTo>
                    <a:pt x="62" y="366"/>
                  </a:lnTo>
                  <a:lnTo>
                    <a:pt x="69" y="363"/>
                  </a:lnTo>
                  <a:lnTo>
                    <a:pt x="69" y="218"/>
                  </a:lnTo>
                  <a:lnTo>
                    <a:pt x="12" y="202"/>
                  </a:lnTo>
                  <a:lnTo>
                    <a:pt x="12" y="202"/>
                  </a:lnTo>
                  <a:lnTo>
                    <a:pt x="7" y="200"/>
                  </a:lnTo>
                  <a:lnTo>
                    <a:pt x="4" y="198"/>
                  </a:lnTo>
                  <a:lnTo>
                    <a:pt x="2" y="193"/>
                  </a:lnTo>
                  <a:lnTo>
                    <a:pt x="0" y="187"/>
                  </a:lnTo>
                  <a:lnTo>
                    <a:pt x="0" y="187"/>
                  </a:lnTo>
                  <a:lnTo>
                    <a:pt x="2" y="182"/>
                  </a:lnTo>
                  <a:lnTo>
                    <a:pt x="4" y="178"/>
                  </a:lnTo>
                  <a:lnTo>
                    <a:pt x="7" y="174"/>
                  </a:lnTo>
                  <a:lnTo>
                    <a:pt x="11" y="172"/>
                  </a:lnTo>
                  <a:lnTo>
                    <a:pt x="11" y="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4" name="Freeform 4959"/>
            <p:cNvSpPr>
              <a:spLocks noEditPoints="1"/>
            </p:cNvSpPr>
            <p:nvPr/>
          </p:nvSpPr>
          <p:spPr bwMode="auto">
            <a:xfrm>
              <a:off x="5751121" y="6350242"/>
              <a:ext cx="375064" cy="313582"/>
            </a:xfrm>
            <a:custGeom>
              <a:avLst/>
              <a:gdLst>
                <a:gd name="T0" fmla="*/ 348 w 360"/>
                <a:gd name="T1" fmla="*/ 0 h 280"/>
                <a:gd name="T2" fmla="*/ 8 w 360"/>
                <a:gd name="T3" fmla="*/ 0 h 280"/>
                <a:gd name="T4" fmla="*/ 0 w 360"/>
                <a:gd name="T5" fmla="*/ 8 h 280"/>
                <a:gd name="T6" fmla="*/ 8 w 360"/>
                <a:gd name="T7" fmla="*/ 242 h 280"/>
                <a:gd name="T8" fmla="*/ 180 w 360"/>
                <a:gd name="T9" fmla="*/ 280 h 280"/>
                <a:gd name="T10" fmla="*/ 358 w 360"/>
                <a:gd name="T11" fmla="*/ 238 h 280"/>
                <a:gd name="T12" fmla="*/ 360 w 360"/>
                <a:gd name="T13" fmla="*/ 4 h 280"/>
                <a:gd name="T14" fmla="*/ 20 w 360"/>
                <a:gd name="T15" fmla="*/ 224 h 280"/>
                <a:gd name="T16" fmla="*/ 200 w 360"/>
                <a:gd name="T17" fmla="*/ 54 h 280"/>
                <a:gd name="T18" fmla="*/ 334 w 360"/>
                <a:gd name="T19" fmla="*/ 26 h 280"/>
                <a:gd name="T20" fmla="*/ 338 w 360"/>
                <a:gd name="T21" fmla="*/ 36 h 280"/>
                <a:gd name="T22" fmla="*/ 204 w 360"/>
                <a:gd name="T23" fmla="*/ 72 h 280"/>
                <a:gd name="T24" fmla="*/ 196 w 360"/>
                <a:gd name="T25" fmla="*/ 72 h 280"/>
                <a:gd name="T26" fmla="*/ 194 w 360"/>
                <a:gd name="T27" fmla="*/ 58 h 280"/>
                <a:gd name="T28" fmla="*/ 200 w 360"/>
                <a:gd name="T29" fmla="*/ 90 h 280"/>
                <a:gd name="T30" fmla="*/ 270 w 360"/>
                <a:gd name="T31" fmla="*/ 76 h 280"/>
                <a:gd name="T32" fmla="*/ 274 w 360"/>
                <a:gd name="T33" fmla="*/ 86 h 280"/>
                <a:gd name="T34" fmla="*/ 204 w 360"/>
                <a:gd name="T35" fmla="*/ 108 h 280"/>
                <a:gd name="T36" fmla="*/ 196 w 360"/>
                <a:gd name="T37" fmla="*/ 106 h 280"/>
                <a:gd name="T38" fmla="*/ 194 w 360"/>
                <a:gd name="T39" fmla="*/ 94 h 280"/>
                <a:gd name="T40" fmla="*/ 340 w 360"/>
                <a:gd name="T41" fmla="*/ 168 h 280"/>
                <a:gd name="T42" fmla="*/ 336 w 360"/>
                <a:gd name="T43" fmla="*/ 174 h 280"/>
                <a:gd name="T44" fmla="*/ 326 w 360"/>
                <a:gd name="T45" fmla="*/ 172 h 280"/>
                <a:gd name="T46" fmla="*/ 284 w 360"/>
                <a:gd name="T47" fmla="*/ 192 h 280"/>
                <a:gd name="T48" fmla="*/ 210 w 360"/>
                <a:gd name="T49" fmla="*/ 242 h 280"/>
                <a:gd name="T50" fmla="*/ 196 w 360"/>
                <a:gd name="T51" fmla="*/ 246 h 280"/>
                <a:gd name="T52" fmla="*/ 192 w 360"/>
                <a:gd name="T53" fmla="*/ 236 h 280"/>
                <a:gd name="T54" fmla="*/ 234 w 360"/>
                <a:gd name="T55" fmla="*/ 156 h 280"/>
                <a:gd name="T56" fmla="*/ 280 w 360"/>
                <a:gd name="T57" fmla="*/ 170 h 280"/>
                <a:gd name="T58" fmla="*/ 290 w 360"/>
                <a:gd name="T59" fmla="*/ 134 h 280"/>
                <a:gd name="T60" fmla="*/ 298 w 360"/>
                <a:gd name="T61" fmla="*/ 124 h 280"/>
                <a:gd name="T62" fmla="*/ 336 w 360"/>
                <a:gd name="T63" fmla="*/ 124 h 280"/>
                <a:gd name="T64" fmla="*/ 340 w 360"/>
                <a:gd name="T65" fmla="*/ 168 h 280"/>
                <a:gd name="T66" fmla="*/ 46 w 360"/>
                <a:gd name="T67" fmla="*/ 68 h 280"/>
                <a:gd name="T68" fmla="*/ 38 w 360"/>
                <a:gd name="T69" fmla="*/ 60 h 280"/>
                <a:gd name="T70" fmla="*/ 42 w 360"/>
                <a:gd name="T71" fmla="*/ 50 h 280"/>
                <a:gd name="T72" fmla="*/ 140 w 360"/>
                <a:gd name="T73" fmla="*/ 68 h 280"/>
                <a:gd name="T74" fmla="*/ 148 w 360"/>
                <a:gd name="T75" fmla="*/ 80 h 280"/>
                <a:gd name="T76" fmla="*/ 138 w 360"/>
                <a:gd name="T77" fmla="*/ 88 h 280"/>
                <a:gd name="T78" fmla="*/ 70 w 360"/>
                <a:gd name="T79" fmla="*/ 126 h 280"/>
                <a:gd name="T80" fmla="*/ 44 w 360"/>
                <a:gd name="T81" fmla="*/ 142 h 280"/>
                <a:gd name="T82" fmla="*/ 38 w 360"/>
                <a:gd name="T83" fmla="*/ 168 h 280"/>
                <a:gd name="T84" fmla="*/ 50 w 360"/>
                <a:gd name="T85" fmla="*/ 202 h 280"/>
                <a:gd name="T86" fmla="*/ 78 w 360"/>
                <a:gd name="T87" fmla="*/ 218 h 280"/>
                <a:gd name="T88" fmla="*/ 98 w 360"/>
                <a:gd name="T89" fmla="*/ 212 h 280"/>
                <a:gd name="T90" fmla="*/ 116 w 360"/>
                <a:gd name="T91" fmla="*/ 186 h 280"/>
                <a:gd name="T92" fmla="*/ 128 w 360"/>
                <a:gd name="T93" fmla="*/ 166 h 280"/>
                <a:gd name="T94" fmla="*/ 116 w 360"/>
                <a:gd name="T95" fmla="*/ 132 h 280"/>
                <a:gd name="T96" fmla="*/ 88 w 360"/>
                <a:gd name="T97" fmla="*/ 114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60" h="280">
                  <a:moveTo>
                    <a:pt x="356" y="2"/>
                  </a:moveTo>
                  <a:lnTo>
                    <a:pt x="356" y="2"/>
                  </a:lnTo>
                  <a:lnTo>
                    <a:pt x="352" y="0"/>
                  </a:lnTo>
                  <a:lnTo>
                    <a:pt x="348" y="0"/>
                  </a:lnTo>
                  <a:lnTo>
                    <a:pt x="180" y="38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232"/>
                  </a:lnTo>
                  <a:lnTo>
                    <a:pt x="0" y="232"/>
                  </a:lnTo>
                  <a:lnTo>
                    <a:pt x="2" y="238"/>
                  </a:lnTo>
                  <a:lnTo>
                    <a:pt x="8" y="242"/>
                  </a:lnTo>
                  <a:lnTo>
                    <a:pt x="178" y="280"/>
                  </a:lnTo>
                  <a:lnTo>
                    <a:pt x="178" y="280"/>
                  </a:lnTo>
                  <a:lnTo>
                    <a:pt x="180" y="280"/>
                  </a:lnTo>
                  <a:lnTo>
                    <a:pt x="180" y="280"/>
                  </a:lnTo>
                  <a:lnTo>
                    <a:pt x="182" y="280"/>
                  </a:lnTo>
                  <a:lnTo>
                    <a:pt x="352" y="242"/>
                  </a:lnTo>
                  <a:lnTo>
                    <a:pt x="352" y="242"/>
                  </a:lnTo>
                  <a:lnTo>
                    <a:pt x="358" y="238"/>
                  </a:lnTo>
                  <a:lnTo>
                    <a:pt x="360" y="232"/>
                  </a:lnTo>
                  <a:lnTo>
                    <a:pt x="360" y="8"/>
                  </a:lnTo>
                  <a:lnTo>
                    <a:pt x="360" y="8"/>
                  </a:lnTo>
                  <a:lnTo>
                    <a:pt x="360" y="4"/>
                  </a:lnTo>
                  <a:lnTo>
                    <a:pt x="356" y="2"/>
                  </a:lnTo>
                  <a:lnTo>
                    <a:pt x="356" y="2"/>
                  </a:lnTo>
                  <a:close/>
                  <a:moveTo>
                    <a:pt x="170" y="258"/>
                  </a:moveTo>
                  <a:lnTo>
                    <a:pt x="20" y="224"/>
                  </a:lnTo>
                  <a:lnTo>
                    <a:pt x="20" y="22"/>
                  </a:lnTo>
                  <a:lnTo>
                    <a:pt x="170" y="56"/>
                  </a:lnTo>
                  <a:lnTo>
                    <a:pt x="170" y="258"/>
                  </a:lnTo>
                  <a:close/>
                  <a:moveTo>
                    <a:pt x="200" y="54"/>
                  </a:moveTo>
                  <a:lnTo>
                    <a:pt x="326" y="24"/>
                  </a:lnTo>
                  <a:lnTo>
                    <a:pt x="326" y="24"/>
                  </a:lnTo>
                  <a:lnTo>
                    <a:pt x="330" y="24"/>
                  </a:lnTo>
                  <a:lnTo>
                    <a:pt x="334" y="26"/>
                  </a:lnTo>
                  <a:lnTo>
                    <a:pt x="336" y="28"/>
                  </a:lnTo>
                  <a:lnTo>
                    <a:pt x="338" y="32"/>
                  </a:lnTo>
                  <a:lnTo>
                    <a:pt x="338" y="32"/>
                  </a:lnTo>
                  <a:lnTo>
                    <a:pt x="338" y="36"/>
                  </a:lnTo>
                  <a:lnTo>
                    <a:pt x="336" y="40"/>
                  </a:lnTo>
                  <a:lnTo>
                    <a:pt x="334" y="42"/>
                  </a:lnTo>
                  <a:lnTo>
                    <a:pt x="330" y="44"/>
                  </a:lnTo>
                  <a:lnTo>
                    <a:pt x="204" y="72"/>
                  </a:lnTo>
                  <a:lnTo>
                    <a:pt x="204" y="72"/>
                  </a:lnTo>
                  <a:lnTo>
                    <a:pt x="202" y="74"/>
                  </a:lnTo>
                  <a:lnTo>
                    <a:pt x="202" y="74"/>
                  </a:lnTo>
                  <a:lnTo>
                    <a:pt x="196" y="72"/>
                  </a:lnTo>
                  <a:lnTo>
                    <a:pt x="192" y="66"/>
                  </a:lnTo>
                  <a:lnTo>
                    <a:pt x="192" y="66"/>
                  </a:lnTo>
                  <a:lnTo>
                    <a:pt x="192" y="62"/>
                  </a:lnTo>
                  <a:lnTo>
                    <a:pt x="194" y="58"/>
                  </a:lnTo>
                  <a:lnTo>
                    <a:pt x="196" y="56"/>
                  </a:lnTo>
                  <a:lnTo>
                    <a:pt x="200" y="54"/>
                  </a:lnTo>
                  <a:lnTo>
                    <a:pt x="200" y="54"/>
                  </a:lnTo>
                  <a:close/>
                  <a:moveTo>
                    <a:pt x="200" y="90"/>
                  </a:moveTo>
                  <a:lnTo>
                    <a:pt x="262" y="74"/>
                  </a:lnTo>
                  <a:lnTo>
                    <a:pt x="262" y="74"/>
                  </a:lnTo>
                  <a:lnTo>
                    <a:pt x="266" y="74"/>
                  </a:lnTo>
                  <a:lnTo>
                    <a:pt x="270" y="76"/>
                  </a:lnTo>
                  <a:lnTo>
                    <a:pt x="274" y="78"/>
                  </a:lnTo>
                  <a:lnTo>
                    <a:pt x="274" y="82"/>
                  </a:lnTo>
                  <a:lnTo>
                    <a:pt x="274" y="82"/>
                  </a:lnTo>
                  <a:lnTo>
                    <a:pt x="274" y="86"/>
                  </a:lnTo>
                  <a:lnTo>
                    <a:pt x="274" y="90"/>
                  </a:lnTo>
                  <a:lnTo>
                    <a:pt x="270" y="92"/>
                  </a:lnTo>
                  <a:lnTo>
                    <a:pt x="268" y="94"/>
                  </a:lnTo>
                  <a:lnTo>
                    <a:pt x="204" y="108"/>
                  </a:lnTo>
                  <a:lnTo>
                    <a:pt x="204" y="108"/>
                  </a:lnTo>
                  <a:lnTo>
                    <a:pt x="202" y="108"/>
                  </a:lnTo>
                  <a:lnTo>
                    <a:pt x="202" y="108"/>
                  </a:lnTo>
                  <a:lnTo>
                    <a:pt x="196" y="106"/>
                  </a:lnTo>
                  <a:lnTo>
                    <a:pt x="192" y="102"/>
                  </a:lnTo>
                  <a:lnTo>
                    <a:pt x="192" y="102"/>
                  </a:lnTo>
                  <a:lnTo>
                    <a:pt x="192" y="98"/>
                  </a:lnTo>
                  <a:lnTo>
                    <a:pt x="194" y="94"/>
                  </a:lnTo>
                  <a:lnTo>
                    <a:pt x="196" y="90"/>
                  </a:lnTo>
                  <a:lnTo>
                    <a:pt x="200" y="90"/>
                  </a:lnTo>
                  <a:lnTo>
                    <a:pt x="200" y="90"/>
                  </a:lnTo>
                  <a:close/>
                  <a:moveTo>
                    <a:pt x="340" y="168"/>
                  </a:moveTo>
                  <a:lnTo>
                    <a:pt x="340" y="168"/>
                  </a:lnTo>
                  <a:lnTo>
                    <a:pt x="340" y="172"/>
                  </a:lnTo>
                  <a:lnTo>
                    <a:pt x="336" y="174"/>
                  </a:lnTo>
                  <a:lnTo>
                    <a:pt x="336" y="174"/>
                  </a:lnTo>
                  <a:lnTo>
                    <a:pt x="332" y="176"/>
                  </a:lnTo>
                  <a:lnTo>
                    <a:pt x="332" y="176"/>
                  </a:lnTo>
                  <a:lnTo>
                    <a:pt x="330" y="174"/>
                  </a:lnTo>
                  <a:lnTo>
                    <a:pt x="326" y="172"/>
                  </a:lnTo>
                  <a:lnTo>
                    <a:pt x="316" y="162"/>
                  </a:lnTo>
                  <a:lnTo>
                    <a:pt x="288" y="190"/>
                  </a:lnTo>
                  <a:lnTo>
                    <a:pt x="288" y="190"/>
                  </a:lnTo>
                  <a:lnTo>
                    <a:pt x="284" y="192"/>
                  </a:lnTo>
                  <a:lnTo>
                    <a:pt x="278" y="192"/>
                  </a:lnTo>
                  <a:lnTo>
                    <a:pt x="246" y="178"/>
                  </a:lnTo>
                  <a:lnTo>
                    <a:pt x="210" y="242"/>
                  </a:lnTo>
                  <a:lnTo>
                    <a:pt x="210" y="242"/>
                  </a:lnTo>
                  <a:lnTo>
                    <a:pt x="206" y="246"/>
                  </a:lnTo>
                  <a:lnTo>
                    <a:pt x="200" y="248"/>
                  </a:lnTo>
                  <a:lnTo>
                    <a:pt x="200" y="248"/>
                  </a:lnTo>
                  <a:lnTo>
                    <a:pt x="196" y="246"/>
                  </a:lnTo>
                  <a:lnTo>
                    <a:pt x="196" y="246"/>
                  </a:lnTo>
                  <a:lnTo>
                    <a:pt x="194" y="244"/>
                  </a:lnTo>
                  <a:lnTo>
                    <a:pt x="192" y="240"/>
                  </a:lnTo>
                  <a:lnTo>
                    <a:pt x="192" y="236"/>
                  </a:lnTo>
                  <a:lnTo>
                    <a:pt x="192" y="234"/>
                  </a:lnTo>
                  <a:lnTo>
                    <a:pt x="232" y="160"/>
                  </a:lnTo>
                  <a:lnTo>
                    <a:pt x="232" y="160"/>
                  </a:lnTo>
                  <a:lnTo>
                    <a:pt x="234" y="156"/>
                  </a:lnTo>
                  <a:lnTo>
                    <a:pt x="238" y="154"/>
                  </a:lnTo>
                  <a:lnTo>
                    <a:pt x="242" y="154"/>
                  </a:lnTo>
                  <a:lnTo>
                    <a:pt x="246" y="154"/>
                  </a:lnTo>
                  <a:lnTo>
                    <a:pt x="280" y="170"/>
                  </a:lnTo>
                  <a:lnTo>
                    <a:pt x="302" y="148"/>
                  </a:lnTo>
                  <a:lnTo>
                    <a:pt x="292" y="138"/>
                  </a:lnTo>
                  <a:lnTo>
                    <a:pt x="292" y="138"/>
                  </a:lnTo>
                  <a:lnTo>
                    <a:pt x="290" y="134"/>
                  </a:lnTo>
                  <a:lnTo>
                    <a:pt x="290" y="128"/>
                  </a:lnTo>
                  <a:lnTo>
                    <a:pt x="290" y="128"/>
                  </a:lnTo>
                  <a:lnTo>
                    <a:pt x="292" y="126"/>
                  </a:lnTo>
                  <a:lnTo>
                    <a:pt x="298" y="124"/>
                  </a:lnTo>
                  <a:lnTo>
                    <a:pt x="298" y="124"/>
                  </a:lnTo>
                  <a:lnTo>
                    <a:pt x="332" y="124"/>
                  </a:lnTo>
                  <a:lnTo>
                    <a:pt x="332" y="124"/>
                  </a:lnTo>
                  <a:lnTo>
                    <a:pt x="336" y="124"/>
                  </a:lnTo>
                  <a:lnTo>
                    <a:pt x="338" y="126"/>
                  </a:lnTo>
                  <a:lnTo>
                    <a:pt x="340" y="128"/>
                  </a:lnTo>
                  <a:lnTo>
                    <a:pt x="340" y="132"/>
                  </a:lnTo>
                  <a:lnTo>
                    <a:pt x="340" y="168"/>
                  </a:lnTo>
                  <a:close/>
                  <a:moveTo>
                    <a:pt x="138" y="88"/>
                  </a:moveTo>
                  <a:lnTo>
                    <a:pt x="138" y="88"/>
                  </a:lnTo>
                  <a:lnTo>
                    <a:pt x="136" y="88"/>
                  </a:lnTo>
                  <a:lnTo>
                    <a:pt x="46" y="68"/>
                  </a:lnTo>
                  <a:lnTo>
                    <a:pt x="46" y="68"/>
                  </a:lnTo>
                  <a:lnTo>
                    <a:pt x="42" y="66"/>
                  </a:lnTo>
                  <a:lnTo>
                    <a:pt x="40" y="62"/>
                  </a:lnTo>
                  <a:lnTo>
                    <a:pt x="38" y="60"/>
                  </a:lnTo>
                  <a:lnTo>
                    <a:pt x="38" y="56"/>
                  </a:lnTo>
                  <a:lnTo>
                    <a:pt x="38" y="56"/>
                  </a:lnTo>
                  <a:lnTo>
                    <a:pt x="40" y="52"/>
                  </a:lnTo>
                  <a:lnTo>
                    <a:pt x="42" y="50"/>
                  </a:lnTo>
                  <a:lnTo>
                    <a:pt x="46" y="48"/>
                  </a:lnTo>
                  <a:lnTo>
                    <a:pt x="50" y="48"/>
                  </a:lnTo>
                  <a:lnTo>
                    <a:pt x="140" y="68"/>
                  </a:lnTo>
                  <a:lnTo>
                    <a:pt x="140" y="68"/>
                  </a:lnTo>
                  <a:lnTo>
                    <a:pt x="144" y="70"/>
                  </a:lnTo>
                  <a:lnTo>
                    <a:pt x="146" y="72"/>
                  </a:lnTo>
                  <a:lnTo>
                    <a:pt x="148" y="76"/>
                  </a:lnTo>
                  <a:lnTo>
                    <a:pt x="148" y="80"/>
                  </a:lnTo>
                  <a:lnTo>
                    <a:pt x="148" y="80"/>
                  </a:lnTo>
                  <a:lnTo>
                    <a:pt x="144" y="86"/>
                  </a:lnTo>
                  <a:lnTo>
                    <a:pt x="138" y="88"/>
                  </a:lnTo>
                  <a:lnTo>
                    <a:pt x="138" y="88"/>
                  </a:lnTo>
                  <a:close/>
                  <a:moveTo>
                    <a:pt x="78" y="172"/>
                  </a:moveTo>
                  <a:lnTo>
                    <a:pt x="78" y="126"/>
                  </a:lnTo>
                  <a:lnTo>
                    <a:pt x="78" y="126"/>
                  </a:lnTo>
                  <a:lnTo>
                    <a:pt x="70" y="126"/>
                  </a:lnTo>
                  <a:lnTo>
                    <a:pt x="62" y="128"/>
                  </a:lnTo>
                  <a:lnTo>
                    <a:pt x="56" y="132"/>
                  </a:lnTo>
                  <a:lnTo>
                    <a:pt x="50" y="136"/>
                  </a:lnTo>
                  <a:lnTo>
                    <a:pt x="44" y="142"/>
                  </a:lnTo>
                  <a:lnTo>
                    <a:pt x="42" y="150"/>
                  </a:lnTo>
                  <a:lnTo>
                    <a:pt x="40" y="158"/>
                  </a:lnTo>
                  <a:lnTo>
                    <a:pt x="38" y="168"/>
                  </a:lnTo>
                  <a:lnTo>
                    <a:pt x="38" y="168"/>
                  </a:lnTo>
                  <a:lnTo>
                    <a:pt x="40" y="176"/>
                  </a:lnTo>
                  <a:lnTo>
                    <a:pt x="42" y="186"/>
                  </a:lnTo>
                  <a:lnTo>
                    <a:pt x="44" y="194"/>
                  </a:lnTo>
                  <a:lnTo>
                    <a:pt x="50" y="202"/>
                  </a:lnTo>
                  <a:lnTo>
                    <a:pt x="56" y="208"/>
                  </a:lnTo>
                  <a:lnTo>
                    <a:pt x="62" y="212"/>
                  </a:lnTo>
                  <a:lnTo>
                    <a:pt x="70" y="216"/>
                  </a:lnTo>
                  <a:lnTo>
                    <a:pt x="78" y="218"/>
                  </a:lnTo>
                  <a:lnTo>
                    <a:pt x="78" y="218"/>
                  </a:lnTo>
                  <a:lnTo>
                    <a:pt x="84" y="218"/>
                  </a:lnTo>
                  <a:lnTo>
                    <a:pt x="92" y="216"/>
                  </a:lnTo>
                  <a:lnTo>
                    <a:pt x="98" y="212"/>
                  </a:lnTo>
                  <a:lnTo>
                    <a:pt x="104" y="208"/>
                  </a:lnTo>
                  <a:lnTo>
                    <a:pt x="110" y="202"/>
                  </a:lnTo>
                  <a:lnTo>
                    <a:pt x="114" y="194"/>
                  </a:lnTo>
                  <a:lnTo>
                    <a:pt x="116" y="186"/>
                  </a:lnTo>
                  <a:lnTo>
                    <a:pt x="116" y="176"/>
                  </a:lnTo>
                  <a:lnTo>
                    <a:pt x="78" y="172"/>
                  </a:lnTo>
                  <a:close/>
                  <a:moveTo>
                    <a:pt x="128" y="166"/>
                  </a:moveTo>
                  <a:lnTo>
                    <a:pt x="128" y="166"/>
                  </a:lnTo>
                  <a:lnTo>
                    <a:pt x="126" y="156"/>
                  </a:lnTo>
                  <a:lnTo>
                    <a:pt x="124" y="146"/>
                  </a:lnTo>
                  <a:lnTo>
                    <a:pt x="122" y="138"/>
                  </a:lnTo>
                  <a:lnTo>
                    <a:pt x="116" y="132"/>
                  </a:lnTo>
                  <a:lnTo>
                    <a:pt x="110" y="126"/>
                  </a:lnTo>
                  <a:lnTo>
                    <a:pt x="104" y="120"/>
                  </a:lnTo>
                  <a:lnTo>
                    <a:pt x="96" y="116"/>
                  </a:lnTo>
                  <a:lnTo>
                    <a:pt x="88" y="114"/>
                  </a:lnTo>
                  <a:lnTo>
                    <a:pt x="88" y="160"/>
                  </a:lnTo>
                  <a:lnTo>
                    <a:pt x="128" y="1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09412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18824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28237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37649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47061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56473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565886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75298" algn="l" defTabSz="1018824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8529">
                <a:defRPr/>
              </a:pPr>
              <a:endParaRPr lang="en-GB" sz="1500">
                <a:solidFill>
                  <a:srgbClr val="000000"/>
                </a:solidFill>
              </a:endParaRPr>
            </a:p>
          </p:txBody>
        </p:sp>
        <p:sp>
          <p:nvSpPr>
            <p:cNvPr id="45" name="Freeform 5004"/>
            <p:cNvSpPr>
              <a:spLocks noEditPoints="1"/>
            </p:cNvSpPr>
            <p:nvPr/>
          </p:nvSpPr>
          <p:spPr bwMode="auto">
            <a:xfrm>
              <a:off x="7599562" y="6243423"/>
              <a:ext cx="269793" cy="527220"/>
            </a:xfrm>
            <a:custGeom>
              <a:avLst/>
              <a:gdLst>
                <a:gd name="T0" fmla="*/ 146 w 224"/>
                <a:gd name="T1" fmla="*/ 78 h 380"/>
                <a:gd name="T2" fmla="*/ 176 w 224"/>
                <a:gd name="T3" fmla="*/ 76 h 380"/>
                <a:gd name="T4" fmla="*/ 180 w 224"/>
                <a:gd name="T5" fmla="*/ 104 h 380"/>
                <a:gd name="T6" fmla="*/ 152 w 224"/>
                <a:gd name="T7" fmla="*/ 112 h 380"/>
                <a:gd name="T8" fmla="*/ 144 w 224"/>
                <a:gd name="T9" fmla="*/ 104 h 380"/>
                <a:gd name="T10" fmla="*/ 176 w 224"/>
                <a:gd name="T11" fmla="*/ 162 h 380"/>
                <a:gd name="T12" fmla="*/ 180 w 224"/>
                <a:gd name="T13" fmla="*/ 134 h 380"/>
                <a:gd name="T14" fmla="*/ 152 w 224"/>
                <a:gd name="T15" fmla="*/ 126 h 380"/>
                <a:gd name="T16" fmla="*/ 144 w 224"/>
                <a:gd name="T17" fmla="*/ 134 h 380"/>
                <a:gd name="T18" fmla="*/ 148 w 224"/>
                <a:gd name="T19" fmla="*/ 162 h 380"/>
                <a:gd name="T20" fmla="*/ 224 w 224"/>
                <a:gd name="T21" fmla="*/ 352 h 380"/>
                <a:gd name="T22" fmla="*/ 28 w 224"/>
                <a:gd name="T23" fmla="*/ 380 h 380"/>
                <a:gd name="T24" fmla="*/ 0 w 224"/>
                <a:gd name="T25" fmla="*/ 352 h 380"/>
                <a:gd name="T26" fmla="*/ 16 w 224"/>
                <a:gd name="T27" fmla="*/ 2 h 380"/>
                <a:gd name="T28" fmla="*/ 216 w 224"/>
                <a:gd name="T29" fmla="*/ 8 h 380"/>
                <a:gd name="T30" fmla="*/ 86 w 224"/>
                <a:gd name="T31" fmla="*/ 34 h 380"/>
                <a:gd name="T32" fmla="*/ 130 w 224"/>
                <a:gd name="T33" fmla="*/ 42 h 380"/>
                <a:gd name="T34" fmla="*/ 138 w 224"/>
                <a:gd name="T35" fmla="*/ 34 h 380"/>
                <a:gd name="T36" fmla="*/ 130 w 224"/>
                <a:gd name="T37" fmla="*/ 26 h 380"/>
                <a:gd name="T38" fmla="*/ 86 w 224"/>
                <a:gd name="T39" fmla="*/ 32 h 380"/>
                <a:gd name="T40" fmla="*/ 130 w 224"/>
                <a:gd name="T41" fmla="*/ 336 h 380"/>
                <a:gd name="T42" fmla="*/ 104 w 224"/>
                <a:gd name="T43" fmla="*/ 326 h 380"/>
                <a:gd name="T44" fmla="*/ 94 w 224"/>
                <a:gd name="T45" fmla="*/ 350 h 380"/>
                <a:gd name="T46" fmla="*/ 120 w 224"/>
                <a:gd name="T47" fmla="*/ 360 h 380"/>
                <a:gd name="T48" fmla="*/ 196 w 224"/>
                <a:gd name="T49" fmla="*/ 60 h 380"/>
                <a:gd name="T50" fmla="*/ 102 w 224"/>
                <a:gd name="T51" fmla="*/ 112 h 380"/>
                <a:gd name="T52" fmla="*/ 130 w 224"/>
                <a:gd name="T53" fmla="*/ 108 h 380"/>
                <a:gd name="T54" fmla="*/ 128 w 224"/>
                <a:gd name="T55" fmla="*/ 78 h 380"/>
                <a:gd name="T56" fmla="*/ 98 w 224"/>
                <a:gd name="T57" fmla="*/ 76 h 380"/>
                <a:gd name="T58" fmla="*/ 94 w 224"/>
                <a:gd name="T59" fmla="*/ 104 h 380"/>
                <a:gd name="T60" fmla="*/ 102 w 224"/>
                <a:gd name="T61" fmla="*/ 112 h 380"/>
                <a:gd name="T62" fmla="*/ 136 w 224"/>
                <a:gd name="T63" fmla="*/ 226 h 380"/>
                <a:gd name="T64" fmla="*/ 136 w 224"/>
                <a:gd name="T65" fmla="*/ 216 h 380"/>
                <a:gd name="T66" fmla="*/ 48 w 224"/>
                <a:gd name="T67" fmla="*/ 214 h 380"/>
                <a:gd name="T68" fmla="*/ 44 w 224"/>
                <a:gd name="T69" fmla="*/ 224 h 380"/>
                <a:gd name="T70" fmla="*/ 52 w 224"/>
                <a:gd name="T71" fmla="*/ 258 h 380"/>
                <a:gd name="T72" fmla="*/ 180 w 224"/>
                <a:gd name="T73" fmla="*/ 254 h 380"/>
                <a:gd name="T74" fmla="*/ 176 w 224"/>
                <a:gd name="T75" fmla="*/ 244 h 380"/>
                <a:gd name="T76" fmla="*/ 46 w 224"/>
                <a:gd name="T77" fmla="*/ 246 h 380"/>
                <a:gd name="T78" fmla="*/ 46 w 224"/>
                <a:gd name="T79" fmla="*/ 256 h 380"/>
                <a:gd name="T80" fmla="*/ 152 w 224"/>
                <a:gd name="T81" fmla="*/ 288 h 380"/>
                <a:gd name="T82" fmla="*/ 160 w 224"/>
                <a:gd name="T83" fmla="*/ 280 h 380"/>
                <a:gd name="T84" fmla="*/ 152 w 224"/>
                <a:gd name="T85" fmla="*/ 272 h 380"/>
                <a:gd name="T86" fmla="*/ 44 w 224"/>
                <a:gd name="T87" fmla="*/ 276 h 380"/>
                <a:gd name="T88" fmla="*/ 48 w 224"/>
                <a:gd name="T89" fmla="*/ 286 h 380"/>
                <a:gd name="T90" fmla="*/ 72 w 224"/>
                <a:gd name="T91" fmla="*/ 164 h 380"/>
                <a:gd name="T92" fmla="*/ 80 w 224"/>
                <a:gd name="T93" fmla="*/ 134 h 380"/>
                <a:gd name="T94" fmla="*/ 72 w 224"/>
                <a:gd name="T95" fmla="*/ 126 h 380"/>
                <a:gd name="T96" fmla="*/ 44 w 224"/>
                <a:gd name="T97" fmla="*/ 130 h 380"/>
                <a:gd name="T98" fmla="*/ 46 w 224"/>
                <a:gd name="T99" fmla="*/ 162 h 380"/>
                <a:gd name="T100" fmla="*/ 122 w 224"/>
                <a:gd name="T101" fmla="*/ 164 h 380"/>
                <a:gd name="T102" fmla="*/ 130 w 224"/>
                <a:gd name="T103" fmla="*/ 156 h 380"/>
                <a:gd name="T104" fmla="*/ 126 w 224"/>
                <a:gd name="T105" fmla="*/ 126 h 380"/>
                <a:gd name="T106" fmla="*/ 96 w 224"/>
                <a:gd name="T107" fmla="*/ 128 h 380"/>
                <a:gd name="T108" fmla="*/ 94 w 224"/>
                <a:gd name="T109" fmla="*/ 158 h 380"/>
                <a:gd name="T110" fmla="*/ 52 w 224"/>
                <a:gd name="T111" fmla="*/ 112 h 380"/>
                <a:gd name="T112" fmla="*/ 80 w 224"/>
                <a:gd name="T113" fmla="*/ 108 h 380"/>
                <a:gd name="T114" fmla="*/ 78 w 224"/>
                <a:gd name="T115" fmla="*/ 78 h 380"/>
                <a:gd name="T116" fmla="*/ 48 w 224"/>
                <a:gd name="T117" fmla="*/ 76 h 380"/>
                <a:gd name="T118" fmla="*/ 44 w 224"/>
                <a:gd name="T119" fmla="*/ 104 h 380"/>
                <a:gd name="T120" fmla="*/ 52 w 224"/>
                <a:gd name="T121" fmla="*/ 112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24" h="380">
                  <a:moveTo>
                    <a:pt x="144" y="104"/>
                  </a:moveTo>
                  <a:lnTo>
                    <a:pt x="144" y="82"/>
                  </a:lnTo>
                  <a:lnTo>
                    <a:pt x="144" y="82"/>
                  </a:lnTo>
                  <a:lnTo>
                    <a:pt x="144" y="80"/>
                  </a:lnTo>
                  <a:lnTo>
                    <a:pt x="146" y="78"/>
                  </a:lnTo>
                  <a:lnTo>
                    <a:pt x="148" y="76"/>
                  </a:lnTo>
                  <a:lnTo>
                    <a:pt x="152" y="74"/>
                  </a:lnTo>
                  <a:lnTo>
                    <a:pt x="172" y="74"/>
                  </a:lnTo>
                  <a:lnTo>
                    <a:pt x="172" y="74"/>
                  </a:lnTo>
                  <a:lnTo>
                    <a:pt x="176" y="76"/>
                  </a:lnTo>
                  <a:lnTo>
                    <a:pt x="178" y="78"/>
                  </a:lnTo>
                  <a:lnTo>
                    <a:pt x="180" y="80"/>
                  </a:lnTo>
                  <a:lnTo>
                    <a:pt x="180" y="82"/>
                  </a:lnTo>
                  <a:lnTo>
                    <a:pt x="180" y="104"/>
                  </a:lnTo>
                  <a:lnTo>
                    <a:pt x="180" y="104"/>
                  </a:lnTo>
                  <a:lnTo>
                    <a:pt x="180" y="108"/>
                  </a:lnTo>
                  <a:lnTo>
                    <a:pt x="178" y="110"/>
                  </a:lnTo>
                  <a:lnTo>
                    <a:pt x="176" y="112"/>
                  </a:lnTo>
                  <a:lnTo>
                    <a:pt x="172" y="112"/>
                  </a:lnTo>
                  <a:lnTo>
                    <a:pt x="152" y="112"/>
                  </a:lnTo>
                  <a:lnTo>
                    <a:pt x="152" y="112"/>
                  </a:lnTo>
                  <a:lnTo>
                    <a:pt x="148" y="112"/>
                  </a:lnTo>
                  <a:lnTo>
                    <a:pt x="146" y="110"/>
                  </a:lnTo>
                  <a:lnTo>
                    <a:pt x="144" y="108"/>
                  </a:lnTo>
                  <a:lnTo>
                    <a:pt x="144" y="104"/>
                  </a:lnTo>
                  <a:lnTo>
                    <a:pt x="144" y="104"/>
                  </a:lnTo>
                  <a:close/>
                  <a:moveTo>
                    <a:pt x="152" y="164"/>
                  </a:moveTo>
                  <a:lnTo>
                    <a:pt x="172" y="164"/>
                  </a:lnTo>
                  <a:lnTo>
                    <a:pt x="172" y="164"/>
                  </a:lnTo>
                  <a:lnTo>
                    <a:pt x="176" y="162"/>
                  </a:lnTo>
                  <a:lnTo>
                    <a:pt x="178" y="162"/>
                  </a:lnTo>
                  <a:lnTo>
                    <a:pt x="180" y="158"/>
                  </a:lnTo>
                  <a:lnTo>
                    <a:pt x="180" y="156"/>
                  </a:lnTo>
                  <a:lnTo>
                    <a:pt x="180" y="134"/>
                  </a:lnTo>
                  <a:lnTo>
                    <a:pt x="180" y="134"/>
                  </a:lnTo>
                  <a:lnTo>
                    <a:pt x="180" y="130"/>
                  </a:lnTo>
                  <a:lnTo>
                    <a:pt x="178" y="128"/>
                  </a:lnTo>
                  <a:lnTo>
                    <a:pt x="176" y="126"/>
                  </a:lnTo>
                  <a:lnTo>
                    <a:pt x="172" y="126"/>
                  </a:lnTo>
                  <a:lnTo>
                    <a:pt x="152" y="126"/>
                  </a:lnTo>
                  <a:lnTo>
                    <a:pt x="152" y="126"/>
                  </a:lnTo>
                  <a:lnTo>
                    <a:pt x="148" y="126"/>
                  </a:lnTo>
                  <a:lnTo>
                    <a:pt x="146" y="128"/>
                  </a:lnTo>
                  <a:lnTo>
                    <a:pt x="144" y="130"/>
                  </a:lnTo>
                  <a:lnTo>
                    <a:pt x="144" y="134"/>
                  </a:lnTo>
                  <a:lnTo>
                    <a:pt x="144" y="156"/>
                  </a:lnTo>
                  <a:lnTo>
                    <a:pt x="144" y="156"/>
                  </a:lnTo>
                  <a:lnTo>
                    <a:pt x="144" y="158"/>
                  </a:lnTo>
                  <a:lnTo>
                    <a:pt x="146" y="162"/>
                  </a:lnTo>
                  <a:lnTo>
                    <a:pt x="148" y="162"/>
                  </a:lnTo>
                  <a:lnTo>
                    <a:pt x="152" y="164"/>
                  </a:lnTo>
                  <a:lnTo>
                    <a:pt x="152" y="164"/>
                  </a:lnTo>
                  <a:close/>
                  <a:moveTo>
                    <a:pt x="224" y="28"/>
                  </a:moveTo>
                  <a:lnTo>
                    <a:pt x="224" y="352"/>
                  </a:lnTo>
                  <a:lnTo>
                    <a:pt x="224" y="352"/>
                  </a:lnTo>
                  <a:lnTo>
                    <a:pt x="222" y="364"/>
                  </a:lnTo>
                  <a:lnTo>
                    <a:pt x="216" y="372"/>
                  </a:lnTo>
                  <a:lnTo>
                    <a:pt x="208" y="378"/>
                  </a:lnTo>
                  <a:lnTo>
                    <a:pt x="196" y="380"/>
                  </a:lnTo>
                  <a:lnTo>
                    <a:pt x="28" y="380"/>
                  </a:lnTo>
                  <a:lnTo>
                    <a:pt x="28" y="380"/>
                  </a:lnTo>
                  <a:lnTo>
                    <a:pt x="16" y="378"/>
                  </a:lnTo>
                  <a:lnTo>
                    <a:pt x="8" y="372"/>
                  </a:lnTo>
                  <a:lnTo>
                    <a:pt x="2" y="364"/>
                  </a:lnTo>
                  <a:lnTo>
                    <a:pt x="0" y="352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" y="16"/>
                  </a:lnTo>
                  <a:lnTo>
                    <a:pt x="8" y="8"/>
                  </a:lnTo>
                  <a:lnTo>
                    <a:pt x="16" y="2"/>
                  </a:lnTo>
                  <a:lnTo>
                    <a:pt x="28" y="0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208" y="2"/>
                  </a:lnTo>
                  <a:lnTo>
                    <a:pt x="216" y="8"/>
                  </a:lnTo>
                  <a:lnTo>
                    <a:pt x="222" y="16"/>
                  </a:lnTo>
                  <a:lnTo>
                    <a:pt x="224" y="28"/>
                  </a:lnTo>
                  <a:lnTo>
                    <a:pt x="224" y="28"/>
                  </a:lnTo>
                  <a:close/>
                  <a:moveTo>
                    <a:pt x="86" y="34"/>
                  </a:moveTo>
                  <a:lnTo>
                    <a:pt x="86" y="34"/>
                  </a:lnTo>
                  <a:lnTo>
                    <a:pt x="86" y="38"/>
                  </a:lnTo>
                  <a:lnTo>
                    <a:pt x="88" y="40"/>
                  </a:lnTo>
                  <a:lnTo>
                    <a:pt x="90" y="42"/>
                  </a:lnTo>
                  <a:lnTo>
                    <a:pt x="94" y="42"/>
                  </a:lnTo>
                  <a:lnTo>
                    <a:pt x="130" y="42"/>
                  </a:lnTo>
                  <a:lnTo>
                    <a:pt x="130" y="42"/>
                  </a:lnTo>
                  <a:lnTo>
                    <a:pt x="134" y="42"/>
                  </a:lnTo>
                  <a:lnTo>
                    <a:pt x="136" y="40"/>
                  </a:lnTo>
                  <a:lnTo>
                    <a:pt x="138" y="38"/>
                  </a:lnTo>
                  <a:lnTo>
                    <a:pt x="138" y="34"/>
                  </a:lnTo>
                  <a:lnTo>
                    <a:pt x="138" y="34"/>
                  </a:lnTo>
                  <a:lnTo>
                    <a:pt x="138" y="32"/>
                  </a:lnTo>
                  <a:lnTo>
                    <a:pt x="136" y="28"/>
                  </a:lnTo>
                  <a:lnTo>
                    <a:pt x="134" y="28"/>
                  </a:lnTo>
                  <a:lnTo>
                    <a:pt x="130" y="26"/>
                  </a:lnTo>
                  <a:lnTo>
                    <a:pt x="94" y="26"/>
                  </a:lnTo>
                  <a:lnTo>
                    <a:pt x="94" y="26"/>
                  </a:lnTo>
                  <a:lnTo>
                    <a:pt x="90" y="28"/>
                  </a:lnTo>
                  <a:lnTo>
                    <a:pt x="88" y="28"/>
                  </a:lnTo>
                  <a:lnTo>
                    <a:pt x="86" y="32"/>
                  </a:lnTo>
                  <a:lnTo>
                    <a:pt x="86" y="34"/>
                  </a:lnTo>
                  <a:lnTo>
                    <a:pt x="86" y="34"/>
                  </a:lnTo>
                  <a:close/>
                  <a:moveTo>
                    <a:pt x="130" y="344"/>
                  </a:moveTo>
                  <a:lnTo>
                    <a:pt x="130" y="344"/>
                  </a:lnTo>
                  <a:lnTo>
                    <a:pt x="130" y="336"/>
                  </a:lnTo>
                  <a:lnTo>
                    <a:pt x="126" y="330"/>
                  </a:lnTo>
                  <a:lnTo>
                    <a:pt x="120" y="326"/>
                  </a:lnTo>
                  <a:lnTo>
                    <a:pt x="112" y="324"/>
                  </a:lnTo>
                  <a:lnTo>
                    <a:pt x="112" y="324"/>
                  </a:lnTo>
                  <a:lnTo>
                    <a:pt x="104" y="326"/>
                  </a:lnTo>
                  <a:lnTo>
                    <a:pt x="98" y="330"/>
                  </a:lnTo>
                  <a:lnTo>
                    <a:pt x="94" y="336"/>
                  </a:lnTo>
                  <a:lnTo>
                    <a:pt x="94" y="344"/>
                  </a:lnTo>
                  <a:lnTo>
                    <a:pt x="94" y="344"/>
                  </a:lnTo>
                  <a:lnTo>
                    <a:pt x="94" y="350"/>
                  </a:lnTo>
                  <a:lnTo>
                    <a:pt x="98" y="356"/>
                  </a:lnTo>
                  <a:lnTo>
                    <a:pt x="104" y="360"/>
                  </a:lnTo>
                  <a:lnTo>
                    <a:pt x="112" y="362"/>
                  </a:lnTo>
                  <a:lnTo>
                    <a:pt x="112" y="362"/>
                  </a:lnTo>
                  <a:lnTo>
                    <a:pt x="120" y="360"/>
                  </a:lnTo>
                  <a:lnTo>
                    <a:pt x="126" y="356"/>
                  </a:lnTo>
                  <a:lnTo>
                    <a:pt x="130" y="350"/>
                  </a:lnTo>
                  <a:lnTo>
                    <a:pt x="130" y="344"/>
                  </a:lnTo>
                  <a:lnTo>
                    <a:pt x="130" y="344"/>
                  </a:lnTo>
                  <a:close/>
                  <a:moveTo>
                    <a:pt x="196" y="60"/>
                  </a:moveTo>
                  <a:lnTo>
                    <a:pt x="28" y="60"/>
                  </a:lnTo>
                  <a:lnTo>
                    <a:pt x="28" y="308"/>
                  </a:lnTo>
                  <a:lnTo>
                    <a:pt x="196" y="308"/>
                  </a:lnTo>
                  <a:lnTo>
                    <a:pt x="196" y="60"/>
                  </a:lnTo>
                  <a:close/>
                  <a:moveTo>
                    <a:pt x="102" y="112"/>
                  </a:moveTo>
                  <a:lnTo>
                    <a:pt x="122" y="112"/>
                  </a:lnTo>
                  <a:lnTo>
                    <a:pt x="122" y="112"/>
                  </a:lnTo>
                  <a:lnTo>
                    <a:pt x="126" y="112"/>
                  </a:lnTo>
                  <a:lnTo>
                    <a:pt x="128" y="110"/>
                  </a:lnTo>
                  <a:lnTo>
                    <a:pt x="130" y="108"/>
                  </a:lnTo>
                  <a:lnTo>
                    <a:pt x="130" y="104"/>
                  </a:lnTo>
                  <a:lnTo>
                    <a:pt x="130" y="82"/>
                  </a:lnTo>
                  <a:lnTo>
                    <a:pt x="130" y="82"/>
                  </a:lnTo>
                  <a:lnTo>
                    <a:pt x="130" y="80"/>
                  </a:lnTo>
                  <a:lnTo>
                    <a:pt x="128" y="78"/>
                  </a:lnTo>
                  <a:lnTo>
                    <a:pt x="126" y="76"/>
                  </a:lnTo>
                  <a:lnTo>
                    <a:pt x="122" y="74"/>
                  </a:lnTo>
                  <a:lnTo>
                    <a:pt x="102" y="74"/>
                  </a:lnTo>
                  <a:lnTo>
                    <a:pt x="102" y="74"/>
                  </a:lnTo>
                  <a:lnTo>
                    <a:pt x="98" y="76"/>
                  </a:lnTo>
                  <a:lnTo>
                    <a:pt x="96" y="78"/>
                  </a:lnTo>
                  <a:lnTo>
                    <a:pt x="94" y="80"/>
                  </a:lnTo>
                  <a:lnTo>
                    <a:pt x="94" y="82"/>
                  </a:lnTo>
                  <a:lnTo>
                    <a:pt x="94" y="104"/>
                  </a:lnTo>
                  <a:lnTo>
                    <a:pt x="94" y="104"/>
                  </a:lnTo>
                  <a:lnTo>
                    <a:pt x="94" y="108"/>
                  </a:lnTo>
                  <a:lnTo>
                    <a:pt x="96" y="110"/>
                  </a:lnTo>
                  <a:lnTo>
                    <a:pt x="98" y="112"/>
                  </a:lnTo>
                  <a:lnTo>
                    <a:pt x="102" y="112"/>
                  </a:lnTo>
                  <a:lnTo>
                    <a:pt x="102" y="112"/>
                  </a:lnTo>
                  <a:close/>
                  <a:moveTo>
                    <a:pt x="52" y="228"/>
                  </a:moveTo>
                  <a:lnTo>
                    <a:pt x="130" y="228"/>
                  </a:lnTo>
                  <a:lnTo>
                    <a:pt x="130" y="228"/>
                  </a:lnTo>
                  <a:lnTo>
                    <a:pt x="134" y="228"/>
                  </a:lnTo>
                  <a:lnTo>
                    <a:pt x="136" y="226"/>
                  </a:lnTo>
                  <a:lnTo>
                    <a:pt x="138" y="224"/>
                  </a:lnTo>
                  <a:lnTo>
                    <a:pt x="138" y="220"/>
                  </a:lnTo>
                  <a:lnTo>
                    <a:pt x="138" y="220"/>
                  </a:lnTo>
                  <a:lnTo>
                    <a:pt x="138" y="218"/>
                  </a:lnTo>
                  <a:lnTo>
                    <a:pt x="136" y="216"/>
                  </a:lnTo>
                  <a:lnTo>
                    <a:pt x="134" y="214"/>
                  </a:lnTo>
                  <a:lnTo>
                    <a:pt x="130" y="212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48" y="214"/>
                  </a:lnTo>
                  <a:lnTo>
                    <a:pt x="46" y="216"/>
                  </a:lnTo>
                  <a:lnTo>
                    <a:pt x="44" y="218"/>
                  </a:lnTo>
                  <a:lnTo>
                    <a:pt x="44" y="220"/>
                  </a:lnTo>
                  <a:lnTo>
                    <a:pt x="44" y="220"/>
                  </a:lnTo>
                  <a:lnTo>
                    <a:pt x="44" y="224"/>
                  </a:lnTo>
                  <a:lnTo>
                    <a:pt x="46" y="226"/>
                  </a:lnTo>
                  <a:lnTo>
                    <a:pt x="48" y="228"/>
                  </a:lnTo>
                  <a:lnTo>
                    <a:pt x="52" y="228"/>
                  </a:lnTo>
                  <a:lnTo>
                    <a:pt x="52" y="228"/>
                  </a:lnTo>
                  <a:close/>
                  <a:moveTo>
                    <a:pt x="52" y="258"/>
                  </a:moveTo>
                  <a:lnTo>
                    <a:pt x="172" y="258"/>
                  </a:lnTo>
                  <a:lnTo>
                    <a:pt x="172" y="258"/>
                  </a:lnTo>
                  <a:lnTo>
                    <a:pt x="176" y="258"/>
                  </a:lnTo>
                  <a:lnTo>
                    <a:pt x="178" y="256"/>
                  </a:lnTo>
                  <a:lnTo>
                    <a:pt x="180" y="254"/>
                  </a:lnTo>
                  <a:lnTo>
                    <a:pt x="180" y="250"/>
                  </a:lnTo>
                  <a:lnTo>
                    <a:pt x="180" y="250"/>
                  </a:lnTo>
                  <a:lnTo>
                    <a:pt x="180" y="248"/>
                  </a:lnTo>
                  <a:lnTo>
                    <a:pt x="178" y="246"/>
                  </a:lnTo>
                  <a:lnTo>
                    <a:pt x="176" y="244"/>
                  </a:lnTo>
                  <a:lnTo>
                    <a:pt x="172" y="242"/>
                  </a:lnTo>
                  <a:lnTo>
                    <a:pt x="52" y="242"/>
                  </a:lnTo>
                  <a:lnTo>
                    <a:pt x="52" y="242"/>
                  </a:lnTo>
                  <a:lnTo>
                    <a:pt x="48" y="244"/>
                  </a:lnTo>
                  <a:lnTo>
                    <a:pt x="46" y="246"/>
                  </a:lnTo>
                  <a:lnTo>
                    <a:pt x="44" y="248"/>
                  </a:lnTo>
                  <a:lnTo>
                    <a:pt x="44" y="250"/>
                  </a:lnTo>
                  <a:lnTo>
                    <a:pt x="44" y="250"/>
                  </a:lnTo>
                  <a:lnTo>
                    <a:pt x="44" y="254"/>
                  </a:lnTo>
                  <a:lnTo>
                    <a:pt x="46" y="256"/>
                  </a:lnTo>
                  <a:lnTo>
                    <a:pt x="48" y="258"/>
                  </a:lnTo>
                  <a:lnTo>
                    <a:pt x="52" y="258"/>
                  </a:lnTo>
                  <a:lnTo>
                    <a:pt x="52" y="258"/>
                  </a:lnTo>
                  <a:close/>
                  <a:moveTo>
                    <a:pt x="52" y="288"/>
                  </a:moveTo>
                  <a:lnTo>
                    <a:pt x="152" y="288"/>
                  </a:lnTo>
                  <a:lnTo>
                    <a:pt x="152" y="288"/>
                  </a:lnTo>
                  <a:lnTo>
                    <a:pt x="154" y="286"/>
                  </a:lnTo>
                  <a:lnTo>
                    <a:pt x="156" y="286"/>
                  </a:lnTo>
                  <a:lnTo>
                    <a:pt x="158" y="282"/>
                  </a:lnTo>
                  <a:lnTo>
                    <a:pt x="160" y="280"/>
                  </a:lnTo>
                  <a:lnTo>
                    <a:pt x="160" y="280"/>
                  </a:lnTo>
                  <a:lnTo>
                    <a:pt x="158" y="276"/>
                  </a:lnTo>
                  <a:lnTo>
                    <a:pt x="156" y="274"/>
                  </a:lnTo>
                  <a:lnTo>
                    <a:pt x="154" y="272"/>
                  </a:lnTo>
                  <a:lnTo>
                    <a:pt x="152" y="272"/>
                  </a:lnTo>
                  <a:lnTo>
                    <a:pt x="52" y="272"/>
                  </a:lnTo>
                  <a:lnTo>
                    <a:pt x="52" y="272"/>
                  </a:lnTo>
                  <a:lnTo>
                    <a:pt x="48" y="272"/>
                  </a:lnTo>
                  <a:lnTo>
                    <a:pt x="46" y="274"/>
                  </a:lnTo>
                  <a:lnTo>
                    <a:pt x="44" y="276"/>
                  </a:lnTo>
                  <a:lnTo>
                    <a:pt x="44" y="280"/>
                  </a:lnTo>
                  <a:lnTo>
                    <a:pt x="44" y="280"/>
                  </a:lnTo>
                  <a:lnTo>
                    <a:pt x="44" y="282"/>
                  </a:lnTo>
                  <a:lnTo>
                    <a:pt x="46" y="286"/>
                  </a:lnTo>
                  <a:lnTo>
                    <a:pt x="48" y="286"/>
                  </a:lnTo>
                  <a:lnTo>
                    <a:pt x="52" y="288"/>
                  </a:lnTo>
                  <a:lnTo>
                    <a:pt x="52" y="288"/>
                  </a:lnTo>
                  <a:close/>
                  <a:moveTo>
                    <a:pt x="52" y="164"/>
                  </a:moveTo>
                  <a:lnTo>
                    <a:pt x="72" y="164"/>
                  </a:lnTo>
                  <a:lnTo>
                    <a:pt x="72" y="164"/>
                  </a:lnTo>
                  <a:lnTo>
                    <a:pt x="76" y="162"/>
                  </a:lnTo>
                  <a:lnTo>
                    <a:pt x="78" y="162"/>
                  </a:lnTo>
                  <a:lnTo>
                    <a:pt x="80" y="158"/>
                  </a:lnTo>
                  <a:lnTo>
                    <a:pt x="80" y="156"/>
                  </a:lnTo>
                  <a:lnTo>
                    <a:pt x="80" y="134"/>
                  </a:lnTo>
                  <a:lnTo>
                    <a:pt x="80" y="134"/>
                  </a:lnTo>
                  <a:lnTo>
                    <a:pt x="80" y="130"/>
                  </a:lnTo>
                  <a:lnTo>
                    <a:pt x="78" y="128"/>
                  </a:lnTo>
                  <a:lnTo>
                    <a:pt x="76" y="126"/>
                  </a:lnTo>
                  <a:lnTo>
                    <a:pt x="72" y="126"/>
                  </a:lnTo>
                  <a:lnTo>
                    <a:pt x="52" y="126"/>
                  </a:lnTo>
                  <a:lnTo>
                    <a:pt x="52" y="126"/>
                  </a:lnTo>
                  <a:lnTo>
                    <a:pt x="48" y="126"/>
                  </a:lnTo>
                  <a:lnTo>
                    <a:pt x="46" y="128"/>
                  </a:lnTo>
                  <a:lnTo>
                    <a:pt x="44" y="130"/>
                  </a:lnTo>
                  <a:lnTo>
                    <a:pt x="44" y="134"/>
                  </a:lnTo>
                  <a:lnTo>
                    <a:pt x="44" y="156"/>
                  </a:lnTo>
                  <a:lnTo>
                    <a:pt x="44" y="156"/>
                  </a:lnTo>
                  <a:lnTo>
                    <a:pt x="44" y="158"/>
                  </a:lnTo>
                  <a:lnTo>
                    <a:pt x="46" y="162"/>
                  </a:lnTo>
                  <a:lnTo>
                    <a:pt x="48" y="162"/>
                  </a:lnTo>
                  <a:lnTo>
                    <a:pt x="52" y="164"/>
                  </a:lnTo>
                  <a:lnTo>
                    <a:pt x="52" y="164"/>
                  </a:lnTo>
                  <a:close/>
                  <a:moveTo>
                    <a:pt x="102" y="164"/>
                  </a:moveTo>
                  <a:lnTo>
                    <a:pt x="122" y="164"/>
                  </a:lnTo>
                  <a:lnTo>
                    <a:pt x="122" y="164"/>
                  </a:lnTo>
                  <a:lnTo>
                    <a:pt x="126" y="162"/>
                  </a:lnTo>
                  <a:lnTo>
                    <a:pt x="128" y="162"/>
                  </a:lnTo>
                  <a:lnTo>
                    <a:pt x="130" y="158"/>
                  </a:lnTo>
                  <a:lnTo>
                    <a:pt x="130" y="156"/>
                  </a:lnTo>
                  <a:lnTo>
                    <a:pt x="130" y="134"/>
                  </a:lnTo>
                  <a:lnTo>
                    <a:pt x="130" y="134"/>
                  </a:lnTo>
                  <a:lnTo>
                    <a:pt x="130" y="130"/>
                  </a:lnTo>
                  <a:lnTo>
                    <a:pt x="128" y="128"/>
                  </a:lnTo>
                  <a:lnTo>
                    <a:pt x="126" y="126"/>
                  </a:lnTo>
                  <a:lnTo>
                    <a:pt x="122" y="126"/>
                  </a:lnTo>
                  <a:lnTo>
                    <a:pt x="102" y="126"/>
                  </a:lnTo>
                  <a:lnTo>
                    <a:pt x="102" y="126"/>
                  </a:lnTo>
                  <a:lnTo>
                    <a:pt x="98" y="126"/>
                  </a:lnTo>
                  <a:lnTo>
                    <a:pt x="96" y="128"/>
                  </a:lnTo>
                  <a:lnTo>
                    <a:pt x="94" y="130"/>
                  </a:lnTo>
                  <a:lnTo>
                    <a:pt x="94" y="134"/>
                  </a:lnTo>
                  <a:lnTo>
                    <a:pt x="94" y="156"/>
                  </a:lnTo>
                  <a:lnTo>
                    <a:pt x="94" y="156"/>
                  </a:lnTo>
                  <a:lnTo>
                    <a:pt x="94" y="158"/>
                  </a:lnTo>
                  <a:lnTo>
                    <a:pt x="96" y="162"/>
                  </a:lnTo>
                  <a:lnTo>
                    <a:pt x="98" y="162"/>
                  </a:lnTo>
                  <a:lnTo>
                    <a:pt x="102" y="164"/>
                  </a:lnTo>
                  <a:lnTo>
                    <a:pt x="102" y="164"/>
                  </a:lnTo>
                  <a:close/>
                  <a:moveTo>
                    <a:pt x="52" y="112"/>
                  </a:moveTo>
                  <a:lnTo>
                    <a:pt x="72" y="112"/>
                  </a:lnTo>
                  <a:lnTo>
                    <a:pt x="72" y="112"/>
                  </a:lnTo>
                  <a:lnTo>
                    <a:pt x="76" y="112"/>
                  </a:lnTo>
                  <a:lnTo>
                    <a:pt x="78" y="110"/>
                  </a:lnTo>
                  <a:lnTo>
                    <a:pt x="80" y="108"/>
                  </a:lnTo>
                  <a:lnTo>
                    <a:pt x="80" y="104"/>
                  </a:lnTo>
                  <a:lnTo>
                    <a:pt x="80" y="82"/>
                  </a:lnTo>
                  <a:lnTo>
                    <a:pt x="80" y="82"/>
                  </a:lnTo>
                  <a:lnTo>
                    <a:pt x="80" y="80"/>
                  </a:lnTo>
                  <a:lnTo>
                    <a:pt x="78" y="78"/>
                  </a:lnTo>
                  <a:lnTo>
                    <a:pt x="76" y="76"/>
                  </a:lnTo>
                  <a:lnTo>
                    <a:pt x="72" y="74"/>
                  </a:lnTo>
                  <a:lnTo>
                    <a:pt x="52" y="74"/>
                  </a:lnTo>
                  <a:lnTo>
                    <a:pt x="52" y="74"/>
                  </a:lnTo>
                  <a:lnTo>
                    <a:pt x="48" y="76"/>
                  </a:lnTo>
                  <a:lnTo>
                    <a:pt x="46" y="78"/>
                  </a:lnTo>
                  <a:lnTo>
                    <a:pt x="44" y="80"/>
                  </a:lnTo>
                  <a:lnTo>
                    <a:pt x="44" y="82"/>
                  </a:lnTo>
                  <a:lnTo>
                    <a:pt x="44" y="104"/>
                  </a:lnTo>
                  <a:lnTo>
                    <a:pt x="44" y="104"/>
                  </a:lnTo>
                  <a:lnTo>
                    <a:pt x="44" y="108"/>
                  </a:lnTo>
                  <a:lnTo>
                    <a:pt x="46" y="110"/>
                  </a:lnTo>
                  <a:lnTo>
                    <a:pt x="48" y="112"/>
                  </a:lnTo>
                  <a:lnTo>
                    <a:pt x="52" y="112"/>
                  </a:lnTo>
                  <a:lnTo>
                    <a:pt x="52" y="1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</p:grpSp>
      <p:pic>
        <p:nvPicPr>
          <p:cNvPr id="48" name="Picture 2" descr="\\s03fsi\Redirection\03ShishkinEY\Desktop\СЛАЙДЫ\Банкомат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63" y="2456694"/>
            <a:ext cx="376325" cy="505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Freeform 4959"/>
          <p:cNvSpPr>
            <a:spLocks noEditPoints="1"/>
          </p:cNvSpPr>
          <p:nvPr/>
        </p:nvSpPr>
        <p:spPr bwMode="auto">
          <a:xfrm>
            <a:off x="503222" y="3254928"/>
            <a:ext cx="375064" cy="313582"/>
          </a:xfrm>
          <a:custGeom>
            <a:avLst/>
            <a:gdLst>
              <a:gd name="T0" fmla="*/ 348 w 360"/>
              <a:gd name="T1" fmla="*/ 0 h 280"/>
              <a:gd name="T2" fmla="*/ 8 w 360"/>
              <a:gd name="T3" fmla="*/ 0 h 280"/>
              <a:gd name="T4" fmla="*/ 0 w 360"/>
              <a:gd name="T5" fmla="*/ 8 h 280"/>
              <a:gd name="T6" fmla="*/ 8 w 360"/>
              <a:gd name="T7" fmla="*/ 242 h 280"/>
              <a:gd name="T8" fmla="*/ 180 w 360"/>
              <a:gd name="T9" fmla="*/ 280 h 280"/>
              <a:gd name="T10" fmla="*/ 358 w 360"/>
              <a:gd name="T11" fmla="*/ 238 h 280"/>
              <a:gd name="T12" fmla="*/ 360 w 360"/>
              <a:gd name="T13" fmla="*/ 4 h 280"/>
              <a:gd name="T14" fmla="*/ 20 w 360"/>
              <a:gd name="T15" fmla="*/ 224 h 280"/>
              <a:gd name="T16" fmla="*/ 200 w 360"/>
              <a:gd name="T17" fmla="*/ 54 h 280"/>
              <a:gd name="T18" fmla="*/ 334 w 360"/>
              <a:gd name="T19" fmla="*/ 26 h 280"/>
              <a:gd name="T20" fmla="*/ 338 w 360"/>
              <a:gd name="T21" fmla="*/ 36 h 280"/>
              <a:gd name="T22" fmla="*/ 204 w 360"/>
              <a:gd name="T23" fmla="*/ 72 h 280"/>
              <a:gd name="T24" fmla="*/ 196 w 360"/>
              <a:gd name="T25" fmla="*/ 72 h 280"/>
              <a:gd name="T26" fmla="*/ 194 w 360"/>
              <a:gd name="T27" fmla="*/ 58 h 280"/>
              <a:gd name="T28" fmla="*/ 200 w 360"/>
              <a:gd name="T29" fmla="*/ 90 h 280"/>
              <a:gd name="T30" fmla="*/ 270 w 360"/>
              <a:gd name="T31" fmla="*/ 76 h 280"/>
              <a:gd name="T32" fmla="*/ 274 w 360"/>
              <a:gd name="T33" fmla="*/ 86 h 280"/>
              <a:gd name="T34" fmla="*/ 204 w 360"/>
              <a:gd name="T35" fmla="*/ 108 h 280"/>
              <a:gd name="T36" fmla="*/ 196 w 360"/>
              <a:gd name="T37" fmla="*/ 106 h 280"/>
              <a:gd name="T38" fmla="*/ 194 w 360"/>
              <a:gd name="T39" fmla="*/ 94 h 280"/>
              <a:gd name="T40" fmla="*/ 340 w 360"/>
              <a:gd name="T41" fmla="*/ 168 h 280"/>
              <a:gd name="T42" fmla="*/ 336 w 360"/>
              <a:gd name="T43" fmla="*/ 174 h 280"/>
              <a:gd name="T44" fmla="*/ 326 w 360"/>
              <a:gd name="T45" fmla="*/ 172 h 280"/>
              <a:gd name="T46" fmla="*/ 284 w 360"/>
              <a:gd name="T47" fmla="*/ 192 h 280"/>
              <a:gd name="T48" fmla="*/ 210 w 360"/>
              <a:gd name="T49" fmla="*/ 242 h 280"/>
              <a:gd name="T50" fmla="*/ 196 w 360"/>
              <a:gd name="T51" fmla="*/ 246 h 280"/>
              <a:gd name="T52" fmla="*/ 192 w 360"/>
              <a:gd name="T53" fmla="*/ 236 h 280"/>
              <a:gd name="T54" fmla="*/ 234 w 360"/>
              <a:gd name="T55" fmla="*/ 156 h 280"/>
              <a:gd name="T56" fmla="*/ 280 w 360"/>
              <a:gd name="T57" fmla="*/ 170 h 280"/>
              <a:gd name="T58" fmla="*/ 290 w 360"/>
              <a:gd name="T59" fmla="*/ 134 h 280"/>
              <a:gd name="T60" fmla="*/ 298 w 360"/>
              <a:gd name="T61" fmla="*/ 124 h 280"/>
              <a:gd name="T62" fmla="*/ 336 w 360"/>
              <a:gd name="T63" fmla="*/ 124 h 280"/>
              <a:gd name="T64" fmla="*/ 340 w 360"/>
              <a:gd name="T65" fmla="*/ 168 h 280"/>
              <a:gd name="T66" fmla="*/ 46 w 360"/>
              <a:gd name="T67" fmla="*/ 68 h 280"/>
              <a:gd name="T68" fmla="*/ 38 w 360"/>
              <a:gd name="T69" fmla="*/ 60 h 280"/>
              <a:gd name="T70" fmla="*/ 42 w 360"/>
              <a:gd name="T71" fmla="*/ 50 h 280"/>
              <a:gd name="T72" fmla="*/ 140 w 360"/>
              <a:gd name="T73" fmla="*/ 68 h 280"/>
              <a:gd name="T74" fmla="*/ 148 w 360"/>
              <a:gd name="T75" fmla="*/ 80 h 280"/>
              <a:gd name="T76" fmla="*/ 138 w 360"/>
              <a:gd name="T77" fmla="*/ 88 h 280"/>
              <a:gd name="T78" fmla="*/ 70 w 360"/>
              <a:gd name="T79" fmla="*/ 126 h 280"/>
              <a:gd name="T80" fmla="*/ 44 w 360"/>
              <a:gd name="T81" fmla="*/ 142 h 280"/>
              <a:gd name="T82" fmla="*/ 38 w 360"/>
              <a:gd name="T83" fmla="*/ 168 h 280"/>
              <a:gd name="T84" fmla="*/ 50 w 360"/>
              <a:gd name="T85" fmla="*/ 202 h 280"/>
              <a:gd name="T86" fmla="*/ 78 w 360"/>
              <a:gd name="T87" fmla="*/ 218 h 280"/>
              <a:gd name="T88" fmla="*/ 98 w 360"/>
              <a:gd name="T89" fmla="*/ 212 h 280"/>
              <a:gd name="T90" fmla="*/ 116 w 360"/>
              <a:gd name="T91" fmla="*/ 186 h 280"/>
              <a:gd name="T92" fmla="*/ 128 w 360"/>
              <a:gd name="T93" fmla="*/ 166 h 280"/>
              <a:gd name="T94" fmla="*/ 116 w 360"/>
              <a:gd name="T95" fmla="*/ 132 h 280"/>
              <a:gd name="T96" fmla="*/ 88 w 360"/>
              <a:gd name="T97" fmla="*/ 114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60" h="280">
                <a:moveTo>
                  <a:pt x="356" y="2"/>
                </a:moveTo>
                <a:lnTo>
                  <a:pt x="356" y="2"/>
                </a:lnTo>
                <a:lnTo>
                  <a:pt x="352" y="0"/>
                </a:lnTo>
                <a:lnTo>
                  <a:pt x="348" y="0"/>
                </a:lnTo>
                <a:lnTo>
                  <a:pt x="180" y="38"/>
                </a:lnTo>
                <a:lnTo>
                  <a:pt x="12" y="0"/>
                </a:lnTo>
                <a:lnTo>
                  <a:pt x="12" y="0"/>
                </a:lnTo>
                <a:lnTo>
                  <a:pt x="8" y="0"/>
                </a:lnTo>
                <a:lnTo>
                  <a:pt x="4" y="2"/>
                </a:lnTo>
                <a:lnTo>
                  <a:pt x="4" y="2"/>
                </a:lnTo>
                <a:lnTo>
                  <a:pt x="0" y="4"/>
                </a:lnTo>
                <a:lnTo>
                  <a:pt x="0" y="8"/>
                </a:lnTo>
                <a:lnTo>
                  <a:pt x="0" y="232"/>
                </a:lnTo>
                <a:lnTo>
                  <a:pt x="0" y="232"/>
                </a:lnTo>
                <a:lnTo>
                  <a:pt x="2" y="238"/>
                </a:lnTo>
                <a:lnTo>
                  <a:pt x="8" y="242"/>
                </a:lnTo>
                <a:lnTo>
                  <a:pt x="178" y="280"/>
                </a:lnTo>
                <a:lnTo>
                  <a:pt x="178" y="280"/>
                </a:lnTo>
                <a:lnTo>
                  <a:pt x="180" y="280"/>
                </a:lnTo>
                <a:lnTo>
                  <a:pt x="180" y="280"/>
                </a:lnTo>
                <a:lnTo>
                  <a:pt x="182" y="280"/>
                </a:lnTo>
                <a:lnTo>
                  <a:pt x="352" y="242"/>
                </a:lnTo>
                <a:lnTo>
                  <a:pt x="352" y="242"/>
                </a:lnTo>
                <a:lnTo>
                  <a:pt x="358" y="238"/>
                </a:lnTo>
                <a:lnTo>
                  <a:pt x="360" y="232"/>
                </a:lnTo>
                <a:lnTo>
                  <a:pt x="360" y="8"/>
                </a:lnTo>
                <a:lnTo>
                  <a:pt x="360" y="8"/>
                </a:lnTo>
                <a:lnTo>
                  <a:pt x="360" y="4"/>
                </a:lnTo>
                <a:lnTo>
                  <a:pt x="356" y="2"/>
                </a:lnTo>
                <a:lnTo>
                  <a:pt x="356" y="2"/>
                </a:lnTo>
                <a:close/>
                <a:moveTo>
                  <a:pt x="170" y="258"/>
                </a:moveTo>
                <a:lnTo>
                  <a:pt x="20" y="224"/>
                </a:lnTo>
                <a:lnTo>
                  <a:pt x="20" y="22"/>
                </a:lnTo>
                <a:lnTo>
                  <a:pt x="170" y="56"/>
                </a:lnTo>
                <a:lnTo>
                  <a:pt x="170" y="258"/>
                </a:lnTo>
                <a:close/>
                <a:moveTo>
                  <a:pt x="200" y="54"/>
                </a:moveTo>
                <a:lnTo>
                  <a:pt x="326" y="24"/>
                </a:lnTo>
                <a:lnTo>
                  <a:pt x="326" y="24"/>
                </a:lnTo>
                <a:lnTo>
                  <a:pt x="330" y="24"/>
                </a:lnTo>
                <a:lnTo>
                  <a:pt x="334" y="26"/>
                </a:lnTo>
                <a:lnTo>
                  <a:pt x="336" y="28"/>
                </a:lnTo>
                <a:lnTo>
                  <a:pt x="338" y="32"/>
                </a:lnTo>
                <a:lnTo>
                  <a:pt x="338" y="32"/>
                </a:lnTo>
                <a:lnTo>
                  <a:pt x="338" y="36"/>
                </a:lnTo>
                <a:lnTo>
                  <a:pt x="336" y="40"/>
                </a:lnTo>
                <a:lnTo>
                  <a:pt x="334" y="42"/>
                </a:lnTo>
                <a:lnTo>
                  <a:pt x="330" y="44"/>
                </a:lnTo>
                <a:lnTo>
                  <a:pt x="204" y="72"/>
                </a:lnTo>
                <a:lnTo>
                  <a:pt x="204" y="72"/>
                </a:lnTo>
                <a:lnTo>
                  <a:pt x="202" y="74"/>
                </a:lnTo>
                <a:lnTo>
                  <a:pt x="202" y="74"/>
                </a:lnTo>
                <a:lnTo>
                  <a:pt x="196" y="72"/>
                </a:lnTo>
                <a:lnTo>
                  <a:pt x="192" y="66"/>
                </a:lnTo>
                <a:lnTo>
                  <a:pt x="192" y="66"/>
                </a:lnTo>
                <a:lnTo>
                  <a:pt x="192" y="62"/>
                </a:lnTo>
                <a:lnTo>
                  <a:pt x="194" y="58"/>
                </a:lnTo>
                <a:lnTo>
                  <a:pt x="196" y="56"/>
                </a:lnTo>
                <a:lnTo>
                  <a:pt x="200" y="54"/>
                </a:lnTo>
                <a:lnTo>
                  <a:pt x="200" y="54"/>
                </a:lnTo>
                <a:close/>
                <a:moveTo>
                  <a:pt x="200" y="90"/>
                </a:moveTo>
                <a:lnTo>
                  <a:pt x="262" y="74"/>
                </a:lnTo>
                <a:lnTo>
                  <a:pt x="262" y="74"/>
                </a:lnTo>
                <a:lnTo>
                  <a:pt x="266" y="74"/>
                </a:lnTo>
                <a:lnTo>
                  <a:pt x="270" y="76"/>
                </a:lnTo>
                <a:lnTo>
                  <a:pt x="274" y="78"/>
                </a:lnTo>
                <a:lnTo>
                  <a:pt x="274" y="82"/>
                </a:lnTo>
                <a:lnTo>
                  <a:pt x="274" y="82"/>
                </a:lnTo>
                <a:lnTo>
                  <a:pt x="274" y="86"/>
                </a:lnTo>
                <a:lnTo>
                  <a:pt x="274" y="90"/>
                </a:lnTo>
                <a:lnTo>
                  <a:pt x="270" y="92"/>
                </a:lnTo>
                <a:lnTo>
                  <a:pt x="268" y="94"/>
                </a:lnTo>
                <a:lnTo>
                  <a:pt x="204" y="108"/>
                </a:lnTo>
                <a:lnTo>
                  <a:pt x="204" y="108"/>
                </a:lnTo>
                <a:lnTo>
                  <a:pt x="202" y="108"/>
                </a:lnTo>
                <a:lnTo>
                  <a:pt x="202" y="108"/>
                </a:lnTo>
                <a:lnTo>
                  <a:pt x="196" y="106"/>
                </a:lnTo>
                <a:lnTo>
                  <a:pt x="192" y="102"/>
                </a:lnTo>
                <a:lnTo>
                  <a:pt x="192" y="102"/>
                </a:lnTo>
                <a:lnTo>
                  <a:pt x="192" y="98"/>
                </a:lnTo>
                <a:lnTo>
                  <a:pt x="194" y="94"/>
                </a:lnTo>
                <a:lnTo>
                  <a:pt x="196" y="90"/>
                </a:lnTo>
                <a:lnTo>
                  <a:pt x="200" y="90"/>
                </a:lnTo>
                <a:lnTo>
                  <a:pt x="200" y="90"/>
                </a:lnTo>
                <a:close/>
                <a:moveTo>
                  <a:pt x="340" y="168"/>
                </a:moveTo>
                <a:lnTo>
                  <a:pt x="340" y="168"/>
                </a:lnTo>
                <a:lnTo>
                  <a:pt x="340" y="172"/>
                </a:lnTo>
                <a:lnTo>
                  <a:pt x="336" y="174"/>
                </a:lnTo>
                <a:lnTo>
                  <a:pt x="336" y="174"/>
                </a:lnTo>
                <a:lnTo>
                  <a:pt x="332" y="176"/>
                </a:lnTo>
                <a:lnTo>
                  <a:pt x="332" y="176"/>
                </a:lnTo>
                <a:lnTo>
                  <a:pt x="330" y="174"/>
                </a:lnTo>
                <a:lnTo>
                  <a:pt x="326" y="172"/>
                </a:lnTo>
                <a:lnTo>
                  <a:pt x="316" y="162"/>
                </a:lnTo>
                <a:lnTo>
                  <a:pt x="288" y="190"/>
                </a:lnTo>
                <a:lnTo>
                  <a:pt x="288" y="190"/>
                </a:lnTo>
                <a:lnTo>
                  <a:pt x="284" y="192"/>
                </a:lnTo>
                <a:lnTo>
                  <a:pt x="278" y="192"/>
                </a:lnTo>
                <a:lnTo>
                  <a:pt x="246" y="178"/>
                </a:lnTo>
                <a:lnTo>
                  <a:pt x="210" y="242"/>
                </a:lnTo>
                <a:lnTo>
                  <a:pt x="210" y="242"/>
                </a:lnTo>
                <a:lnTo>
                  <a:pt x="206" y="246"/>
                </a:lnTo>
                <a:lnTo>
                  <a:pt x="200" y="248"/>
                </a:lnTo>
                <a:lnTo>
                  <a:pt x="200" y="248"/>
                </a:lnTo>
                <a:lnTo>
                  <a:pt x="196" y="246"/>
                </a:lnTo>
                <a:lnTo>
                  <a:pt x="196" y="246"/>
                </a:lnTo>
                <a:lnTo>
                  <a:pt x="194" y="244"/>
                </a:lnTo>
                <a:lnTo>
                  <a:pt x="192" y="240"/>
                </a:lnTo>
                <a:lnTo>
                  <a:pt x="192" y="236"/>
                </a:lnTo>
                <a:lnTo>
                  <a:pt x="192" y="234"/>
                </a:lnTo>
                <a:lnTo>
                  <a:pt x="232" y="160"/>
                </a:lnTo>
                <a:lnTo>
                  <a:pt x="232" y="160"/>
                </a:lnTo>
                <a:lnTo>
                  <a:pt x="234" y="156"/>
                </a:lnTo>
                <a:lnTo>
                  <a:pt x="238" y="154"/>
                </a:lnTo>
                <a:lnTo>
                  <a:pt x="242" y="154"/>
                </a:lnTo>
                <a:lnTo>
                  <a:pt x="246" y="154"/>
                </a:lnTo>
                <a:lnTo>
                  <a:pt x="280" y="170"/>
                </a:lnTo>
                <a:lnTo>
                  <a:pt x="302" y="148"/>
                </a:lnTo>
                <a:lnTo>
                  <a:pt x="292" y="138"/>
                </a:lnTo>
                <a:lnTo>
                  <a:pt x="292" y="138"/>
                </a:lnTo>
                <a:lnTo>
                  <a:pt x="290" y="134"/>
                </a:lnTo>
                <a:lnTo>
                  <a:pt x="290" y="128"/>
                </a:lnTo>
                <a:lnTo>
                  <a:pt x="290" y="128"/>
                </a:lnTo>
                <a:lnTo>
                  <a:pt x="292" y="126"/>
                </a:lnTo>
                <a:lnTo>
                  <a:pt x="298" y="124"/>
                </a:lnTo>
                <a:lnTo>
                  <a:pt x="298" y="124"/>
                </a:lnTo>
                <a:lnTo>
                  <a:pt x="332" y="124"/>
                </a:lnTo>
                <a:lnTo>
                  <a:pt x="332" y="124"/>
                </a:lnTo>
                <a:lnTo>
                  <a:pt x="336" y="124"/>
                </a:lnTo>
                <a:lnTo>
                  <a:pt x="338" y="126"/>
                </a:lnTo>
                <a:lnTo>
                  <a:pt x="340" y="128"/>
                </a:lnTo>
                <a:lnTo>
                  <a:pt x="340" y="132"/>
                </a:lnTo>
                <a:lnTo>
                  <a:pt x="340" y="168"/>
                </a:lnTo>
                <a:close/>
                <a:moveTo>
                  <a:pt x="138" y="88"/>
                </a:moveTo>
                <a:lnTo>
                  <a:pt x="138" y="88"/>
                </a:lnTo>
                <a:lnTo>
                  <a:pt x="136" y="88"/>
                </a:lnTo>
                <a:lnTo>
                  <a:pt x="46" y="68"/>
                </a:lnTo>
                <a:lnTo>
                  <a:pt x="46" y="68"/>
                </a:lnTo>
                <a:lnTo>
                  <a:pt x="42" y="66"/>
                </a:lnTo>
                <a:lnTo>
                  <a:pt x="40" y="62"/>
                </a:lnTo>
                <a:lnTo>
                  <a:pt x="38" y="60"/>
                </a:lnTo>
                <a:lnTo>
                  <a:pt x="38" y="56"/>
                </a:lnTo>
                <a:lnTo>
                  <a:pt x="38" y="56"/>
                </a:lnTo>
                <a:lnTo>
                  <a:pt x="40" y="52"/>
                </a:lnTo>
                <a:lnTo>
                  <a:pt x="42" y="50"/>
                </a:lnTo>
                <a:lnTo>
                  <a:pt x="46" y="48"/>
                </a:lnTo>
                <a:lnTo>
                  <a:pt x="50" y="48"/>
                </a:lnTo>
                <a:lnTo>
                  <a:pt x="140" y="68"/>
                </a:lnTo>
                <a:lnTo>
                  <a:pt x="140" y="68"/>
                </a:lnTo>
                <a:lnTo>
                  <a:pt x="144" y="70"/>
                </a:lnTo>
                <a:lnTo>
                  <a:pt x="146" y="72"/>
                </a:lnTo>
                <a:lnTo>
                  <a:pt x="148" y="76"/>
                </a:lnTo>
                <a:lnTo>
                  <a:pt x="148" y="80"/>
                </a:lnTo>
                <a:lnTo>
                  <a:pt x="148" y="80"/>
                </a:lnTo>
                <a:lnTo>
                  <a:pt x="144" y="86"/>
                </a:lnTo>
                <a:lnTo>
                  <a:pt x="138" y="88"/>
                </a:lnTo>
                <a:lnTo>
                  <a:pt x="138" y="88"/>
                </a:lnTo>
                <a:close/>
                <a:moveTo>
                  <a:pt x="78" y="172"/>
                </a:moveTo>
                <a:lnTo>
                  <a:pt x="78" y="126"/>
                </a:lnTo>
                <a:lnTo>
                  <a:pt x="78" y="126"/>
                </a:lnTo>
                <a:lnTo>
                  <a:pt x="70" y="126"/>
                </a:lnTo>
                <a:lnTo>
                  <a:pt x="62" y="128"/>
                </a:lnTo>
                <a:lnTo>
                  <a:pt x="56" y="132"/>
                </a:lnTo>
                <a:lnTo>
                  <a:pt x="50" y="136"/>
                </a:lnTo>
                <a:lnTo>
                  <a:pt x="44" y="142"/>
                </a:lnTo>
                <a:lnTo>
                  <a:pt x="42" y="150"/>
                </a:lnTo>
                <a:lnTo>
                  <a:pt x="40" y="158"/>
                </a:lnTo>
                <a:lnTo>
                  <a:pt x="38" y="168"/>
                </a:lnTo>
                <a:lnTo>
                  <a:pt x="38" y="168"/>
                </a:lnTo>
                <a:lnTo>
                  <a:pt x="40" y="176"/>
                </a:lnTo>
                <a:lnTo>
                  <a:pt x="42" y="186"/>
                </a:lnTo>
                <a:lnTo>
                  <a:pt x="44" y="194"/>
                </a:lnTo>
                <a:lnTo>
                  <a:pt x="50" y="202"/>
                </a:lnTo>
                <a:lnTo>
                  <a:pt x="56" y="208"/>
                </a:lnTo>
                <a:lnTo>
                  <a:pt x="62" y="212"/>
                </a:lnTo>
                <a:lnTo>
                  <a:pt x="70" y="216"/>
                </a:lnTo>
                <a:lnTo>
                  <a:pt x="78" y="218"/>
                </a:lnTo>
                <a:lnTo>
                  <a:pt x="78" y="218"/>
                </a:lnTo>
                <a:lnTo>
                  <a:pt x="84" y="218"/>
                </a:lnTo>
                <a:lnTo>
                  <a:pt x="92" y="216"/>
                </a:lnTo>
                <a:lnTo>
                  <a:pt x="98" y="212"/>
                </a:lnTo>
                <a:lnTo>
                  <a:pt x="104" y="208"/>
                </a:lnTo>
                <a:lnTo>
                  <a:pt x="110" y="202"/>
                </a:lnTo>
                <a:lnTo>
                  <a:pt x="114" y="194"/>
                </a:lnTo>
                <a:lnTo>
                  <a:pt x="116" y="186"/>
                </a:lnTo>
                <a:lnTo>
                  <a:pt x="116" y="176"/>
                </a:lnTo>
                <a:lnTo>
                  <a:pt x="78" y="172"/>
                </a:lnTo>
                <a:close/>
                <a:moveTo>
                  <a:pt x="128" y="166"/>
                </a:moveTo>
                <a:lnTo>
                  <a:pt x="128" y="166"/>
                </a:lnTo>
                <a:lnTo>
                  <a:pt x="126" y="156"/>
                </a:lnTo>
                <a:lnTo>
                  <a:pt x="124" y="146"/>
                </a:lnTo>
                <a:lnTo>
                  <a:pt x="122" y="138"/>
                </a:lnTo>
                <a:lnTo>
                  <a:pt x="116" y="132"/>
                </a:lnTo>
                <a:lnTo>
                  <a:pt x="110" y="126"/>
                </a:lnTo>
                <a:lnTo>
                  <a:pt x="104" y="120"/>
                </a:lnTo>
                <a:lnTo>
                  <a:pt x="96" y="116"/>
                </a:lnTo>
                <a:lnTo>
                  <a:pt x="88" y="114"/>
                </a:lnTo>
                <a:lnTo>
                  <a:pt x="88" y="160"/>
                </a:lnTo>
                <a:lnTo>
                  <a:pt x="128" y="16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01882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9412" algn="l" defTabSz="101882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8824" algn="l" defTabSz="101882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237" algn="l" defTabSz="101882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7649" algn="l" defTabSz="101882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7061" algn="l" defTabSz="101882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6473" algn="l" defTabSz="101882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65886" algn="l" defTabSz="101882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5298" algn="l" defTabSz="1018824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8529">
              <a:defRPr/>
            </a:pPr>
            <a:endParaRPr lang="en-GB" sz="1500">
              <a:solidFill>
                <a:srgbClr val="000000"/>
              </a:solidFill>
            </a:endParaRPr>
          </a:p>
        </p:txBody>
      </p:sp>
      <p:sp>
        <p:nvSpPr>
          <p:cNvPr id="51" name="Freeform 42"/>
          <p:cNvSpPr>
            <a:spLocks/>
          </p:cNvSpPr>
          <p:nvPr/>
        </p:nvSpPr>
        <p:spPr bwMode="auto">
          <a:xfrm>
            <a:off x="493002" y="3831707"/>
            <a:ext cx="542441" cy="471341"/>
          </a:xfrm>
          <a:custGeom>
            <a:avLst/>
            <a:gdLst>
              <a:gd name="T0" fmla="*/ 490 w 1000"/>
              <a:gd name="T1" fmla="*/ 0 h 535"/>
              <a:gd name="T2" fmla="*/ 989 w 1000"/>
              <a:gd name="T3" fmla="*/ 172 h 535"/>
              <a:gd name="T4" fmla="*/ 997 w 1000"/>
              <a:gd name="T5" fmla="*/ 178 h 535"/>
              <a:gd name="T6" fmla="*/ 1000 w 1000"/>
              <a:gd name="T7" fmla="*/ 187 h 535"/>
              <a:gd name="T8" fmla="*/ 993 w 1000"/>
              <a:gd name="T9" fmla="*/ 200 h 535"/>
              <a:gd name="T10" fmla="*/ 822 w 1000"/>
              <a:gd name="T11" fmla="*/ 251 h 535"/>
              <a:gd name="T12" fmla="*/ 791 w 1000"/>
              <a:gd name="T13" fmla="*/ 224 h 535"/>
              <a:gd name="T14" fmla="*/ 739 w 1000"/>
              <a:gd name="T15" fmla="*/ 203 h 535"/>
              <a:gd name="T16" fmla="*/ 673 w 1000"/>
              <a:gd name="T17" fmla="*/ 187 h 535"/>
              <a:gd name="T18" fmla="*/ 548 w 1000"/>
              <a:gd name="T19" fmla="*/ 174 h 535"/>
              <a:gd name="T20" fmla="*/ 491 w 1000"/>
              <a:gd name="T21" fmla="*/ 174 h 535"/>
              <a:gd name="T22" fmla="*/ 480 w 1000"/>
              <a:gd name="T23" fmla="*/ 189 h 535"/>
              <a:gd name="T24" fmla="*/ 485 w 1000"/>
              <a:gd name="T25" fmla="*/ 200 h 535"/>
              <a:gd name="T26" fmla="*/ 497 w 1000"/>
              <a:gd name="T27" fmla="*/ 205 h 535"/>
              <a:gd name="T28" fmla="*/ 585 w 1000"/>
              <a:gd name="T29" fmla="*/ 208 h 535"/>
              <a:gd name="T30" fmla="*/ 660 w 1000"/>
              <a:gd name="T31" fmla="*/ 217 h 535"/>
              <a:gd name="T32" fmla="*/ 723 w 1000"/>
              <a:gd name="T33" fmla="*/ 230 h 535"/>
              <a:gd name="T34" fmla="*/ 768 w 1000"/>
              <a:gd name="T35" fmla="*/ 246 h 535"/>
              <a:gd name="T36" fmla="*/ 793 w 1000"/>
              <a:gd name="T37" fmla="*/ 264 h 535"/>
              <a:gd name="T38" fmla="*/ 798 w 1000"/>
              <a:gd name="T39" fmla="*/ 373 h 535"/>
              <a:gd name="T40" fmla="*/ 798 w 1000"/>
              <a:gd name="T41" fmla="*/ 377 h 535"/>
              <a:gd name="T42" fmla="*/ 784 w 1000"/>
              <a:gd name="T43" fmla="*/ 395 h 535"/>
              <a:gd name="T44" fmla="*/ 747 w 1000"/>
              <a:gd name="T45" fmla="*/ 413 h 535"/>
              <a:gd name="T46" fmla="*/ 688 w 1000"/>
              <a:gd name="T47" fmla="*/ 429 h 535"/>
              <a:gd name="T48" fmla="*/ 612 w 1000"/>
              <a:gd name="T49" fmla="*/ 440 h 535"/>
              <a:gd name="T50" fmla="*/ 526 w 1000"/>
              <a:gd name="T51" fmla="*/ 446 h 535"/>
              <a:gd name="T52" fmla="*/ 464 w 1000"/>
              <a:gd name="T53" fmla="*/ 446 h 535"/>
              <a:gd name="T54" fmla="*/ 377 w 1000"/>
              <a:gd name="T55" fmla="*/ 440 h 535"/>
              <a:gd name="T56" fmla="*/ 302 w 1000"/>
              <a:gd name="T57" fmla="*/ 429 h 535"/>
              <a:gd name="T58" fmla="*/ 243 w 1000"/>
              <a:gd name="T59" fmla="*/ 413 h 535"/>
              <a:gd name="T60" fmla="*/ 206 w 1000"/>
              <a:gd name="T61" fmla="*/ 395 h 535"/>
              <a:gd name="T62" fmla="*/ 192 w 1000"/>
              <a:gd name="T63" fmla="*/ 377 h 535"/>
              <a:gd name="T64" fmla="*/ 192 w 1000"/>
              <a:gd name="T65" fmla="*/ 371 h 535"/>
              <a:gd name="T66" fmla="*/ 106 w 1000"/>
              <a:gd name="T67" fmla="*/ 363 h 535"/>
              <a:gd name="T68" fmla="*/ 118 w 1000"/>
              <a:gd name="T69" fmla="*/ 369 h 535"/>
              <a:gd name="T70" fmla="*/ 130 w 1000"/>
              <a:gd name="T71" fmla="*/ 384 h 535"/>
              <a:gd name="T72" fmla="*/ 135 w 1000"/>
              <a:gd name="T73" fmla="*/ 404 h 535"/>
              <a:gd name="T74" fmla="*/ 134 w 1000"/>
              <a:gd name="T75" fmla="*/ 417 h 535"/>
              <a:gd name="T76" fmla="*/ 126 w 1000"/>
              <a:gd name="T77" fmla="*/ 432 h 535"/>
              <a:gd name="T78" fmla="*/ 111 w 1000"/>
              <a:gd name="T79" fmla="*/ 443 h 535"/>
              <a:gd name="T80" fmla="*/ 121 w 1000"/>
              <a:gd name="T81" fmla="*/ 499 h 535"/>
              <a:gd name="T82" fmla="*/ 111 w 1000"/>
              <a:gd name="T83" fmla="*/ 513 h 535"/>
              <a:gd name="T84" fmla="*/ 67 w 1000"/>
              <a:gd name="T85" fmla="*/ 533 h 535"/>
              <a:gd name="T86" fmla="*/ 45 w 1000"/>
              <a:gd name="T87" fmla="*/ 533 h 535"/>
              <a:gd name="T88" fmla="*/ 58 w 1000"/>
              <a:gd name="T89" fmla="*/ 440 h 535"/>
              <a:gd name="T90" fmla="*/ 43 w 1000"/>
              <a:gd name="T91" fmla="*/ 425 h 535"/>
              <a:gd name="T92" fmla="*/ 39 w 1000"/>
              <a:gd name="T93" fmla="*/ 404 h 535"/>
              <a:gd name="T94" fmla="*/ 41 w 1000"/>
              <a:gd name="T95" fmla="*/ 391 h 535"/>
              <a:gd name="T96" fmla="*/ 51 w 1000"/>
              <a:gd name="T97" fmla="*/ 374 h 535"/>
              <a:gd name="T98" fmla="*/ 69 w 1000"/>
              <a:gd name="T99" fmla="*/ 363 h 535"/>
              <a:gd name="T100" fmla="*/ 12 w 1000"/>
              <a:gd name="T101" fmla="*/ 202 h 535"/>
              <a:gd name="T102" fmla="*/ 2 w 1000"/>
              <a:gd name="T103" fmla="*/ 193 h 535"/>
              <a:gd name="T104" fmla="*/ 2 w 1000"/>
              <a:gd name="T105" fmla="*/ 182 h 535"/>
              <a:gd name="T106" fmla="*/ 11 w 1000"/>
              <a:gd name="T107" fmla="*/ 172 h 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000" h="535">
                <a:moveTo>
                  <a:pt x="11" y="172"/>
                </a:moveTo>
                <a:lnTo>
                  <a:pt x="490" y="0"/>
                </a:lnTo>
                <a:lnTo>
                  <a:pt x="490" y="0"/>
                </a:lnTo>
                <a:lnTo>
                  <a:pt x="495" y="0"/>
                </a:lnTo>
                <a:lnTo>
                  <a:pt x="500" y="0"/>
                </a:lnTo>
                <a:lnTo>
                  <a:pt x="989" y="172"/>
                </a:lnTo>
                <a:lnTo>
                  <a:pt x="989" y="172"/>
                </a:lnTo>
                <a:lnTo>
                  <a:pt x="994" y="174"/>
                </a:lnTo>
                <a:lnTo>
                  <a:pt x="997" y="178"/>
                </a:lnTo>
                <a:lnTo>
                  <a:pt x="1000" y="182"/>
                </a:lnTo>
                <a:lnTo>
                  <a:pt x="1000" y="187"/>
                </a:lnTo>
                <a:lnTo>
                  <a:pt x="1000" y="187"/>
                </a:lnTo>
                <a:lnTo>
                  <a:pt x="998" y="193"/>
                </a:lnTo>
                <a:lnTo>
                  <a:pt x="996" y="196"/>
                </a:lnTo>
                <a:lnTo>
                  <a:pt x="993" y="200"/>
                </a:lnTo>
                <a:lnTo>
                  <a:pt x="988" y="202"/>
                </a:lnTo>
                <a:lnTo>
                  <a:pt x="822" y="251"/>
                </a:lnTo>
                <a:lnTo>
                  <a:pt x="822" y="251"/>
                </a:lnTo>
                <a:lnTo>
                  <a:pt x="814" y="240"/>
                </a:lnTo>
                <a:lnTo>
                  <a:pt x="804" y="232"/>
                </a:lnTo>
                <a:lnTo>
                  <a:pt x="791" y="224"/>
                </a:lnTo>
                <a:lnTo>
                  <a:pt x="775" y="216"/>
                </a:lnTo>
                <a:lnTo>
                  <a:pt x="759" y="209"/>
                </a:lnTo>
                <a:lnTo>
                  <a:pt x="739" y="203"/>
                </a:lnTo>
                <a:lnTo>
                  <a:pt x="718" y="198"/>
                </a:lnTo>
                <a:lnTo>
                  <a:pt x="696" y="192"/>
                </a:lnTo>
                <a:lnTo>
                  <a:pt x="673" y="187"/>
                </a:lnTo>
                <a:lnTo>
                  <a:pt x="650" y="184"/>
                </a:lnTo>
                <a:lnTo>
                  <a:pt x="599" y="178"/>
                </a:lnTo>
                <a:lnTo>
                  <a:pt x="548" y="174"/>
                </a:lnTo>
                <a:lnTo>
                  <a:pt x="497" y="173"/>
                </a:lnTo>
                <a:lnTo>
                  <a:pt x="497" y="173"/>
                </a:lnTo>
                <a:lnTo>
                  <a:pt x="491" y="174"/>
                </a:lnTo>
                <a:lnTo>
                  <a:pt x="485" y="178"/>
                </a:lnTo>
                <a:lnTo>
                  <a:pt x="482" y="182"/>
                </a:lnTo>
                <a:lnTo>
                  <a:pt x="480" y="189"/>
                </a:lnTo>
                <a:lnTo>
                  <a:pt x="480" y="189"/>
                </a:lnTo>
                <a:lnTo>
                  <a:pt x="482" y="195"/>
                </a:lnTo>
                <a:lnTo>
                  <a:pt x="485" y="200"/>
                </a:lnTo>
                <a:lnTo>
                  <a:pt x="491" y="203"/>
                </a:lnTo>
                <a:lnTo>
                  <a:pt x="497" y="205"/>
                </a:lnTo>
                <a:lnTo>
                  <a:pt x="497" y="205"/>
                </a:lnTo>
                <a:lnTo>
                  <a:pt x="527" y="205"/>
                </a:lnTo>
                <a:lnTo>
                  <a:pt x="556" y="206"/>
                </a:lnTo>
                <a:lnTo>
                  <a:pt x="585" y="208"/>
                </a:lnTo>
                <a:lnTo>
                  <a:pt x="611" y="210"/>
                </a:lnTo>
                <a:lnTo>
                  <a:pt x="637" y="214"/>
                </a:lnTo>
                <a:lnTo>
                  <a:pt x="660" y="217"/>
                </a:lnTo>
                <a:lnTo>
                  <a:pt x="683" y="221"/>
                </a:lnTo>
                <a:lnTo>
                  <a:pt x="703" y="225"/>
                </a:lnTo>
                <a:lnTo>
                  <a:pt x="723" y="230"/>
                </a:lnTo>
                <a:lnTo>
                  <a:pt x="739" y="236"/>
                </a:lnTo>
                <a:lnTo>
                  <a:pt x="754" y="240"/>
                </a:lnTo>
                <a:lnTo>
                  <a:pt x="768" y="246"/>
                </a:lnTo>
                <a:lnTo>
                  <a:pt x="778" y="252"/>
                </a:lnTo>
                <a:lnTo>
                  <a:pt x="788" y="258"/>
                </a:lnTo>
                <a:lnTo>
                  <a:pt x="793" y="264"/>
                </a:lnTo>
                <a:lnTo>
                  <a:pt x="798" y="269"/>
                </a:lnTo>
                <a:lnTo>
                  <a:pt x="798" y="373"/>
                </a:lnTo>
                <a:lnTo>
                  <a:pt x="798" y="373"/>
                </a:lnTo>
                <a:lnTo>
                  <a:pt x="798" y="374"/>
                </a:lnTo>
                <a:lnTo>
                  <a:pt x="798" y="374"/>
                </a:lnTo>
                <a:lnTo>
                  <a:pt x="798" y="377"/>
                </a:lnTo>
                <a:lnTo>
                  <a:pt x="797" y="381"/>
                </a:lnTo>
                <a:lnTo>
                  <a:pt x="792" y="388"/>
                </a:lnTo>
                <a:lnTo>
                  <a:pt x="784" y="395"/>
                </a:lnTo>
                <a:lnTo>
                  <a:pt x="775" y="402"/>
                </a:lnTo>
                <a:lnTo>
                  <a:pt x="762" y="407"/>
                </a:lnTo>
                <a:lnTo>
                  <a:pt x="747" y="413"/>
                </a:lnTo>
                <a:lnTo>
                  <a:pt x="728" y="419"/>
                </a:lnTo>
                <a:lnTo>
                  <a:pt x="710" y="425"/>
                </a:lnTo>
                <a:lnTo>
                  <a:pt x="688" y="429"/>
                </a:lnTo>
                <a:lnTo>
                  <a:pt x="665" y="433"/>
                </a:lnTo>
                <a:lnTo>
                  <a:pt x="639" y="436"/>
                </a:lnTo>
                <a:lnTo>
                  <a:pt x="612" y="440"/>
                </a:lnTo>
                <a:lnTo>
                  <a:pt x="585" y="442"/>
                </a:lnTo>
                <a:lnTo>
                  <a:pt x="556" y="444"/>
                </a:lnTo>
                <a:lnTo>
                  <a:pt x="526" y="446"/>
                </a:lnTo>
                <a:lnTo>
                  <a:pt x="494" y="446"/>
                </a:lnTo>
                <a:lnTo>
                  <a:pt x="494" y="446"/>
                </a:lnTo>
                <a:lnTo>
                  <a:pt x="464" y="446"/>
                </a:lnTo>
                <a:lnTo>
                  <a:pt x="434" y="444"/>
                </a:lnTo>
                <a:lnTo>
                  <a:pt x="405" y="442"/>
                </a:lnTo>
                <a:lnTo>
                  <a:pt x="377" y="440"/>
                </a:lnTo>
                <a:lnTo>
                  <a:pt x="351" y="436"/>
                </a:lnTo>
                <a:lnTo>
                  <a:pt x="325" y="433"/>
                </a:lnTo>
                <a:lnTo>
                  <a:pt x="302" y="429"/>
                </a:lnTo>
                <a:lnTo>
                  <a:pt x="280" y="425"/>
                </a:lnTo>
                <a:lnTo>
                  <a:pt x="261" y="419"/>
                </a:lnTo>
                <a:lnTo>
                  <a:pt x="243" y="413"/>
                </a:lnTo>
                <a:lnTo>
                  <a:pt x="228" y="407"/>
                </a:lnTo>
                <a:lnTo>
                  <a:pt x="215" y="402"/>
                </a:lnTo>
                <a:lnTo>
                  <a:pt x="206" y="395"/>
                </a:lnTo>
                <a:lnTo>
                  <a:pt x="198" y="388"/>
                </a:lnTo>
                <a:lnTo>
                  <a:pt x="193" y="381"/>
                </a:lnTo>
                <a:lnTo>
                  <a:pt x="192" y="377"/>
                </a:lnTo>
                <a:lnTo>
                  <a:pt x="192" y="374"/>
                </a:lnTo>
                <a:lnTo>
                  <a:pt x="192" y="374"/>
                </a:lnTo>
                <a:lnTo>
                  <a:pt x="192" y="371"/>
                </a:lnTo>
                <a:lnTo>
                  <a:pt x="192" y="254"/>
                </a:lnTo>
                <a:lnTo>
                  <a:pt x="106" y="230"/>
                </a:lnTo>
                <a:lnTo>
                  <a:pt x="106" y="363"/>
                </a:lnTo>
                <a:lnTo>
                  <a:pt x="106" y="363"/>
                </a:lnTo>
                <a:lnTo>
                  <a:pt x="112" y="366"/>
                </a:lnTo>
                <a:lnTo>
                  <a:pt x="118" y="369"/>
                </a:lnTo>
                <a:lnTo>
                  <a:pt x="122" y="374"/>
                </a:lnTo>
                <a:lnTo>
                  <a:pt x="127" y="380"/>
                </a:lnTo>
                <a:lnTo>
                  <a:pt x="130" y="384"/>
                </a:lnTo>
                <a:lnTo>
                  <a:pt x="134" y="391"/>
                </a:lnTo>
                <a:lnTo>
                  <a:pt x="135" y="397"/>
                </a:lnTo>
                <a:lnTo>
                  <a:pt x="135" y="404"/>
                </a:lnTo>
                <a:lnTo>
                  <a:pt x="135" y="404"/>
                </a:lnTo>
                <a:lnTo>
                  <a:pt x="135" y="411"/>
                </a:lnTo>
                <a:lnTo>
                  <a:pt x="134" y="417"/>
                </a:lnTo>
                <a:lnTo>
                  <a:pt x="131" y="421"/>
                </a:lnTo>
                <a:lnTo>
                  <a:pt x="129" y="427"/>
                </a:lnTo>
                <a:lnTo>
                  <a:pt x="126" y="432"/>
                </a:lnTo>
                <a:lnTo>
                  <a:pt x="121" y="436"/>
                </a:lnTo>
                <a:lnTo>
                  <a:pt x="116" y="440"/>
                </a:lnTo>
                <a:lnTo>
                  <a:pt x="111" y="443"/>
                </a:lnTo>
                <a:lnTo>
                  <a:pt x="121" y="494"/>
                </a:lnTo>
                <a:lnTo>
                  <a:pt x="121" y="494"/>
                </a:lnTo>
                <a:lnTo>
                  <a:pt x="121" y="499"/>
                </a:lnTo>
                <a:lnTo>
                  <a:pt x="119" y="504"/>
                </a:lnTo>
                <a:lnTo>
                  <a:pt x="115" y="508"/>
                </a:lnTo>
                <a:lnTo>
                  <a:pt x="111" y="513"/>
                </a:lnTo>
                <a:lnTo>
                  <a:pt x="98" y="521"/>
                </a:lnTo>
                <a:lnTo>
                  <a:pt x="82" y="528"/>
                </a:lnTo>
                <a:lnTo>
                  <a:pt x="67" y="533"/>
                </a:lnTo>
                <a:lnTo>
                  <a:pt x="54" y="535"/>
                </a:lnTo>
                <a:lnTo>
                  <a:pt x="48" y="534"/>
                </a:lnTo>
                <a:lnTo>
                  <a:pt x="45" y="533"/>
                </a:lnTo>
                <a:lnTo>
                  <a:pt x="42" y="530"/>
                </a:lnTo>
                <a:lnTo>
                  <a:pt x="42" y="527"/>
                </a:lnTo>
                <a:lnTo>
                  <a:pt x="58" y="440"/>
                </a:lnTo>
                <a:lnTo>
                  <a:pt x="58" y="440"/>
                </a:lnTo>
                <a:lnTo>
                  <a:pt x="50" y="433"/>
                </a:lnTo>
                <a:lnTo>
                  <a:pt x="43" y="425"/>
                </a:lnTo>
                <a:lnTo>
                  <a:pt x="40" y="414"/>
                </a:lnTo>
                <a:lnTo>
                  <a:pt x="39" y="410"/>
                </a:lnTo>
                <a:lnTo>
                  <a:pt x="39" y="404"/>
                </a:lnTo>
                <a:lnTo>
                  <a:pt x="39" y="404"/>
                </a:lnTo>
                <a:lnTo>
                  <a:pt x="39" y="397"/>
                </a:lnTo>
                <a:lnTo>
                  <a:pt x="41" y="391"/>
                </a:lnTo>
                <a:lnTo>
                  <a:pt x="43" y="384"/>
                </a:lnTo>
                <a:lnTo>
                  <a:pt x="47" y="380"/>
                </a:lnTo>
                <a:lnTo>
                  <a:pt x="51" y="374"/>
                </a:lnTo>
                <a:lnTo>
                  <a:pt x="56" y="369"/>
                </a:lnTo>
                <a:lnTo>
                  <a:pt x="62" y="366"/>
                </a:lnTo>
                <a:lnTo>
                  <a:pt x="69" y="363"/>
                </a:lnTo>
                <a:lnTo>
                  <a:pt x="69" y="218"/>
                </a:lnTo>
                <a:lnTo>
                  <a:pt x="12" y="202"/>
                </a:lnTo>
                <a:lnTo>
                  <a:pt x="12" y="202"/>
                </a:lnTo>
                <a:lnTo>
                  <a:pt x="7" y="200"/>
                </a:lnTo>
                <a:lnTo>
                  <a:pt x="4" y="198"/>
                </a:lnTo>
                <a:lnTo>
                  <a:pt x="2" y="193"/>
                </a:lnTo>
                <a:lnTo>
                  <a:pt x="0" y="187"/>
                </a:lnTo>
                <a:lnTo>
                  <a:pt x="0" y="187"/>
                </a:lnTo>
                <a:lnTo>
                  <a:pt x="2" y="182"/>
                </a:lnTo>
                <a:lnTo>
                  <a:pt x="4" y="178"/>
                </a:lnTo>
                <a:lnTo>
                  <a:pt x="7" y="174"/>
                </a:lnTo>
                <a:lnTo>
                  <a:pt x="11" y="172"/>
                </a:lnTo>
                <a:lnTo>
                  <a:pt x="11" y="17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52" name="Freeform 4919"/>
          <p:cNvSpPr>
            <a:spLocks noEditPoints="1"/>
          </p:cNvSpPr>
          <p:nvPr/>
        </p:nvSpPr>
        <p:spPr bwMode="auto">
          <a:xfrm>
            <a:off x="657339" y="4445100"/>
            <a:ext cx="233401" cy="446123"/>
          </a:xfrm>
          <a:custGeom>
            <a:avLst/>
            <a:gdLst>
              <a:gd name="T0" fmla="*/ 150 w 248"/>
              <a:gd name="T1" fmla="*/ 30 h 390"/>
              <a:gd name="T2" fmla="*/ 160 w 248"/>
              <a:gd name="T3" fmla="*/ 12 h 390"/>
              <a:gd name="T4" fmla="*/ 178 w 248"/>
              <a:gd name="T5" fmla="*/ 2 h 390"/>
              <a:gd name="T6" fmla="*/ 192 w 248"/>
              <a:gd name="T7" fmla="*/ 2 h 390"/>
              <a:gd name="T8" fmla="*/ 212 w 248"/>
              <a:gd name="T9" fmla="*/ 12 h 390"/>
              <a:gd name="T10" fmla="*/ 222 w 248"/>
              <a:gd name="T11" fmla="*/ 30 h 390"/>
              <a:gd name="T12" fmla="*/ 222 w 248"/>
              <a:gd name="T13" fmla="*/ 44 h 390"/>
              <a:gd name="T14" fmla="*/ 212 w 248"/>
              <a:gd name="T15" fmla="*/ 64 h 390"/>
              <a:gd name="T16" fmla="*/ 192 w 248"/>
              <a:gd name="T17" fmla="*/ 74 h 390"/>
              <a:gd name="T18" fmla="*/ 178 w 248"/>
              <a:gd name="T19" fmla="*/ 74 h 390"/>
              <a:gd name="T20" fmla="*/ 160 w 248"/>
              <a:gd name="T21" fmla="*/ 64 h 390"/>
              <a:gd name="T22" fmla="*/ 150 w 248"/>
              <a:gd name="T23" fmla="*/ 44 h 390"/>
              <a:gd name="T24" fmla="*/ 248 w 248"/>
              <a:gd name="T25" fmla="*/ 120 h 390"/>
              <a:gd name="T26" fmla="*/ 242 w 248"/>
              <a:gd name="T27" fmla="*/ 100 h 390"/>
              <a:gd name="T28" fmla="*/ 232 w 248"/>
              <a:gd name="T29" fmla="*/ 90 h 390"/>
              <a:gd name="T30" fmla="*/ 210 w 248"/>
              <a:gd name="T31" fmla="*/ 84 h 390"/>
              <a:gd name="T32" fmla="*/ 194 w 248"/>
              <a:gd name="T33" fmla="*/ 88 h 390"/>
              <a:gd name="T34" fmla="*/ 182 w 248"/>
              <a:gd name="T35" fmla="*/ 98 h 390"/>
              <a:gd name="T36" fmla="*/ 182 w 248"/>
              <a:gd name="T37" fmla="*/ 98 h 390"/>
              <a:gd name="T38" fmla="*/ 84 w 248"/>
              <a:gd name="T39" fmla="*/ 156 h 390"/>
              <a:gd name="T40" fmla="*/ 74 w 248"/>
              <a:gd name="T41" fmla="*/ 160 h 390"/>
              <a:gd name="T42" fmla="*/ 70 w 248"/>
              <a:gd name="T43" fmla="*/ 170 h 390"/>
              <a:gd name="T44" fmla="*/ 80 w 248"/>
              <a:gd name="T45" fmla="*/ 184 h 390"/>
              <a:gd name="T46" fmla="*/ 146 w 248"/>
              <a:gd name="T47" fmla="*/ 186 h 390"/>
              <a:gd name="T48" fmla="*/ 172 w 248"/>
              <a:gd name="T49" fmla="*/ 160 h 390"/>
              <a:gd name="T50" fmla="*/ 138 w 248"/>
              <a:gd name="T51" fmla="*/ 222 h 390"/>
              <a:gd name="T52" fmla="*/ 146 w 248"/>
              <a:gd name="T53" fmla="*/ 212 h 390"/>
              <a:gd name="T54" fmla="*/ 142 w 248"/>
              <a:gd name="T55" fmla="*/ 204 h 390"/>
              <a:gd name="T56" fmla="*/ 50 w 248"/>
              <a:gd name="T57" fmla="*/ 202 h 390"/>
              <a:gd name="T58" fmla="*/ 42 w 248"/>
              <a:gd name="T59" fmla="*/ 204 h 390"/>
              <a:gd name="T60" fmla="*/ 38 w 248"/>
              <a:gd name="T61" fmla="*/ 212 h 390"/>
              <a:gd name="T62" fmla="*/ 46 w 248"/>
              <a:gd name="T63" fmla="*/ 222 h 390"/>
              <a:gd name="T64" fmla="*/ 104 w 248"/>
              <a:gd name="T65" fmla="*/ 224 h 390"/>
              <a:gd name="T66" fmla="*/ 98 w 248"/>
              <a:gd name="T67" fmla="*/ 226 h 390"/>
              <a:gd name="T68" fmla="*/ 94 w 248"/>
              <a:gd name="T69" fmla="*/ 228 h 390"/>
              <a:gd name="T70" fmla="*/ 0 w 248"/>
              <a:gd name="T71" fmla="*/ 324 h 390"/>
              <a:gd name="T72" fmla="*/ 6 w 248"/>
              <a:gd name="T73" fmla="*/ 344 h 390"/>
              <a:gd name="T74" fmla="*/ 20 w 248"/>
              <a:gd name="T75" fmla="*/ 350 h 390"/>
              <a:gd name="T76" fmla="*/ 88 w 248"/>
              <a:gd name="T77" fmla="*/ 290 h 390"/>
              <a:gd name="T78" fmla="*/ 90 w 248"/>
              <a:gd name="T79" fmla="*/ 378 h 390"/>
              <a:gd name="T80" fmla="*/ 108 w 248"/>
              <a:gd name="T81" fmla="*/ 390 h 390"/>
              <a:gd name="T82" fmla="*/ 116 w 248"/>
              <a:gd name="T83" fmla="*/ 388 h 390"/>
              <a:gd name="T84" fmla="*/ 128 w 248"/>
              <a:gd name="T85" fmla="*/ 370 h 390"/>
              <a:gd name="T86" fmla="*/ 216 w 248"/>
              <a:gd name="T87" fmla="*/ 284 h 390"/>
              <a:gd name="T88" fmla="*/ 236 w 248"/>
              <a:gd name="T89" fmla="*/ 282 h 390"/>
              <a:gd name="T90" fmla="*/ 248 w 248"/>
              <a:gd name="T91" fmla="*/ 264 h 390"/>
              <a:gd name="T92" fmla="*/ 248 w 248"/>
              <a:gd name="T93" fmla="*/ 120 h 390"/>
              <a:gd name="T94" fmla="*/ 28 w 248"/>
              <a:gd name="T95" fmla="*/ 202 h 390"/>
              <a:gd name="T96" fmla="*/ 36 w 248"/>
              <a:gd name="T97" fmla="*/ 208 h 390"/>
              <a:gd name="T98" fmla="*/ 42 w 248"/>
              <a:gd name="T99" fmla="*/ 206 h 390"/>
              <a:gd name="T100" fmla="*/ 44 w 248"/>
              <a:gd name="T101" fmla="*/ 196 h 390"/>
              <a:gd name="T102" fmla="*/ 16 w 248"/>
              <a:gd name="T103" fmla="*/ 118 h 390"/>
              <a:gd name="T104" fmla="*/ 8 w 248"/>
              <a:gd name="T105" fmla="*/ 116 h 390"/>
              <a:gd name="T106" fmla="*/ 2 w 248"/>
              <a:gd name="T107" fmla="*/ 120 h 390"/>
              <a:gd name="T108" fmla="*/ 28 w 248"/>
              <a:gd name="T109" fmla="*/ 202 h 3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48" h="390">
                <a:moveTo>
                  <a:pt x="148" y="38"/>
                </a:moveTo>
                <a:lnTo>
                  <a:pt x="148" y="38"/>
                </a:lnTo>
                <a:lnTo>
                  <a:pt x="150" y="30"/>
                </a:lnTo>
                <a:lnTo>
                  <a:pt x="152" y="22"/>
                </a:lnTo>
                <a:lnTo>
                  <a:pt x="154" y="16"/>
                </a:lnTo>
                <a:lnTo>
                  <a:pt x="160" y="12"/>
                </a:lnTo>
                <a:lnTo>
                  <a:pt x="164" y="6"/>
                </a:lnTo>
                <a:lnTo>
                  <a:pt x="172" y="4"/>
                </a:lnTo>
                <a:lnTo>
                  <a:pt x="178" y="2"/>
                </a:lnTo>
                <a:lnTo>
                  <a:pt x="186" y="0"/>
                </a:lnTo>
                <a:lnTo>
                  <a:pt x="186" y="0"/>
                </a:lnTo>
                <a:lnTo>
                  <a:pt x="192" y="2"/>
                </a:lnTo>
                <a:lnTo>
                  <a:pt x="200" y="4"/>
                </a:lnTo>
                <a:lnTo>
                  <a:pt x="206" y="6"/>
                </a:lnTo>
                <a:lnTo>
                  <a:pt x="212" y="12"/>
                </a:lnTo>
                <a:lnTo>
                  <a:pt x="216" y="16"/>
                </a:lnTo>
                <a:lnTo>
                  <a:pt x="220" y="22"/>
                </a:lnTo>
                <a:lnTo>
                  <a:pt x="222" y="30"/>
                </a:lnTo>
                <a:lnTo>
                  <a:pt x="222" y="38"/>
                </a:lnTo>
                <a:lnTo>
                  <a:pt x="222" y="38"/>
                </a:lnTo>
                <a:lnTo>
                  <a:pt x="222" y="44"/>
                </a:lnTo>
                <a:lnTo>
                  <a:pt x="220" y="52"/>
                </a:lnTo>
                <a:lnTo>
                  <a:pt x="216" y="58"/>
                </a:lnTo>
                <a:lnTo>
                  <a:pt x="212" y="64"/>
                </a:lnTo>
                <a:lnTo>
                  <a:pt x="206" y="68"/>
                </a:lnTo>
                <a:lnTo>
                  <a:pt x="200" y="72"/>
                </a:lnTo>
                <a:lnTo>
                  <a:pt x="192" y="74"/>
                </a:lnTo>
                <a:lnTo>
                  <a:pt x="186" y="74"/>
                </a:lnTo>
                <a:lnTo>
                  <a:pt x="186" y="74"/>
                </a:lnTo>
                <a:lnTo>
                  <a:pt x="178" y="74"/>
                </a:lnTo>
                <a:lnTo>
                  <a:pt x="172" y="72"/>
                </a:lnTo>
                <a:lnTo>
                  <a:pt x="164" y="68"/>
                </a:lnTo>
                <a:lnTo>
                  <a:pt x="160" y="64"/>
                </a:lnTo>
                <a:lnTo>
                  <a:pt x="154" y="58"/>
                </a:lnTo>
                <a:lnTo>
                  <a:pt x="152" y="52"/>
                </a:lnTo>
                <a:lnTo>
                  <a:pt x="150" y="44"/>
                </a:lnTo>
                <a:lnTo>
                  <a:pt x="148" y="38"/>
                </a:lnTo>
                <a:lnTo>
                  <a:pt x="148" y="38"/>
                </a:lnTo>
                <a:close/>
                <a:moveTo>
                  <a:pt x="248" y="120"/>
                </a:moveTo>
                <a:lnTo>
                  <a:pt x="248" y="120"/>
                </a:lnTo>
                <a:lnTo>
                  <a:pt x="246" y="106"/>
                </a:lnTo>
                <a:lnTo>
                  <a:pt x="242" y="100"/>
                </a:lnTo>
                <a:lnTo>
                  <a:pt x="238" y="96"/>
                </a:lnTo>
                <a:lnTo>
                  <a:pt x="238" y="96"/>
                </a:lnTo>
                <a:lnTo>
                  <a:pt x="232" y="90"/>
                </a:lnTo>
                <a:lnTo>
                  <a:pt x="226" y="88"/>
                </a:lnTo>
                <a:lnTo>
                  <a:pt x="218" y="84"/>
                </a:lnTo>
                <a:lnTo>
                  <a:pt x="210" y="84"/>
                </a:lnTo>
                <a:lnTo>
                  <a:pt x="210" y="84"/>
                </a:lnTo>
                <a:lnTo>
                  <a:pt x="202" y="86"/>
                </a:lnTo>
                <a:lnTo>
                  <a:pt x="194" y="88"/>
                </a:lnTo>
                <a:lnTo>
                  <a:pt x="188" y="92"/>
                </a:lnTo>
                <a:lnTo>
                  <a:pt x="182" y="98"/>
                </a:lnTo>
                <a:lnTo>
                  <a:pt x="182" y="98"/>
                </a:lnTo>
                <a:lnTo>
                  <a:pt x="182" y="98"/>
                </a:lnTo>
                <a:lnTo>
                  <a:pt x="182" y="98"/>
                </a:lnTo>
                <a:lnTo>
                  <a:pt x="182" y="98"/>
                </a:lnTo>
                <a:lnTo>
                  <a:pt x="178" y="102"/>
                </a:lnTo>
                <a:lnTo>
                  <a:pt x="138" y="156"/>
                </a:lnTo>
                <a:lnTo>
                  <a:pt x="84" y="156"/>
                </a:lnTo>
                <a:lnTo>
                  <a:pt x="84" y="156"/>
                </a:lnTo>
                <a:lnTo>
                  <a:pt x="80" y="156"/>
                </a:lnTo>
                <a:lnTo>
                  <a:pt x="74" y="160"/>
                </a:lnTo>
                <a:lnTo>
                  <a:pt x="70" y="164"/>
                </a:lnTo>
                <a:lnTo>
                  <a:pt x="70" y="170"/>
                </a:lnTo>
                <a:lnTo>
                  <a:pt x="70" y="170"/>
                </a:lnTo>
                <a:lnTo>
                  <a:pt x="70" y="176"/>
                </a:lnTo>
                <a:lnTo>
                  <a:pt x="74" y="182"/>
                </a:lnTo>
                <a:lnTo>
                  <a:pt x="80" y="184"/>
                </a:lnTo>
                <a:lnTo>
                  <a:pt x="84" y="186"/>
                </a:lnTo>
                <a:lnTo>
                  <a:pt x="146" y="186"/>
                </a:lnTo>
                <a:lnTo>
                  <a:pt x="146" y="186"/>
                </a:lnTo>
                <a:lnTo>
                  <a:pt x="152" y="184"/>
                </a:lnTo>
                <a:lnTo>
                  <a:pt x="158" y="180"/>
                </a:lnTo>
                <a:lnTo>
                  <a:pt x="172" y="160"/>
                </a:lnTo>
                <a:lnTo>
                  <a:pt x="172" y="222"/>
                </a:lnTo>
                <a:lnTo>
                  <a:pt x="138" y="222"/>
                </a:lnTo>
                <a:lnTo>
                  <a:pt x="138" y="222"/>
                </a:lnTo>
                <a:lnTo>
                  <a:pt x="142" y="218"/>
                </a:lnTo>
                <a:lnTo>
                  <a:pt x="144" y="216"/>
                </a:lnTo>
                <a:lnTo>
                  <a:pt x="146" y="212"/>
                </a:lnTo>
                <a:lnTo>
                  <a:pt x="146" y="212"/>
                </a:lnTo>
                <a:lnTo>
                  <a:pt x="144" y="208"/>
                </a:lnTo>
                <a:lnTo>
                  <a:pt x="142" y="204"/>
                </a:lnTo>
                <a:lnTo>
                  <a:pt x="138" y="202"/>
                </a:lnTo>
                <a:lnTo>
                  <a:pt x="134" y="202"/>
                </a:lnTo>
                <a:lnTo>
                  <a:pt x="50" y="202"/>
                </a:lnTo>
                <a:lnTo>
                  <a:pt x="50" y="202"/>
                </a:lnTo>
                <a:lnTo>
                  <a:pt x="46" y="202"/>
                </a:lnTo>
                <a:lnTo>
                  <a:pt x="42" y="204"/>
                </a:lnTo>
                <a:lnTo>
                  <a:pt x="40" y="208"/>
                </a:lnTo>
                <a:lnTo>
                  <a:pt x="38" y="212"/>
                </a:lnTo>
                <a:lnTo>
                  <a:pt x="38" y="212"/>
                </a:lnTo>
                <a:lnTo>
                  <a:pt x="40" y="216"/>
                </a:lnTo>
                <a:lnTo>
                  <a:pt x="42" y="220"/>
                </a:lnTo>
                <a:lnTo>
                  <a:pt x="46" y="222"/>
                </a:lnTo>
                <a:lnTo>
                  <a:pt x="50" y="224"/>
                </a:lnTo>
                <a:lnTo>
                  <a:pt x="104" y="224"/>
                </a:lnTo>
                <a:lnTo>
                  <a:pt x="104" y="224"/>
                </a:lnTo>
                <a:lnTo>
                  <a:pt x="100" y="224"/>
                </a:lnTo>
                <a:lnTo>
                  <a:pt x="100" y="224"/>
                </a:lnTo>
                <a:lnTo>
                  <a:pt x="98" y="226"/>
                </a:lnTo>
                <a:lnTo>
                  <a:pt x="98" y="226"/>
                </a:lnTo>
                <a:lnTo>
                  <a:pt x="94" y="228"/>
                </a:lnTo>
                <a:lnTo>
                  <a:pt x="94" y="228"/>
                </a:lnTo>
                <a:lnTo>
                  <a:pt x="6" y="318"/>
                </a:lnTo>
                <a:lnTo>
                  <a:pt x="6" y="318"/>
                </a:lnTo>
                <a:lnTo>
                  <a:pt x="0" y="324"/>
                </a:lnTo>
                <a:lnTo>
                  <a:pt x="0" y="332"/>
                </a:lnTo>
                <a:lnTo>
                  <a:pt x="0" y="338"/>
                </a:lnTo>
                <a:lnTo>
                  <a:pt x="6" y="344"/>
                </a:lnTo>
                <a:lnTo>
                  <a:pt x="6" y="344"/>
                </a:lnTo>
                <a:lnTo>
                  <a:pt x="12" y="350"/>
                </a:lnTo>
                <a:lnTo>
                  <a:pt x="20" y="350"/>
                </a:lnTo>
                <a:lnTo>
                  <a:pt x="26" y="350"/>
                </a:lnTo>
                <a:lnTo>
                  <a:pt x="32" y="344"/>
                </a:lnTo>
                <a:lnTo>
                  <a:pt x="88" y="290"/>
                </a:lnTo>
                <a:lnTo>
                  <a:pt x="88" y="370"/>
                </a:lnTo>
                <a:lnTo>
                  <a:pt x="88" y="370"/>
                </a:lnTo>
                <a:lnTo>
                  <a:pt x="90" y="378"/>
                </a:lnTo>
                <a:lnTo>
                  <a:pt x="94" y="384"/>
                </a:lnTo>
                <a:lnTo>
                  <a:pt x="100" y="388"/>
                </a:lnTo>
                <a:lnTo>
                  <a:pt x="108" y="390"/>
                </a:lnTo>
                <a:lnTo>
                  <a:pt x="108" y="390"/>
                </a:lnTo>
                <a:lnTo>
                  <a:pt x="108" y="390"/>
                </a:lnTo>
                <a:lnTo>
                  <a:pt x="116" y="388"/>
                </a:lnTo>
                <a:lnTo>
                  <a:pt x="122" y="384"/>
                </a:lnTo>
                <a:lnTo>
                  <a:pt x="126" y="378"/>
                </a:lnTo>
                <a:lnTo>
                  <a:pt x="128" y="370"/>
                </a:lnTo>
                <a:lnTo>
                  <a:pt x="128" y="284"/>
                </a:lnTo>
                <a:lnTo>
                  <a:pt x="192" y="284"/>
                </a:lnTo>
                <a:lnTo>
                  <a:pt x="216" y="284"/>
                </a:lnTo>
                <a:lnTo>
                  <a:pt x="230" y="284"/>
                </a:lnTo>
                <a:lnTo>
                  <a:pt x="230" y="284"/>
                </a:lnTo>
                <a:lnTo>
                  <a:pt x="236" y="282"/>
                </a:lnTo>
                <a:lnTo>
                  <a:pt x="244" y="278"/>
                </a:lnTo>
                <a:lnTo>
                  <a:pt x="248" y="272"/>
                </a:lnTo>
                <a:lnTo>
                  <a:pt x="248" y="264"/>
                </a:lnTo>
                <a:lnTo>
                  <a:pt x="248" y="122"/>
                </a:lnTo>
                <a:lnTo>
                  <a:pt x="248" y="122"/>
                </a:lnTo>
                <a:lnTo>
                  <a:pt x="248" y="120"/>
                </a:lnTo>
                <a:lnTo>
                  <a:pt x="248" y="120"/>
                </a:lnTo>
                <a:close/>
                <a:moveTo>
                  <a:pt x="28" y="202"/>
                </a:moveTo>
                <a:lnTo>
                  <a:pt x="28" y="202"/>
                </a:lnTo>
                <a:lnTo>
                  <a:pt x="30" y="206"/>
                </a:lnTo>
                <a:lnTo>
                  <a:pt x="36" y="208"/>
                </a:lnTo>
                <a:lnTo>
                  <a:pt x="36" y="208"/>
                </a:lnTo>
                <a:lnTo>
                  <a:pt x="38" y="208"/>
                </a:lnTo>
                <a:lnTo>
                  <a:pt x="38" y="208"/>
                </a:lnTo>
                <a:lnTo>
                  <a:pt x="42" y="206"/>
                </a:lnTo>
                <a:lnTo>
                  <a:pt x="44" y="204"/>
                </a:lnTo>
                <a:lnTo>
                  <a:pt x="44" y="200"/>
                </a:lnTo>
                <a:lnTo>
                  <a:pt x="44" y="196"/>
                </a:lnTo>
                <a:lnTo>
                  <a:pt x="18" y="122"/>
                </a:lnTo>
                <a:lnTo>
                  <a:pt x="18" y="122"/>
                </a:lnTo>
                <a:lnTo>
                  <a:pt x="16" y="118"/>
                </a:lnTo>
                <a:lnTo>
                  <a:pt x="14" y="116"/>
                </a:lnTo>
                <a:lnTo>
                  <a:pt x="10" y="116"/>
                </a:lnTo>
                <a:lnTo>
                  <a:pt x="8" y="116"/>
                </a:lnTo>
                <a:lnTo>
                  <a:pt x="8" y="116"/>
                </a:lnTo>
                <a:lnTo>
                  <a:pt x="4" y="118"/>
                </a:lnTo>
                <a:lnTo>
                  <a:pt x="2" y="120"/>
                </a:lnTo>
                <a:lnTo>
                  <a:pt x="2" y="124"/>
                </a:lnTo>
                <a:lnTo>
                  <a:pt x="2" y="126"/>
                </a:lnTo>
                <a:lnTo>
                  <a:pt x="28" y="20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500">
              <a:solidFill>
                <a:prstClr val="black"/>
              </a:solidFill>
            </a:endParaRPr>
          </a:p>
        </p:txBody>
      </p:sp>
      <p:sp>
        <p:nvSpPr>
          <p:cNvPr id="53" name="Freeform 4984"/>
          <p:cNvSpPr>
            <a:spLocks noEditPoints="1"/>
          </p:cNvSpPr>
          <p:nvPr/>
        </p:nvSpPr>
        <p:spPr bwMode="auto">
          <a:xfrm>
            <a:off x="490405" y="5055469"/>
            <a:ext cx="523736" cy="530341"/>
          </a:xfrm>
          <a:custGeom>
            <a:avLst/>
            <a:gdLst>
              <a:gd name="T0" fmla="*/ 312 w 360"/>
              <a:gd name="T1" fmla="*/ 150 h 342"/>
              <a:gd name="T2" fmla="*/ 302 w 360"/>
              <a:gd name="T3" fmla="*/ 156 h 342"/>
              <a:gd name="T4" fmla="*/ 294 w 360"/>
              <a:gd name="T5" fmla="*/ 148 h 342"/>
              <a:gd name="T6" fmla="*/ 250 w 360"/>
              <a:gd name="T7" fmla="*/ 92 h 342"/>
              <a:gd name="T8" fmla="*/ 180 w 360"/>
              <a:gd name="T9" fmla="*/ 70 h 342"/>
              <a:gd name="T10" fmla="*/ 126 w 360"/>
              <a:gd name="T11" fmla="*/ 82 h 342"/>
              <a:gd name="T12" fmla="*/ 74 w 360"/>
              <a:gd name="T13" fmla="*/ 132 h 342"/>
              <a:gd name="T14" fmla="*/ 58 w 360"/>
              <a:gd name="T15" fmla="*/ 156 h 342"/>
              <a:gd name="T16" fmla="*/ 50 w 360"/>
              <a:gd name="T17" fmla="*/ 152 h 342"/>
              <a:gd name="T18" fmla="*/ 48 w 360"/>
              <a:gd name="T19" fmla="*/ 142 h 342"/>
              <a:gd name="T20" fmla="*/ 100 w 360"/>
              <a:gd name="T21" fmla="*/ 74 h 342"/>
              <a:gd name="T22" fmla="*/ 180 w 360"/>
              <a:gd name="T23" fmla="*/ 50 h 342"/>
              <a:gd name="T24" fmla="*/ 242 w 360"/>
              <a:gd name="T25" fmla="*/ 64 h 342"/>
              <a:gd name="T26" fmla="*/ 304 w 360"/>
              <a:gd name="T27" fmla="*/ 122 h 342"/>
              <a:gd name="T28" fmla="*/ 102 w 360"/>
              <a:gd name="T29" fmla="*/ 172 h 342"/>
              <a:gd name="T30" fmla="*/ 114 w 360"/>
              <a:gd name="T31" fmla="*/ 166 h 342"/>
              <a:gd name="T32" fmla="*/ 132 w 360"/>
              <a:gd name="T33" fmla="*/ 138 h 342"/>
              <a:gd name="T34" fmla="*/ 170 w 360"/>
              <a:gd name="T35" fmla="*/ 120 h 342"/>
              <a:gd name="T36" fmla="*/ 202 w 360"/>
              <a:gd name="T37" fmla="*/ 122 h 342"/>
              <a:gd name="T38" fmla="*/ 236 w 360"/>
              <a:gd name="T39" fmla="*/ 146 h 342"/>
              <a:gd name="T40" fmla="*/ 248 w 360"/>
              <a:gd name="T41" fmla="*/ 170 h 342"/>
              <a:gd name="T42" fmla="*/ 258 w 360"/>
              <a:gd name="T43" fmla="*/ 172 h 342"/>
              <a:gd name="T44" fmla="*/ 264 w 360"/>
              <a:gd name="T45" fmla="*/ 158 h 342"/>
              <a:gd name="T46" fmla="*/ 242 w 360"/>
              <a:gd name="T47" fmla="*/ 124 h 342"/>
              <a:gd name="T48" fmla="*/ 194 w 360"/>
              <a:gd name="T49" fmla="*/ 100 h 342"/>
              <a:gd name="T50" fmla="*/ 152 w 360"/>
              <a:gd name="T51" fmla="*/ 104 h 342"/>
              <a:gd name="T52" fmla="*/ 108 w 360"/>
              <a:gd name="T53" fmla="*/ 134 h 342"/>
              <a:gd name="T54" fmla="*/ 94 w 360"/>
              <a:gd name="T55" fmla="*/ 162 h 342"/>
              <a:gd name="T56" fmla="*/ 102 w 360"/>
              <a:gd name="T57" fmla="*/ 172 h 342"/>
              <a:gd name="T58" fmla="*/ 330 w 360"/>
              <a:gd name="T59" fmla="*/ 74 h 342"/>
              <a:gd name="T60" fmla="*/ 238 w 360"/>
              <a:gd name="T61" fmla="*/ 8 h 342"/>
              <a:gd name="T62" fmla="*/ 150 w 360"/>
              <a:gd name="T63" fmla="*/ 2 h 342"/>
              <a:gd name="T64" fmla="*/ 48 w 360"/>
              <a:gd name="T65" fmla="*/ 52 h 342"/>
              <a:gd name="T66" fmla="*/ 2 w 360"/>
              <a:gd name="T67" fmla="*/ 124 h 342"/>
              <a:gd name="T68" fmla="*/ 8 w 360"/>
              <a:gd name="T69" fmla="*/ 138 h 342"/>
              <a:gd name="T70" fmla="*/ 16 w 360"/>
              <a:gd name="T71" fmla="*/ 136 h 342"/>
              <a:gd name="T72" fmla="*/ 46 w 360"/>
              <a:gd name="T73" fmla="*/ 86 h 342"/>
              <a:gd name="T74" fmla="*/ 128 w 360"/>
              <a:gd name="T75" fmla="*/ 28 h 342"/>
              <a:gd name="T76" fmla="*/ 206 w 360"/>
              <a:gd name="T77" fmla="*/ 22 h 342"/>
              <a:gd name="T78" fmla="*/ 298 w 360"/>
              <a:gd name="T79" fmla="*/ 66 h 342"/>
              <a:gd name="T80" fmla="*/ 340 w 360"/>
              <a:gd name="T81" fmla="*/ 132 h 342"/>
              <a:gd name="T82" fmla="*/ 352 w 360"/>
              <a:gd name="T83" fmla="*/ 138 h 342"/>
              <a:gd name="T84" fmla="*/ 360 w 360"/>
              <a:gd name="T85" fmla="*/ 128 h 342"/>
              <a:gd name="T86" fmla="*/ 272 w 360"/>
              <a:gd name="T87" fmla="*/ 280 h 342"/>
              <a:gd name="T88" fmla="*/ 190 w 360"/>
              <a:gd name="T89" fmla="*/ 214 h 342"/>
              <a:gd name="T90" fmla="*/ 204 w 360"/>
              <a:gd name="T91" fmla="*/ 198 h 342"/>
              <a:gd name="T92" fmla="*/ 198 w 360"/>
              <a:gd name="T93" fmla="*/ 172 h 342"/>
              <a:gd name="T94" fmla="*/ 170 w 360"/>
              <a:gd name="T95" fmla="*/ 166 h 342"/>
              <a:gd name="T96" fmla="*/ 154 w 360"/>
              <a:gd name="T97" fmla="*/ 190 h 342"/>
              <a:gd name="T98" fmla="*/ 170 w 360"/>
              <a:gd name="T99" fmla="*/ 214 h 342"/>
              <a:gd name="T100" fmla="*/ 92 w 360"/>
              <a:gd name="T101" fmla="*/ 276 h 342"/>
              <a:gd name="T102" fmla="*/ 74 w 360"/>
              <a:gd name="T103" fmla="*/ 334 h 342"/>
              <a:gd name="T104" fmla="*/ 84 w 360"/>
              <a:gd name="T105" fmla="*/ 342 h 342"/>
              <a:gd name="T106" fmla="*/ 284 w 360"/>
              <a:gd name="T107" fmla="*/ 338 h 342"/>
              <a:gd name="T108" fmla="*/ 272 w 360"/>
              <a:gd name="T109" fmla="*/ 280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60" h="342">
                <a:moveTo>
                  <a:pt x="312" y="142"/>
                </a:moveTo>
                <a:lnTo>
                  <a:pt x="312" y="142"/>
                </a:lnTo>
                <a:lnTo>
                  <a:pt x="312" y="146"/>
                </a:lnTo>
                <a:lnTo>
                  <a:pt x="312" y="150"/>
                </a:lnTo>
                <a:lnTo>
                  <a:pt x="310" y="152"/>
                </a:lnTo>
                <a:lnTo>
                  <a:pt x="306" y="154"/>
                </a:lnTo>
                <a:lnTo>
                  <a:pt x="306" y="154"/>
                </a:lnTo>
                <a:lnTo>
                  <a:pt x="302" y="156"/>
                </a:lnTo>
                <a:lnTo>
                  <a:pt x="298" y="154"/>
                </a:lnTo>
                <a:lnTo>
                  <a:pt x="296" y="152"/>
                </a:lnTo>
                <a:lnTo>
                  <a:pt x="294" y="148"/>
                </a:lnTo>
                <a:lnTo>
                  <a:pt x="294" y="148"/>
                </a:lnTo>
                <a:lnTo>
                  <a:pt x="286" y="132"/>
                </a:lnTo>
                <a:lnTo>
                  <a:pt x="276" y="116"/>
                </a:lnTo>
                <a:lnTo>
                  <a:pt x="264" y="102"/>
                </a:lnTo>
                <a:lnTo>
                  <a:pt x="250" y="92"/>
                </a:lnTo>
                <a:lnTo>
                  <a:pt x="234" y="82"/>
                </a:lnTo>
                <a:lnTo>
                  <a:pt x="216" y="74"/>
                </a:lnTo>
                <a:lnTo>
                  <a:pt x="198" y="70"/>
                </a:lnTo>
                <a:lnTo>
                  <a:pt x="180" y="70"/>
                </a:lnTo>
                <a:lnTo>
                  <a:pt x="180" y="70"/>
                </a:lnTo>
                <a:lnTo>
                  <a:pt x="162" y="70"/>
                </a:lnTo>
                <a:lnTo>
                  <a:pt x="144" y="74"/>
                </a:lnTo>
                <a:lnTo>
                  <a:pt x="126" y="82"/>
                </a:lnTo>
                <a:lnTo>
                  <a:pt x="110" y="92"/>
                </a:lnTo>
                <a:lnTo>
                  <a:pt x="96" y="102"/>
                </a:lnTo>
                <a:lnTo>
                  <a:pt x="84" y="116"/>
                </a:lnTo>
                <a:lnTo>
                  <a:pt x="74" y="132"/>
                </a:lnTo>
                <a:lnTo>
                  <a:pt x="66" y="148"/>
                </a:lnTo>
                <a:lnTo>
                  <a:pt x="66" y="148"/>
                </a:lnTo>
                <a:lnTo>
                  <a:pt x="62" y="154"/>
                </a:lnTo>
                <a:lnTo>
                  <a:pt x="58" y="156"/>
                </a:lnTo>
                <a:lnTo>
                  <a:pt x="58" y="156"/>
                </a:lnTo>
                <a:lnTo>
                  <a:pt x="54" y="154"/>
                </a:lnTo>
                <a:lnTo>
                  <a:pt x="54" y="154"/>
                </a:lnTo>
                <a:lnTo>
                  <a:pt x="50" y="152"/>
                </a:lnTo>
                <a:lnTo>
                  <a:pt x="48" y="150"/>
                </a:lnTo>
                <a:lnTo>
                  <a:pt x="48" y="146"/>
                </a:lnTo>
                <a:lnTo>
                  <a:pt x="48" y="142"/>
                </a:lnTo>
                <a:lnTo>
                  <a:pt x="48" y="142"/>
                </a:lnTo>
                <a:lnTo>
                  <a:pt x="56" y="122"/>
                </a:lnTo>
                <a:lnTo>
                  <a:pt x="68" y="104"/>
                </a:lnTo>
                <a:lnTo>
                  <a:pt x="82" y="88"/>
                </a:lnTo>
                <a:lnTo>
                  <a:pt x="100" y="74"/>
                </a:lnTo>
                <a:lnTo>
                  <a:pt x="118" y="64"/>
                </a:lnTo>
                <a:lnTo>
                  <a:pt x="138" y="56"/>
                </a:lnTo>
                <a:lnTo>
                  <a:pt x="158" y="50"/>
                </a:lnTo>
                <a:lnTo>
                  <a:pt x="180" y="50"/>
                </a:lnTo>
                <a:lnTo>
                  <a:pt x="180" y="50"/>
                </a:lnTo>
                <a:lnTo>
                  <a:pt x="202" y="50"/>
                </a:lnTo>
                <a:lnTo>
                  <a:pt x="222" y="56"/>
                </a:lnTo>
                <a:lnTo>
                  <a:pt x="242" y="64"/>
                </a:lnTo>
                <a:lnTo>
                  <a:pt x="260" y="74"/>
                </a:lnTo>
                <a:lnTo>
                  <a:pt x="278" y="88"/>
                </a:lnTo>
                <a:lnTo>
                  <a:pt x="292" y="104"/>
                </a:lnTo>
                <a:lnTo>
                  <a:pt x="304" y="122"/>
                </a:lnTo>
                <a:lnTo>
                  <a:pt x="312" y="142"/>
                </a:lnTo>
                <a:lnTo>
                  <a:pt x="312" y="142"/>
                </a:lnTo>
                <a:close/>
                <a:moveTo>
                  <a:pt x="102" y="172"/>
                </a:moveTo>
                <a:lnTo>
                  <a:pt x="102" y="172"/>
                </a:lnTo>
                <a:lnTo>
                  <a:pt x="104" y="172"/>
                </a:lnTo>
                <a:lnTo>
                  <a:pt x="104" y="172"/>
                </a:lnTo>
                <a:lnTo>
                  <a:pt x="110" y="170"/>
                </a:lnTo>
                <a:lnTo>
                  <a:pt x="114" y="166"/>
                </a:lnTo>
                <a:lnTo>
                  <a:pt x="114" y="166"/>
                </a:lnTo>
                <a:lnTo>
                  <a:pt x="118" y="156"/>
                </a:lnTo>
                <a:lnTo>
                  <a:pt x="124" y="146"/>
                </a:lnTo>
                <a:lnTo>
                  <a:pt x="132" y="138"/>
                </a:lnTo>
                <a:lnTo>
                  <a:pt x="140" y="132"/>
                </a:lnTo>
                <a:lnTo>
                  <a:pt x="148" y="126"/>
                </a:lnTo>
                <a:lnTo>
                  <a:pt x="158" y="122"/>
                </a:lnTo>
                <a:lnTo>
                  <a:pt x="170" y="120"/>
                </a:lnTo>
                <a:lnTo>
                  <a:pt x="180" y="120"/>
                </a:lnTo>
                <a:lnTo>
                  <a:pt x="180" y="120"/>
                </a:lnTo>
                <a:lnTo>
                  <a:pt x="190" y="120"/>
                </a:lnTo>
                <a:lnTo>
                  <a:pt x="202" y="122"/>
                </a:lnTo>
                <a:lnTo>
                  <a:pt x="212" y="126"/>
                </a:lnTo>
                <a:lnTo>
                  <a:pt x="220" y="132"/>
                </a:lnTo>
                <a:lnTo>
                  <a:pt x="228" y="138"/>
                </a:lnTo>
                <a:lnTo>
                  <a:pt x="236" y="146"/>
                </a:lnTo>
                <a:lnTo>
                  <a:pt x="242" y="156"/>
                </a:lnTo>
                <a:lnTo>
                  <a:pt x="246" y="166"/>
                </a:lnTo>
                <a:lnTo>
                  <a:pt x="246" y="166"/>
                </a:lnTo>
                <a:lnTo>
                  <a:pt x="248" y="170"/>
                </a:lnTo>
                <a:lnTo>
                  <a:pt x="252" y="172"/>
                </a:lnTo>
                <a:lnTo>
                  <a:pt x="256" y="172"/>
                </a:lnTo>
                <a:lnTo>
                  <a:pt x="258" y="172"/>
                </a:lnTo>
                <a:lnTo>
                  <a:pt x="258" y="172"/>
                </a:lnTo>
                <a:lnTo>
                  <a:pt x="262" y="170"/>
                </a:lnTo>
                <a:lnTo>
                  <a:pt x="264" y="166"/>
                </a:lnTo>
                <a:lnTo>
                  <a:pt x="266" y="162"/>
                </a:lnTo>
                <a:lnTo>
                  <a:pt x="264" y="158"/>
                </a:lnTo>
                <a:lnTo>
                  <a:pt x="264" y="158"/>
                </a:lnTo>
                <a:lnTo>
                  <a:pt x="260" y="146"/>
                </a:lnTo>
                <a:lnTo>
                  <a:pt x="252" y="134"/>
                </a:lnTo>
                <a:lnTo>
                  <a:pt x="242" y="124"/>
                </a:lnTo>
                <a:lnTo>
                  <a:pt x="232" y="116"/>
                </a:lnTo>
                <a:lnTo>
                  <a:pt x="220" y="108"/>
                </a:lnTo>
                <a:lnTo>
                  <a:pt x="208" y="104"/>
                </a:lnTo>
                <a:lnTo>
                  <a:pt x="194" y="100"/>
                </a:lnTo>
                <a:lnTo>
                  <a:pt x="180" y="100"/>
                </a:lnTo>
                <a:lnTo>
                  <a:pt x="180" y="100"/>
                </a:lnTo>
                <a:lnTo>
                  <a:pt x="166" y="100"/>
                </a:lnTo>
                <a:lnTo>
                  <a:pt x="152" y="104"/>
                </a:lnTo>
                <a:lnTo>
                  <a:pt x="140" y="108"/>
                </a:lnTo>
                <a:lnTo>
                  <a:pt x="128" y="116"/>
                </a:lnTo>
                <a:lnTo>
                  <a:pt x="118" y="124"/>
                </a:lnTo>
                <a:lnTo>
                  <a:pt x="108" y="134"/>
                </a:lnTo>
                <a:lnTo>
                  <a:pt x="100" y="146"/>
                </a:lnTo>
                <a:lnTo>
                  <a:pt x="96" y="158"/>
                </a:lnTo>
                <a:lnTo>
                  <a:pt x="96" y="158"/>
                </a:lnTo>
                <a:lnTo>
                  <a:pt x="94" y="162"/>
                </a:lnTo>
                <a:lnTo>
                  <a:pt x="96" y="166"/>
                </a:lnTo>
                <a:lnTo>
                  <a:pt x="98" y="170"/>
                </a:lnTo>
                <a:lnTo>
                  <a:pt x="102" y="172"/>
                </a:lnTo>
                <a:lnTo>
                  <a:pt x="102" y="172"/>
                </a:lnTo>
                <a:close/>
                <a:moveTo>
                  <a:pt x="358" y="124"/>
                </a:moveTo>
                <a:lnTo>
                  <a:pt x="358" y="124"/>
                </a:lnTo>
                <a:lnTo>
                  <a:pt x="346" y="98"/>
                </a:lnTo>
                <a:lnTo>
                  <a:pt x="330" y="74"/>
                </a:lnTo>
                <a:lnTo>
                  <a:pt x="312" y="52"/>
                </a:lnTo>
                <a:lnTo>
                  <a:pt x="288" y="34"/>
                </a:lnTo>
                <a:lnTo>
                  <a:pt x="264" y="20"/>
                </a:lnTo>
                <a:lnTo>
                  <a:pt x="238" y="8"/>
                </a:lnTo>
                <a:lnTo>
                  <a:pt x="210" y="2"/>
                </a:lnTo>
                <a:lnTo>
                  <a:pt x="180" y="0"/>
                </a:lnTo>
                <a:lnTo>
                  <a:pt x="180" y="0"/>
                </a:lnTo>
                <a:lnTo>
                  <a:pt x="150" y="2"/>
                </a:lnTo>
                <a:lnTo>
                  <a:pt x="122" y="8"/>
                </a:lnTo>
                <a:lnTo>
                  <a:pt x="96" y="20"/>
                </a:lnTo>
                <a:lnTo>
                  <a:pt x="72" y="34"/>
                </a:lnTo>
                <a:lnTo>
                  <a:pt x="48" y="52"/>
                </a:lnTo>
                <a:lnTo>
                  <a:pt x="30" y="74"/>
                </a:lnTo>
                <a:lnTo>
                  <a:pt x="14" y="98"/>
                </a:lnTo>
                <a:lnTo>
                  <a:pt x="2" y="124"/>
                </a:lnTo>
                <a:lnTo>
                  <a:pt x="2" y="124"/>
                </a:lnTo>
                <a:lnTo>
                  <a:pt x="0" y="128"/>
                </a:lnTo>
                <a:lnTo>
                  <a:pt x="2" y="132"/>
                </a:lnTo>
                <a:lnTo>
                  <a:pt x="4" y="136"/>
                </a:lnTo>
                <a:lnTo>
                  <a:pt x="8" y="138"/>
                </a:lnTo>
                <a:lnTo>
                  <a:pt x="8" y="138"/>
                </a:lnTo>
                <a:lnTo>
                  <a:pt x="10" y="138"/>
                </a:lnTo>
                <a:lnTo>
                  <a:pt x="10" y="138"/>
                </a:lnTo>
                <a:lnTo>
                  <a:pt x="16" y="136"/>
                </a:lnTo>
                <a:lnTo>
                  <a:pt x="20" y="132"/>
                </a:lnTo>
                <a:lnTo>
                  <a:pt x="20" y="132"/>
                </a:lnTo>
                <a:lnTo>
                  <a:pt x="32" y="108"/>
                </a:lnTo>
                <a:lnTo>
                  <a:pt x="46" y="86"/>
                </a:lnTo>
                <a:lnTo>
                  <a:pt x="62" y="66"/>
                </a:lnTo>
                <a:lnTo>
                  <a:pt x="82" y="50"/>
                </a:lnTo>
                <a:lnTo>
                  <a:pt x="104" y="38"/>
                </a:lnTo>
                <a:lnTo>
                  <a:pt x="128" y="28"/>
                </a:lnTo>
                <a:lnTo>
                  <a:pt x="154" y="22"/>
                </a:lnTo>
                <a:lnTo>
                  <a:pt x="180" y="20"/>
                </a:lnTo>
                <a:lnTo>
                  <a:pt x="180" y="20"/>
                </a:lnTo>
                <a:lnTo>
                  <a:pt x="206" y="22"/>
                </a:lnTo>
                <a:lnTo>
                  <a:pt x="232" y="28"/>
                </a:lnTo>
                <a:lnTo>
                  <a:pt x="256" y="38"/>
                </a:lnTo>
                <a:lnTo>
                  <a:pt x="278" y="50"/>
                </a:lnTo>
                <a:lnTo>
                  <a:pt x="298" y="66"/>
                </a:lnTo>
                <a:lnTo>
                  <a:pt x="314" y="86"/>
                </a:lnTo>
                <a:lnTo>
                  <a:pt x="328" y="108"/>
                </a:lnTo>
                <a:lnTo>
                  <a:pt x="340" y="132"/>
                </a:lnTo>
                <a:lnTo>
                  <a:pt x="340" y="132"/>
                </a:lnTo>
                <a:lnTo>
                  <a:pt x="342" y="136"/>
                </a:lnTo>
                <a:lnTo>
                  <a:pt x="344" y="138"/>
                </a:lnTo>
                <a:lnTo>
                  <a:pt x="348" y="138"/>
                </a:lnTo>
                <a:lnTo>
                  <a:pt x="352" y="138"/>
                </a:lnTo>
                <a:lnTo>
                  <a:pt x="352" y="138"/>
                </a:lnTo>
                <a:lnTo>
                  <a:pt x="356" y="136"/>
                </a:lnTo>
                <a:lnTo>
                  <a:pt x="358" y="132"/>
                </a:lnTo>
                <a:lnTo>
                  <a:pt x="360" y="128"/>
                </a:lnTo>
                <a:lnTo>
                  <a:pt x="358" y="124"/>
                </a:lnTo>
                <a:lnTo>
                  <a:pt x="358" y="124"/>
                </a:lnTo>
                <a:close/>
                <a:moveTo>
                  <a:pt x="272" y="280"/>
                </a:moveTo>
                <a:lnTo>
                  <a:pt x="272" y="280"/>
                </a:lnTo>
                <a:lnTo>
                  <a:pt x="268" y="276"/>
                </a:lnTo>
                <a:lnTo>
                  <a:pt x="262" y="274"/>
                </a:lnTo>
                <a:lnTo>
                  <a:pt x="190" y="274"/>
                </a:lnTo>
                <a:lnTo>
                  <a:pt x="190" y="214"/>
                </a:lnTo>
                <a:lnTo>
                  <a:pt x="190" y="214"/>
                </a:lnTo>
                <a:lnTo>
                  <a:pt x="196" y="210"/>
                </a:lnTo>
                <a:lnTo>
                  <a:pt x="202" y="204"/>
                </a:lnTo>
                <a:lnTo>
                  <a:pt x="204" y="198"/>
                </a:lnTo>
                <a:lnTo>
                  <a:pt x="206" y="190"/>
                </a:lnTo>
                <a:lnTo>
                  <a:pt x="206" y="190"/>
                </a:lnTo>
                <a:lnTo>
                  <a:pt x="204" y="180"/>
                </a:lnTo>
                <a:lnTo>
                  <a:pt x="198" y="172"/>
                </a:lnTo>
                <a:lnTo>
                  <a:pt x="190" y="166"/>
                </a:lnTo>
                <a:lnTo>
                  <a:pt x="180" y="164"/>
                </a:lnTo>
                <a:lnTo>
                  <a:pt x="180" y="164"/>
                </a:lnTo>
                <a:lnTo>
                  <a:pt x="170" y="166"/>
                </a:lnTo>
                <a:lnTo>
                  <a:pt x="162" y="172"/>
                </a:lnTo>
                <a:lnTo>
                  <a:pt x="156" y="180"/>
                </a:lnTo>
                <a:lnTo>
                  <a:pt x="154" y="190"/>
                </a:lnTo>
                <a:lnTo>
                  <a:pt x="154" y="190"/>
                </a:lnTo>
                <a:lnTo>
                  <a:pt x="156" y="198"/>
                </a:lnTo>
                <a:lnTo>
                  <a:pt x="158" y="204"/>
                </a:lnTo>
                <a:lnTo>
                  <a:pt x="164" y="210"/>
                </a:lnTo>
                <a:lnTo>
                  <a:pt x="170" y="214"/>
                </a:lnTo>
                <a:lnTo>
                  <a:pt x="170" y="274"/>
                </a:lnTo>
                <a:lnTo>
                  <a:pt x="98" y="274"/>
                </a:lnTo>
                <a:lnTo>
                  <a:pt x="98" y="274"/>
                </a:lnTo>
                <a:lnTo>
                  <a:pt x="92" y="276"/>
                </a:lnTo>
                <a:lnTo>
                  <a:pt x="88" y="280"/>
                </a:lnTo>
                <a:lnTo>
                  <a:pt x="74" y="328"/>
                </a:lnTo>
                <a:lnTo>
                  <a:pt x="74" y="328"/>
                </a:lnTo>
                <a:lnTo>
                  <a:pt x="74" y="334"/>
                </a:lnTo>
                <a:lnTo>
                  <a:pt x="76" y="338"/>
                </a:lnTo>
                <a:lnTo>
                  <a:pt x="76" y="338"/>
                </a:lnTo>
                <a:lnTo>
                  <a:pt x="78" y="340"/>
                </a:lnTo>
                <a:lnTo>
                  <a:pt x="84" y="342"/>
                </a:lnTo>
                <a:lnTo>
                  <a:pt x="276" y="342"/>
                </a:lnTo>
                <a:lnTo>
                  <a:pt x="276" y="342"/>
                </a:lnTo>
                <a:lnTo>
                  <a:pt x="282" y="340"/>
                </a:lnTo>
                <a:lnTo>
                  <a:pt x="284" y="338"/>
                </a:lnTo>
                <a:lnTo>
                  <a:pt x="284" y="338"/>
                </a:lnTo>
                <a:lnTo>
                  <a:pt x="286" y="334"/>
                </a:lnTo>
                <a:lnTo>
                  <a:pt x="286" y="328"/>
                </a:lnTo>
                <a:lnTo>
                  <a:pt x="272" y="28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55" name="Freeform 5004"/>
          <p:cNvSpPr>
            <a:spLocks noEditPoints="1"/>
          </p:cNvSpPr>
          <p:nvPr/>
        </p:nvSpPr>
        <p:spPr bwMode="auto">
          <a:xfrm>
            <a:off x="608495" y="6623212"/>
            <a:ext cx="269793" cy="527220"/>
          </a:xfrm>
          <a:custGeom>
            <a:avLst/>
            <a:gdLst>
              <a:gd name="T0" fmla="*/ 146 w 224"/>
              <a:gd name="T1" fmla="*/ 78 h 380"/>
              <a:gd name="T2" fmla="*/ 176 w 224"/>
              <a:gd name="T3" fmla="*/ 76 h 380"/>
              <a:gd name="T4" fmla="*/ 180 w 224"/>
              <a:gd name="T5" fmla="*/ 104 h 380"/>
              <a:gd name="T6" fmla="*/ 152 w 224"/>
              <a:gd name="T7" fmla="*/ 112 h 380"/>
              <a:gd name="T8" fmla="*/ 144 w 224"/>
              <a:gd name="T9" fmla="*/ 104 h 380"/>
              <a:gd name="T10" fmla="*/ 176 w 224"/>
              <a:gd name="T11" fmla="*/ 162 h 380"/>
              <a:gd name="T12" fmla="*/ 180 w 224"/>
              <a:gd name="T13" fmla="*/ 134 h 380"/>
              <a:gd name="T14" fmla="*/ 152 w 224"/>
              <a:gd name="T15" fmla="*/ 126 h 380"/>
              <a:gd name="T16" fmla="*/ 144 w 224"/>
              <a:gd name="T17" fmla="*/ 134 h 380"/>
              <a:gd name="T18" fmla="*/ 148 w 224"/>
              <a:gd name="T19" fmla="*/ 162 h 380"/>
              <a:gd name="T20" fmla="*/ 224 w 224"/>
              <a:gd name="T21" fmla="*/ 352 h 380"/>
              <a:gd name="T22" fmla="*/ 28 w 224"/>
              <a:gd name="T23" fmla="*/ 380 h 380"/>
              <a:gd name="T24" fmla="*/ 0 w 224"/>
              <a:gd name="T25" fmla="*/ 352 h 380"/>
              <a:gd name="T26" fmla="*/ 16 w 224"/>
              <a:gd name="T27" fmla="*/ 2 h 380"/>
              <a:gd name="T28" fmla="*/ 216 w 224"/>
              <a:gd name="T29" fmla="*/ 8 h 380"/>
              <a:gd name="T30" fmla="*/ 86 w 224"/>
              <a:gd name="T31" fmla="*/ 34 h 380"/>
              <a:gd name="T32" fmla="*/ 130 w 224"/>
              <a:gd name="T33" fmla="*/ 42 h 380"/>
              <a:gd name="T34" fmla="*/ 138 w 224"/>
              <a:gd name="T35" fmla="*/ 34 h 380"/>
              <a:gd name="T36" fmla="*/ 130 w 224"/>
              <a:gd name="T37" fmla="*/ 26 h 380"/>
              <a:gd name="T38" fmla="*/ 86 w 224"/>
              <a:gd name="T39" fmla="*/ 32 h 380"/>
              <a:gd name="T40" fmla="*/ 130 w 224"/>
              <a:gd name="T41" fmla="*/ 336 h 380"/>
              <a:gd name="T42" fmla="*/ 104 w 224"/>
              <a:gd name="T43" fmla="*/ 326 h 380"/>
              <a:gd name="T44" fmla="*/ 94 w 224"/>
              <a:gd name="T45" fmla="*/ 350 h 380"/>
              <a:gd name="T46" fmla="*/ 120 w 224"/>
              <a:gd name="T47" fmla="*/ 360 h 380"/>
              <a:gd name="T48" fmla="*/ 196 w 224"/>
              <a:gd name="T49" fmla="*/ 60 h 380"/>
              <a:gd name="T50" fmla="*/ 102 w 224"/>
              <a:gd name="T51" fmla="*/ 112 h 380"/>
              <a:gd name="T52" fmla="*/ 130 w 224"/>
              <a:gd name="T53" fmla="*/ 108 h 380"/>
              <a:gd name="T54" fmla="*/ 128 w 224"/>
              <a:gd name="T55" fmla="*/ 78 h 380"/>
              <a:gd name="T56" fmla="*/ 98 w 224"/>
              <a:gd name="T57" fmla="*/ 76 h 380"/>
              <a:gd name="T58" fmla="*/ 94 w 224"/>
              <a:gd name="T59" fmla="*/ 104 h 380"/>
              <a:gd name="T60" fmla="*/ 102 w 224"/>
              <a:gd name="T61" fmla="*/ 112 h 380"/>
              <a:gd name="T62" fmla="*/ 136 w 224"/>
              <a:gd name="T63" fmla="*/ 226 h 380"/>
              <a:gd name="T64" fmla="*/ 136 w 224"/>
              <a:gd name="T65" fmla="*/ 216 h 380"/>
              <a:gd name="T66" fmla="*/ 48 w 224"/>
              <a:gd name="T67" fmla="*/ 214 h 380"/>
              <a:gd name="T68" fmla="*/ 44 w 224"/>
              <a:gd name="T69" fmla="*/ 224 h 380"/>
              <a:gd name="T70" fmla="*/ 52 w 224"/>
              <a:gd name="T71" fmla="*/ 258 h 380"/>
              <a:gd name="T72" fmla="*/ 180 w 224"/>
              <a:gd name="T73" fmla="*/ 254 h 380"/>
              <a:gd name="T74" fmla="*/ 176 w 224"/>
              <a:gd name="T75" fmla="*/ 244 h 380"/>
              <a:gd name="T76" fmla="*/ 46 w 224"/>
              <a:gd name="T77" fmla="*/ 246 h 380"/>
              <a:gd name="T78" fmla="*/ 46 w 224"/>
              <a:gd name="T79" fmla="*/ 256 h 380"/>
              <a:gd name="T80" fmla="*/ 152 w 224"/>
              <a:gd name="T81" fmla="*/ 288 h 380"/>
              <a:gd name="T82" fmla="*/ 160 w 224"/>
              <a:gd name="T83" fmla="*/ 280 h 380"/>
              <a:gd name="T84" fmla="*/ 152 w 224"/>
              <a:gd name="T85" fmla="*/ 272 h 380"/>
              <a:gd name="T86" fmla="*/ 44 w 224"/>
              <a:gd name="T87" fmla="*/ 276 h 380"/>
              <a:gd name="T88" fmla="*/ 48 w 224"/>
              <a:gd name="T89" fmla="*/ 286 h 380"/>
              <a:gd name="T90" fmla="*/ 72 w 224"/>
              <a:gd name="T91" fmla="*/ 164 h 380"/>
              <a:gd name="T92" fmla="*/ 80 w 224"/>
              <a:gd name="T93" fmla="*/ 134 h 380"/>
              <a:gd name="T94" fmla="*/ 72 w 224"/>
              <a:gd name="T95" fmla="*/ 126 h 380"/>
              <a:gd name="T96" fmla="*/ 44 w 224"/>
              <a:gd name="T97" fmla="*/ 130 h 380"/>
              <a:gd name="T98" fmla="*/ 46 w 224"/>
              <a:gd name="T99" fmla="*/ 162 h 380"/>
              <a:gd name="T100" fmla="*/ 122 w 224"/>
              <a:gd name="T101" fmla="*/ 164 h 380"/>
              <a:gd name="T102" fmla="*/ 130 w 224"/>
              <a:gd name="T103" fmla="*/ 156 h 380"/>
              <a:gd name="T104" fmla="*/ 126 w 224"/>
              <a:gd name="T105" fmla="*/ 126 h 380"/>
              <a:gd name="T106" fmla="*/ 96 w 224"/>
              <a:gd name="T107" fmla="*/ 128 h 380"/>
              <a:gd name="T108" fmla="*/ 94 w 224"/>
              <a:gd name="T109" fmla="*/ 158 h 380"/>
              <a:gd name="T110" fmla="*/ 52 w 224"/>
              <a:gd name="T111" fmla="*/ 112 h 380"/>
              <a:gd name="T112" fmla="*/ 80 w 224"/>
              <a:gd name="T113" fmla="*/ 108 h 380"/>
              <a:gd name="T114" fmla="*/ 78 w 224"/>
              <a:gd name="T115" fmla="*/ 78 h 380"/>
              <a:gd name="T116" fmla="*/ 48 w 224"/>
              <a:gd name="T117" fmla="*/ 76 h 380"/>
              <a:gd name="T118" fmla="*/ 44 w 224"/>
              <a:gd name="T119" fmla="*/ 104 h 380"/>
              <a:gd name="T120" fmla="*/ 52 w 224"/>
              <a:gd name="T121" fmla="*/ 112 h 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24" h="380">
                <a:moveTo>
                  <a:pt x="144" y="104"/>
                </a:moveTo>
                <a:lnTo>
                  <a:pt x="144" y="82"/>
                </a:lnTo>
                <a:lnTo>
                  <a:pt x="144" y="82"/>
                </a:lnTo>
                <a:lnTo>
                  <a:pt x="144" y="80"/>
                </a:lnTo>
                <a:lnTo>
                  <a:pt x="146" y="78"/>
                </a:lnTo>
                <a:lnTo>
                  <a:pt x="148" y="76"/>
                </a:lnTo>
                <a:lnTo>
                  <a:pt x="152" y="74"/>
                </a:lnTo>
                <a:lnTo>
                  <a:pt x="172" y="74"/>
                </a:lnTo>
                <a:lnTo>
                  <a:pt x="172" y="74"/>
                </a:lnTo>
                <a:lnTo>
                  <a:pt x="176" y="76"/>
                </a:lnTo>
                <a:lnTo>
                  <a:pt x="178" y="78"/>
                </a:lnTo>
                <a:lnTo>
                  <a:pt x="180" y="80"/>
                </a:lnTo>
                <a:lnTo>
                  <a:pt x="180" y="82"/>
                </a:lnTo>
                <a:lnTo>
                  <a:pt x="180" y="104"/>
                </a:lnTo>
                <a:lnTo>
                  <a:pt x="180" y="104"/>
                </a:lnTo>
                <a:lnTo>
                  <a:pt x="180" y="108"/>
                </a:lnTo>
                <a:lnTo>
                  <a:pt x="178" y="110"/>
                </a:lnTo>
                <a:lnTo>
                  <a:pt x="176" y="112"/>
                </a:lnTo>
                <a:lnTo>
                  <a:pt x="172" y="112"/>
                </a:lnTo>
                <a:lnTo>
                  <a:pt x="152" y="112"/>
                </a:lnTo>
                <a:lnTo>
                  <a:pt x="152" y="112"/>
                </a:lnTo>
                <a:lnTo>
                  <a:pt x="148" y="112"/>
                </a:lnTo>
                <a:lnTo>
                  <a:pt x="146" y="110"/>
                </a:lnTo>
                <a:lnTo>
                  <a:pt x="144" y="108"/>
                </a:lnTo>
                <a:lnTo>
                  <a:pt x="144" y="104"/>
                </a:lnTo>
                <a:lnTo>
                  <a:pt x="144" y="104"/>
                </a:lnTo>
                <a:close/>
                <a:moveTo>
                  <a:pt x="152" y="164"/>
                </a:moveTo>
                <a:lnTo>
                  <a:pt x="172" y="164"/>
                </a:lnTo>
                <a:lnTo>
                  <a:pt x="172" y="164"/>
                </a:lnTo>
                <a:lnTo>
                  <a:pt x="176" y="162"/>
                </a:lnTo>
                <a:lnTo>
                  <a:pt x="178" y="162"/>
                </a:lnTo>
                <a:lnTo>
                  <a:pt x="180" y="158"/>
                </a:lnTo>
                <a:lnTo>
                  <a:pt x="180" y="156"/>
                </a:lnTo>
                <a:lnTo>
                  <a:pt x="180" y="134"/>
                </a:lnTo>
                <a:lnTo>
                  <a:pt x="180" y="134"/>
                </a:lnTo>
                <a:lnTo>
                  <a:pt x="180" y="130"/>
                </a:lnTo>
                <a:lnTo>
                  <a:pt x="178" y="128"/>
                </a:lnTo>
                <a:lnTo>
                  <a:pt x="176" y="126"/>
                </a:lnTo>
                <a:lnTo>
                  <a:pt x="172" y="126"/>
                </a:lnTo>
                <a:lnTo>
                  <a:pt x="152" y="126"/>
                </a:lnTo>
                <a:lnTo>
                  <a:pt x="152" y="126"/>
                </a:lnTo>
                <a:lnTo>
                  <a:pt x="148" y="126"/>
                </a:lnTo>
                <a:lnTo>
                  <a:pt x="146" y="128"/>
                </a:lnTo>
                <a:lnTo>
                  <a:pt x="144" y="130"/>
                </a:lnTo>
                <a:lnTo>
                  <a:pt x="144" y="134"/>
                </a:lnTo>
                <a:lnTo>
                  <a:pt x="144" y="156"/>
                </a:lnTo>
                <a:lnTo>
                  <a:pt x="144" y="156"/>
                </a:lnTo>
                <a:lnTo>
                  <a:pt x="144" y="158"/>
                </a:lnTo>
                <a:lnTo>
                  <a:pt x="146" y="162"/>
                </a:lnTo>
                <a:lnTo>
                  <a:pt x="148" y="162"/>
                </a:lnTo>
                <a:lnTo>
                  <a:pt x="152" y="164"/>
                </a:lnTo>
                <a:lnTo>
                  <a:pt x="152" y="164"/>
                </a:lnTo>
                <a:close/>
                <a:moveTo>
                  <a:pt x="224" y="28"/>
                </a:moveTo>
                <a:lnTo>
                  <a:pt x="224" y="352"/>
                </a:lnTo>
                <a:lnTo>
                  <a:pt x="224" y="352"/>
                </a:lnTo>
                <a:lnTo>
                  <a:pt x="222" y="364"/>
                </a:lnTo>
                <a:lnTo>
                  <a:pt x="216" y="372"/>
                </a:lnTo>
                <a:lnTo>
                  <a:pt x="208" y="378"/>
                </a:lnTo>
                <a:lnTo>
                  <a:pt x="196" y="380"/>
                </a:lnTo>
                <a:lnTo>
                  <a:pt x="28" y="380"/>
                </a:lnTo>
                <a:lnTo>
                  <a:pt x="28" y="380"/>
                </a:lnTo>
                <a:lnTo>
                  <a:pt x="16" y="378"/>
                </a:lnTo>
                <a:lnTo>
                  <a:pt x="8" y="372"/>
                </a:lnTo>
                <a:lnTo>
                  <a:pt x="2" y="364"/>
                </a:lnTo>
                <a:lnTo>
                  <a:pt x="0" y="352"/>
                </a:lnTo>
                <a:lnTo>
                  <a:pt x="0" y="28"/>
                </a:lnTo>
                <a:lnTo>
                  <a:pt x="0" y="28"/>
                </a:lnTo>
                <a:lnTo>
                  <a:pt x="2" y="16"/>
                </a:lnTo>
                <a:lnTo>
                  <a:pt x="8" y="8"/>
                </a:lnTo>
                <a:lnTo>
                  <a:pt x="16" y="2"/>
                </a:lnTo>
                <a:lnTo>
                  <a:pt x="28" y="0"/>
                </a:lnTo>
                <a:lnTo>
                  <a:pt x="196" y="0"/>
                </a:lnTo>
                <a:lnTo>
                  <a:pt x="196" y="0"/>
                </a:lnTo>
                <a:lnTo>
                  <a:pt x="208" y="2"/>
                </a:lnTo>
                <a:lnTo>
                  <a:pt x="216" y="8"/>
                </a:lnTo>
                <a:lnTo>
                  <a:pt x="222" y="16"/>
                </a:lnTo>
                <a:lnTo>
                  <a:pt x="224" y="28"/>
                </a:lnTo>
                <a:lnTo>
                  <a:pt x="224" y="28"/>
                </a:lnTo>
                <a:close/>
                <a:moveTo>
                  <a:pt x="86" y="34"/>
                </a:moveTo>
                <a:lnTo>
                  <a:pt x="86" y="34"/>
                </a:lnTo>
                <a:lnTo>
                  <a:pt x="86" y="38"/>
                </a:lnTo>
                <a:lnTo>
                  <a:pt x="88" y="40"/>
                </a:lnTo>
                <a:lnTo>
                  <a:pt x="90" y="42"/>
                </a:lnTo>
                <a:lnTo>
                  <a:pt x="94" y="42"/>
                </a:lnTo>
                <a:lnTo>
                  <a:pt x="130" y="42"/>
                </a:lnTo>
                <a:lnTo>
                  <a:pt x="130" y="42"/>
                </a:lnTo>
                <a:lnTo>
                  <a:pt x="134" y="42"/>
                </a:lnTo>
                <a:lnTo>
                  <a:pt x="136" y="40"/>
                </a:lnTo>
                <a:lnTo>
                  <a:pt x="138" y="38"/>
                </a:lnTo>
                <a:lnTo>
                  <a:pt x="138" y="34"/>
                </a:lnTo>
                <a:lnTo>
                  <a:pt x="138" y="34"/>
                </a:lnTo>
                <a:lnTo>
                  <a:pt x="138" y="32"/>
                </a:lnTo>
                <a:lnTo>
                  <a:pt x="136" y="28"/>
                </a:lnTo>
                <a:lnTo>
                  <a:pt x="134" y="28"/>
                </a:lnTo>
                <a:lnTo>
                  <a:pt x="130" y="26"/>
                </a:lnTo>
                <a:lnTo>
                  <a:pt x="94" y="26"/>
                </a:lnTo>
                <a:lnTo>
                  <a:pt x="94" y="26"/>
                </a:lnTo>
                <a:lnTo>
                  <a:pt x="90" y="28"/>
                </a:lnTo>
                <a:lnTo>
                  <a:pt x="88" y="28"/>
                </a:lnTo>
                <a:lnTo>
                  <a:pt x="86" y="32"/>
                </a:lnTo>
                <a:lnTo>
                  <a:pt x="86" y="34"/>
                </a:lnTo>
                <a:lnTo>
                  <a:pt x="86" y="34"/>
                </a:lnTo>
                <a:close/>
                <a:moveTo>
                  <a:pt x="130" y="344"/>
                </a:moveTo>
                <a:lnTo>
                  <a:pt x="130" y="344"/>
                </a:lnTo>
                <a:lnTo>
                  <a:pt x="130" y="336"/>
                </a:lnTo>
                <a:lnTo>
                  <a:pt x="126" y="330"/>
                </a:lnTo>
                <a:lnTo>
                  <a:pt x="120" y="326"/>
                </a:lnTo>
                <a:lnTo>
                  <a:pt x="112" y="324"/>
                </a:lnTo>
                <a:lnTo>
                  <a:pt x="112" y="324"/>
                </a:lnTo>
                <a:lnTo>
                  <a:pt x="104" y="326"/>
                </a:lnTo>
                <a:lnTo>
                  <a:pt x="98" y="330"/>
                </a:lnTo>
                <a:lnTo>
                  <a:pt x="94" y="336"/>
                </a:lnTo>
                <a:lnTo>
                  <a:pt x="94" y="344"/>
                </a:lnTo>
                <a:lnTo>
                  <a:pt x="94" y="344"/>
                </a:lnTo>
                <a:lnTo>
                  <a:pt x="94" y="350"/>
                </a:lnTo>
                <a:lnTo>
                  <a:pt x="98" y="356"/>
                </a:lnTo>
                <a:lnTo>
                  <a:pt x="104" y="360"/>
                </a:lnTo>
                <a:lnTo>
                  <a:pt x="112" y="362"/>
                </a:lnTo>
                <a:lnTo>
                  <a:pt x="112" y="362"/>
                </a:lnTo>
                <a:lnTo>
                  <a:pt x="120" y="360"/>
                </a:lnTo>
                <a:lnTo>
                  <a:pt x="126" y="356"/>
                </a:lnTo>
                <a:lnTo>
                  <a:pt x="130" y="350"/>
                </a:lnTo>
                <a:lnTo>
                  <a:pt x="130" y="344"/>
                </a:lnTo>
                <a:lnTo>
                  <a:pt x="130" y="344"/>
                </a:lnTo>
                <a:close/>
                <a:moveTo>
                  <a:pt x="196" y="60"/>
                </a:moveTo>
                <a:lnTo>
                  <a:pt x="28" y="60"/>
                </a:lnTo>
                <a:lnTo>
                  <a:pt x="28" y="308"/>
                </a:lnTo>
                <a:lnTo>
                  <a:pt x="196" y="308"/>
                </a:lnTo>
                <a:lnTo>
                  <a:pt x="196" y="60"/>
                </a:lnTo>
                <a:close/>
                <a:moveTo>
                  <a:pt x="102" y="112"/>
                </a:moveTo>
                <a:lnTo>
                  <a:pt x="122" y="112"/>
                </a:lnTo>
                <a:lnTo>
                  <a:pt x="122" y="112"/>
                </a:lnTo>
                <a:lnTo>
                  <a:pt x="126" y="112"/>
                </a:lnTo>
                <a:lnTo>
                  <a:pt x="128" y="110"/>
                </a:lnTo>
                <a:lnTo>
                  <a:pt x="130" y="108"/>
                </a:lnTo>
                <a:lnTo>
                  <a:pt x="130" y="104"/>
                </a:lnTo>
                <a:lnTo>
                  <a:pt x="130" y="82"/>
                </a:lnTo>
                <a:lnTo>
                  <a:pt x="130" y="82"/>
                </a:lnTo>
                <a:lnTo>
                  <a:pt x="130" y="80"/>
                </a:lnTo>
                <a:lnTo>
                  <a:pt x="128" y="78"/>
                </a:lnTo>
                <a:lnTo>
                  <a:pt x="126" y="76"/>
                </a:lnTo>
                <a:lnTo>
                  <a:pt x="122" y="74"/>
                </a:lnTo>
                <a:lnTo>
                  <a:pt x="102" y="74"/>
                </a:lnTo>
                <a:lnTo>
                  <a:pt x="102" y="74"/>
                </a:lnTo>
                <a:lnTo>
                  <a:pt x="98" y="76"/>
                </a:lnTo>
                <a:lnTo>
                  <a:pt x="96" y="78"/>
                </a:lnTo>
                <a:lnTo>
                  <a:pt x="94" y="80"/>
                </a:lnTo>
                <a:lnTo>
                  <a:pt x="94" y="82"/>
                </a:lnTo>
                <a:lnTo>
                  <a:pt x="94" y="104"/>
                </a:lnTo>
                <a:lnTo>
                  <a:pt x="94" y="104"/>
                </a:lnTo>
                <a:lnTo>
                  <a:pt x="94" y="108"/>
                </a:lnTo>
                <a:lnTo>
                  <a:pt x="96" y="110"/>
                </a:lnTo>
                <a:lnTo>
                  <a:pt x="98" y="112"/>
                </a:lnTo>
                <a:lnTo>
                  <a:pt x="102" y="112"/>
                </a:lnTo>
                <a:lnTo>
                  <a:pt x="102" y="112"/>
                </a:lnTo>
                <a:close/>
                <a:moveTo>
                  <a:pt x="52" y="228"/>
                </a:moveTo>
                <a:lnTo>
                  <a:pt x="130" y="228"/>
                </a:lnTo>
                <a:lnTo>
                  <a:pt x="130" y="228"/>
                </a:lnTo>
                <a:lnTo>
                  <a:pt x="134" y="228"/>
                </a:lnTo>
                <a:lnTo>
                  <a:pt x="136" y="226"/>
                </a:lnTo>
                <a:lnTo>
                  <a:pt x="138" y="224"/>
                </a:lnTo>
                <a:lnTo>
                  <a:pt x="138" y="220"/>
                </a:lnTo>
                <a:lnTo>
                  <a:pt x="138" y="220"/>
                </a:lnTo>
                <a:lnTo>
                  <a:pt x="138" y="218"/>
                </a:lnTo>
                <a:lnTo>
                  <a:pt x="136" y="216"/>
                </a:lnTo>
                <a:lnTo>
                  <a:pt x="134" y="214"/>
                </a:lnTo>
                <a:lnTo>
                  <a:pt x="130" y="212"/>
                </a:lnTo>
                <a:lnTo>
                  <a:pt x="52" y="212"/>
                </a:lnTo>
                <a:lnTo>
                  <a:pt x="52" y="212"/>
                </a:lnTo>
                <a:lnTo>
                  <a:pt x="48" y="214"/>
                </a:lnTo>
                <a:lnTo>
                  <a:pt x="46" y="216"/>
                </a:lnTo>
                <a:lnTo>
                  <a:pt x="44" y="218"/>
                </a:lnTo>
                <a:lnTo>
                  <a:pt x="44" y="220"/>
                </a:lnTo>
                <a:lnTo>
                  <a:pt x="44" y="220"/>
                </a:lnTo>
                <a:lnTo>
                  <a:pt x="44" y="224"/>
                </a:lnTo>
                <a:lnTo>
                  <a:pt x="46" y="226"/>
                </a:lnTo>
                <a:lnTo>
                  <a:pt x="48" y="228"/>
                </a:lnTo>
                <a:lnTo>
                  <a:pt x="52" y="228"/>
                </a:lnTo>
                <a:lnTo>
                  <a:pt x="52" y="228"/>
                </a:lnTo>
                <a:close/>
                <a:moveTo>
                  <a:pt x="52" y="258"/>
                </a:moveTo>
                <a:lnTo>
                  <a:pt x="172" y="258"/>
                </a:lnTo>
                <a:lnTo>
                  <a:pt x="172" y="258"/>
                </a:lnTo>
                <a:lnTo>
                  <a:pt x="176" y="258"/>
                </a:lnTo>
                <a:lnTo>
                  <a:pt x="178" y="256"/>
                </a:lnTo>
                <a:lnTo>
                  <a:pt x="180" y="254"/>
                </a:lnTo>
                <a:lnTo>
                  <a:pt x="180" y="250"/>
                </a:lnTo>
                <a:lnTo>
                  <a:pt x="180" y="250"/>
                </a:lnTo>
                <a:lnTo>
                  <a:pt x="180" y="248"/>
                </a:lnTo>
                <a:lnTo>
                  <a:pt x="178" y="246"/>
                </a:lnTo>
                <a:lnTo>
                  <a:pt x="176" y="244"/>
                </a:lnTo>
                <a:lnTo>
                  <a:pt x="172" y="242"/>
                </a:lnTo>
                <a:lnTo>
                  <a:pt x="52" y="242"/>
                </a:lnTo>
                <a:lnTo>
                  <a:pt x="52" y="242"/>
                </a:lnTo>
                <a:lnTo>
                  <a:pt x="48" y="244"/>
                </a:lnTo>
                <a:lnTo>
                  <a:pt x="46" y="246"/>
                </a:lnTo>
                <a:lnTo>
                  <a:pt x="44" y="248"/>
                </a:lnTo>
                <a:lnTo>
                  <a:pt x="44" y="250"/>
                </a:lnTo>
                <a:lnTo>
                  <a:pt x="44" y="250"/>
                </a:lnTo>
                <a:lnTo>
                  <a:pt x="44" y="254"/>
                </a:lnTo>
                <a:lnTo>
                  <a:pt x="46" y="256"/>
                </a:lnTo>
                <a:lnTo>
                  <a:pt x="48" y="258"/>
                </a:lnTo>
                <a:lnTo>
                  <a:pt x="52" y="258"/>
                </a:lnTo>
                <a:lnTo>
                  <a:pt x="52" y="258"/>
                </a:lnTo>
                <a:close/>
                <a:moveTo>
                  <a:pt x="52" y="288"/>
                </a:moveTo>
                <a:lnTo>
                  <a:pt x="152" y="288"/>
                </a:lnTo>
                <a:lnTo>
                  <a:pt x="152" y="288"/>
                </a:lnTo>
                <a:lnTo>
                  <a:pt x="154" y="286"/>
                </a:lnTo>
                <a:lnTo>
                  <a:pt x="156" y="286"/>
                </a:lnTo>
                <a:lnTo>
                  <a:pt x="158" y="282"/>
                </a:lnTo>
                <a:lnTo>
                  <a:pt x="160" y="280"/>
                </a:lnTo>
                <a:lnTo>
                  <a:pt x="160" y="280"/>
                </a:lnTo>
                <a:lnTo>
                  <a:pt x="158" y="276"/>
                </a:lnTo>
                <a:lnTo>
                  <a:pt x="156" y="274"/>
                </a:lnTo>
                <a:lnTo>
                  <a:pt x="154" y="272"/>
                </a:lnTo>
                <a:lnTo>
                  <a:pt x="152" y="272"/>
                </a:lnTo>
                <a:lnTo>
                  <a:pt x="52" y="272"/>
                </a:lnTo>
                <a:lnTo>
                  <a:pt x="52" y="272"/>
                </a:lnTo>
                <a:lnTo>
                  <a:pt x="48" y="272"/>
                </a:lnTo>
                <a:lnTo>
                  <a:pt x="46" y="274"/>
                </a:lnTo>
                <a:lnTo>
                  <a:pt x="44" y="276"/>
                </a:lnTo>
                <a:lnTo>
                  <a:pt x="44" y="280"/>
                </a:lnTo>
                <a:lnTo>
                  <a:pt x="44" y="280"/>
                </a:lnTo>
                <a:lnTo>
                  <a:pt x="44" y="282"/>
                </a:lnTo>
                <a:lnTo>
                  <a:pt x="46" y="286"/>
                </a:lnTo>
                <a:lnTo>
                  <a:pt x="48" y="286"/>
                </a:lnTo>
                <a:lnTo>
                  <a:pt x="52" y="288"/>
                </a:lnTo>
                <a:lnTo>
                  <a:pt x="52" y="288"/>
                </a:lnTo>
                <a:close/>
                <a:moveTo>
                  <a:pt x="52" y="164"/>
                </a:moveTo>
                <a:lnTo>
                  <a:pt x="72" y="164"/>
                </a:lnTo>
                <a:lnTo>
                  <a:pt x="72" y="164"/>
                </a:lnTo>
                <a:lnTo>
                  <a:pt x="76" y="162"/>
                </a:lnTo>
                <a:lnTo>
                  <a:pt x="78" y="162"/>
                </a:lnTo>
                <a:lnTo>
                  <a:pt x="80" y="158"/>
                </a:lnTo>
                <a:lnTo>
                  <a:pt x="80" y="156"/>
                </a:lnTo>
                <a:lnTo>
                  <a:pt x="80" y="134"/>
                </a:lnTo>
                <a:lnTo>
                  <a:pt x="80" y="134"/>
                </a:lnTo>
                <a:lnTo>
                  <a:pt x="80" y="130"/>
                </a:lnTo>
                <a:lnTo>
                  <a:pt x="78" y="128"/>
                </a:lnTo>
                <a:lnTo>
                  <a:pt x="76" y="126"/>
                </a:lnTo>
                <a:lnTo>
                  <a:pt x="72" y="126"/>
                </a:lnTo>
                <a:lnTo>
                  <a:pt x="52" y="126"/>
                </a:lnTo>
                <a:lnTo>
                  <a:pt x="52" y="126"/>
                </a:lnTo>
                <a:lnTo>
                  <a:pt x="48" y="126"/>
                </a:lnTo>
                <a:lnTo>
                  <a:pt x="46" y="128"/>
                </a:lnTo>
                <a:lnTo>
                  <a:pt x="44" y="130"/>
                </a:lnTo>
                <a:lnTo>
                  <a:pt x="44" y="134"/>
                </a:lnTo>
                <a:lnTo>
                  <a:pt x="44" y="156"/>
                </a:lnTo>
                <a:lnTo>
                  <a:pt x="44" y="156"/>
                </a:lnTo>
                <a:lnTo>
                  <a:pt x="44" y="158"/>
                </a:lnTo>
                <a:lnTo>
                  <a:pt x="46" y="162"/>
                </a:lnTo>
                <a:lnTo>
                  <a:pt x="48" y="162"/>
                </a:lnTo>
                <a:lnTo>
                  <a:pt x="52" y="164"/>
                </a:lnTo>
                <a:lnTo>
                  <a:pt x="52" y="164"/>
                </a:lnTo>
                <a:close/>
                <a:moveTo>
                  <a:pt x="102" y="164"/>
                </a:moveTo>
                <a:lnTo>
                  <a:pt x="122" y="164"/>
                </a:lnTo>
                <a:lnTo>
                  <a:pt x="122" y="164"/>
                </a:lnTo>
                <a:lnTo>
                  <a:pt x="126" y="162"/>
                </a:lnTo>
                <a:lnTo>
                  <a:pt x="128" y="162"/>
                </a:lnTo>
                <a:lnTo>
                  <a:pt x="130" y="158"/>
                </a:lnTo>
                <a:lnTo>
                  <a:pt x="130" y="156"/>
                </a:lnTo>
                <a:lnTo>
                  <a:pt x="130" y="134"/>
                </a:lnTo>
                <a:lnTo>
                  <a:pt x="130" y="134"/>
                </a:lnTo>
                <a:lnTo>
                  <a:pt x="130" y="130"/>
                </a:lnTo>
                <a:lnTo>
                  <a:pt x="128" y="128"/>
                </a:lnTo>
                <a:lnTo>
                  <a:pt x="126" y="126"/>
                </a:lnTo>
                <a:lnTo>
                  <a:pt x="122" y="126"/>
                </a:lnTo>
                <a:lnTo>
                  <a:pt x="102" y="126"/>
                </a:lnTo>
                <a:lnTo>
                  <a:pt x="102" y="126"/>
                </a:lnTo>
                <a:lnTo>
                  <a:pt x="98" y="126"/>
                </a:lnTo>
                <a:lnTo>
                  <a:pt x="96" y="128"/>
                </a:lnTo>
                <a:lnTo>
                  <a:pt x="94" y="130"/>
                </a:lnTo>
                <a:lnTo>
                  <a:pt x="94" y="134"/>
                </a:lnTo>
                <a:lnTo>
                  <a:pt x="94" y="156"/>
                </a:lnTo>
                <a:lnTo>
                  <a:pt x="94" y="156"/>
                </a:lnTo>
                <a:lnTo>
                  <a:pt x="94" y="158"/>
                </a:lnTo>
                <a:lnTo>
                  <a:pt x="96" y="162"/>
                </a:lnTo>
                <a:lnTo>
                  <a:pt x="98" y="162"/>
                </a:lnTo>
                <a:lnTo>
                  <a:pt x="102" y="164"/>
                </a:lnTo>
                <a:lnTo>
                  <a:pt x="102" y="164"/>
                </a:lnTo>
                <a:close/>
                <a:moveTo>
                  <a:pt x="52" y="112"/>
                </a:moveTo>
                <a:lnTo>
                  <a:pt x="72" y="112"/>
                </a:lnTo>
                <a:lnTo>
                  <a:pt x="72" y="112"/>
                </a:lnTo>
                <a:lnTo>
                  <a:pt x="76" y="112"/>
                </a:lnTo>
                <a:lnTo>
                  <a:pt x="78" y="110"/>
                </a:lnTo>
                <a:lnTo>
                  <a:pt x="80" y="108"/>
                </a:lnTo>
                <a:lnTo>
                  <a:pt x="80" y="104"/>
                </a:lnTo>
                <a:lnTo>
                  <a:pt x="80" y="82"/>
                </a:lnTo>
                <a:lnTo>
                  <a:pt x="80" y="82"/>
                </a:lnTo>
                <a:lnTo>
                  <a:pt x="80" y="80"/>
                </a:lnTo>
                <a:lnTo>
                  <a:pt x="78" y="78"/>
                </a:lnTo>
                <a:lnTo>
                  <a:pt x="76" y="76"/>
                </a:lnTo>
                <a:lnTo>
                  <a:pt x="72" y="74"/>
                </a:lnTo>
                <a:lnTo>
                  <a:pt x="52" y="74"/>
                </a:lnTo>
                <a:lnTo>
                  <a:pt x="52" y="74"/>
                </a:lnTo>
                <a:lnTo>
                  <a:pt x="48" y="76"/>
                </a:lnTo>
                <a:lnTo>
                  <a:pt x="46" y="78"/>
                </a:lnTo>
                <a:lnTo>
                  <a:pt x="44" y="80"/>
                </a:lnTo>
                <a:lnTo>
                  <a:pt x="44" y="82"/>
                </a:lnTo>
                <a:lnTo>
                  <a:pt x="44" y="104"/>
                </a:lnTo>
                <a:lnTo>
                  <a:pt x="44" y="104"/>
                </a:lnTo>
                <a:lnTo>
                  <a:pt x="44" y="108"/>
                </a:lnTo>
                <a:lnTo>
                  <a:pt x="46" y="110"/>
                </a:lnTo>
                <a:lnTo>
                  <a:pt x="48" y="112"/>
                </a:lnTo>
                <a:lnTo>
                  <a:pt x="52" y="112"/>
                </a:lnTo>
                <a:lnTo>
                  <a:pt x="52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035443" y="2509312"/>
            <a:ext cx="1627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prstClr val="white"/>
                </a:solidFill>
              </a:rPr>
              <a:t>- банкомат</a:t>
            </a:r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991455" y="3180889"/>
            <a:ext cx="167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prstClr val="white"/>
                </a:solidFill>
              </a:rPr>
              <a:t>- Информационные материалы</a:t>
            </a:r>
            <a:endParaRPr lang="ru-RU" sz="1200" b="1" dirty="0">
              <a:solidFill>
                <a:prstClr val="white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035443" y="3794954"/>
            <a:ext cx="167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prstClr val="white"/>
                </a:solidFill>
              </a:rPr>
              <a:t>- Финансовый консультант</a:t>
            </a:r>
            <a:endParaRPr lang="ru-RU" sz="1200" b="1" dirty="0">
              <a:solidFill>
                <a:prstClr val="white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035442" y="4471519"/>
            <a:ext cx="167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prstClr val="white"/>
                </a:solidFill>
              </a:rPr>
              <a:t>- Оборудованное рабочее место</a:t>
            </a:r>
            <a:endParaRPr lang="ru-RU" sz="1200" b="1" dirty="0">
              <a:solidFill>
                <a:prstClr val="white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112034" y="5189620"/>
            <a:ext cx="167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prstClr val="white"/>
                </a:solidFill>
              </a:rPr>
              <a:t>- Доступ к сети Интернет</a:t>
            </a:r>
            <a:endParaRPr lang="ru-RU" sz="1200" b="1" dirty="0">
              <a:solidFill>
                <a:prstClr val="white"/>
              </a:solidFill>
            </a:endParaRPr>
          </a:p>
        </p:txBody>
      </p:sp>
      <p:sp>
        <p:nvSpPr>
          <p:cNvPr id="62" name="Freeform 4806"/>
          <p:cNvSpPr>
            <a:spLocks noEditPoints="1"/>
          </p:cNvSpPr>
          <p:nvPr/>
        </p:nvSpPr>
        <p:spPr bwMode="auto">
          <a:xfrm>
            <a:off x="5694507" y="6188290"/>
            <a:ext cx="478358" cy="485878"/>
          </a:xfrm>
          <a:custGeom>
            <a:avLst/>
            <a:gdLst>
              <a:gd name="T0" fmla="*/ 310 w 364"/>
              <a:gd name="T1" fmla="*/ 104 h 320"/>
              <a:gd name="T2" fmla="*/ 314 w 364"/>
              <a:gd name="T3" fmla="*/ 242 h 320"/>
              <a:gd name="T4" fmla="*/ 304 w 364"/>
              <a:gd name="T5" fmla="*/ 252 h 320"/>
              <a:gd name="T6" fmla="*/ 276 w 364"/>
              <a:gd name="T7" fmla="*/ 248 h 320"/>
              <a:gd name="T8" fmla="*/ 274 w 364"/>
              <a:gd name="T9" fmla="*/ 110 h 320"/>
              <a:gd name="T10" fmla="*/ 284 w 364"/>
              <a:gd name="T11" fmla="*/ 100 h 320"/>
              <a:gd name="T12" fmla="*/ 26 w 364"/>
              <a:gd name="T13" fmla="*/ 66 h 320"/>
              <a:gd name="T14" fmla="*/ 178 w 364"/>
              <a:gd name="T15" fmla="*/ 0 h 320"/>
              <a:gd name="T16" fmla="*/ 180 w 364"/>
              <a:gd name="T17" fmla="*/ 0 h 320"/>
              <a:gd name="T18" fmla="*/ 184 w 364"/>
              <a:gd name="T19" fmla="*/ 0 h 320"/>
              <a:gd name="T20" fmla="*/ 186 w 364"/>
              <a:gd name="T21" fmla="*/ 0 h 320"/>
              <a:gd name="T22" fmla="*/ 332 w 364"/>
              <a:gd name="T23" fmla="*/ 62 h 320"/>
              <a:gd name="T24" fmla="*/ 338 w 364"/>
              <a:gd name="T25" fmla="*/ 74 h 320"/>
              <a:gd name="T26" fmla="*/ 328 w 364"/>
              <a:gd name="T27" fmla="*/ 82 h 320"/>
              <a:gd name="T28" fmla="*/ 36 w 364"/>
              <a:gd name="T29" fmla="*/ 82 h 320"/>
              <a:gd name="T30" fmla="*/ 26 w 364"/>
              <a:gd name="T31" fmla="*/ 72 h 320"/>
              <a:gd name="T32" fmla="*/ 168 w 364"/>
              <a:gd name="T33" fmla="*/ 56 h 320"/>
              <a:gd name="T34" fmla="*/ 190 w 364"/>
              <a:gd name="T35" fmla="*/ 60 h 320"/>
              <a:gd name="T36" fmla="*/ 200 w 364"/>
              <a:gd name="T37" fmla="*/ 42 h 320"/>
              <a:gd name="T38" fmla="*/ 182 w 364"/>
              <a:gd name="T39" fmla="*/ 24 h 320"/>
              <a:gd name="T40" fmla="*/ 164 w 364"/>
              <a:gd name="T41" fmla="*/ 36 h 320"/>
              <a:gd name="T42" fmla="*/ 230 w 364"/>
              <a:gd name="T43" fmla="*/ 252 h 320"/>
              <a:gd name="T44" fmla="*/ 240 w 364"/>
              <a:gd name="T45" fmla="*/ 242 h 320"/>
              <a:gd name="T46" fmla="*/ 236 w 364"/>
              <a:gd name="T47" fmla="*/ 104 h 320"/>
              <a:gd name="T48" fmla="*/ 134 w 364"/>
              <a:gd name="T49" fmla="*/ 100 h 320"/>
              <a:gd name="T50" fmla="*/ 124 w 364"/>
              <a:gd name="T51" fmla="*/ 110 h 320"/>
              <a:gd name="T52" fmla="*/ 128 w 364"/>
              <a:gd name="T53" fmla="*/ 248 h 320"/>
              <a:gd name="T54" fmla="*/ 162 w 364"/>
              <a:gd name="T55" fmla="*/ 170 h 320"/>
              <a:gd name="T56" fmla="*/ 174 w 364"/>
              <a:gd name="T57" fmla="*/ 152 h 320"/>
              <a:gd name="T58" fmla="*/ 196 w 364"/>
              <a:gd name="T59" fmla="*/ 156 h 320"/>
              <a:gd name="T60" fmla="*/ 230 w 364"/>
              <a:gd name="T61" fmla="*/ 252 h 320"/>
              <a:gd name="T62" fmla="*/ 332 w 364"/>
              <a:gd name="T63" fmla="*/ 286 h 320"/>
              <a:gd name="T64" fmla="*/ 338 w 364"/>
              <a:gd name="T65" fmla="*/ 278 h 320"/>
              <a:gd name="T66" fmla="*/ 328 w 364"/>
              <a:gd name="T67" fmla="*/ 268 h 320"/>
              <a:gd name="T68" fmla="*/ 28 w 364"/>
              <a:gd name="T69" fmla="*/ 270 h 320"/>
              <a:gd name="T70" fmla="*/ 26 w 364"/>
              <a:gd name="T71" fmla="*/ 282 h 320"/>
              <a:gd name="T72" fmla="*/ 36 w 364"/>
              <a:gd name="T73" fmla="*/ 288 h 320"/>
              <a:gd name="T74" fmla="*/ 6 w 364"/>
              <a:gd name="T75" fmla="*/ 302 h 320"/>
              <a:gd name="T76" fmla="*/ 0 w 364"/>
              <a:gd name="T77" fmla="*/ 310 h 320"/>
              <a:gd name="T78" fmla="*/ 10 w 364"/>
              <a:gd name="T79" fmla="*/ 320 h 320"/>
              <a:gd name="T80" fmla="*/ 362 w 364"/>
              <a:gd name="T81" fmla="*/ 318 h 320"/>
              <a:gd name="T82" fmla="*/ 364 w 364"/>
              <a:gd name="T83" fmla="*/ 306 h 320"/>
              <a:gd name="T84" fmla="*/ 354 w 364"/>
              <a:gd name="T85" fmla="*/ 300 h 320"/>
              <a:gd name="T86" fmla="*/ 54 w 364"/>
              <a:gd name="T87" fmla="*/ 104 h 320"/>
              <a:gd name="T88" fmla="*/ 50 w 364"/>
              <a:gd name="T89" fmla="*/ 242 h 320"/>
              <a:gd name="T90" fmla="*/ 60 w 364"/>
              <a:gd name="T91" fmla="*/ 252 h 320"/>
              <a:gd name="T92" fmla="*/ 88 w 364"/>
              <a:gd name="T93" fmla="*/ 248 h 320"/>
              <a:gd name="T94" fmla="*/ 90 w 364"/>
              <a:gd name="T95" fmla="*/ 110 h 320"/>
              <a:gd name="T96" fmla="*/ 80 w 364"/>
              <a:gd name="T97" fmla="*/ 100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64" h="320">
                <a:moveTo>
                  <a:pt x="304" y="100"/>
                </a:moveTo>
                <a:lnTo>
                  <a:pt x="304" y="100"/>
                </a:lnTo>
                <a:lnTo>
                  <a:pt x="308" y="102"/>
                </a:lnTo>
                <a:lnTo>
                  <a:pt x="310" y="104"/>
                </a:lnTo>
                <a:lnTo>
                  <a:pt x="312" y="106"/>
                </a:lnTo>
                <a:lnTo>
                  <a:pt x="314" y="110"/>
                </a:lnTo>
                <a:lnTo>
                  <a:pt x="314" y="242"/>
                </a:lnTo>
                <a:lnTo>
                  <a:pt x="314" y="242"/>
                </a:lnTo>
                <a:lnTo>
                  <a:pt x="312" y="246"/>
                </a:lnTo>
                <a:lnTo>
                  <a:pt x="310" y="248"/>
                </a:lnTo>
                <a:lnTo>
                  <a:pt x="308" y="250"/>
                </a:lnTo>
                <a:lnTo>
                  <a:pt x="304" y="252"/>
                </a:lnTo>
                <a:lnTo>
                  <a:pt x="284" y="252"/>
                </a:lnTo>
                <a:lnTo>
                  <a:pt x="284" y="252"/>
                </a:lnTo>
                <a:lnTo>
                  <a:pt x="280" y="250"/>
                </a:lnTo>
                <a:lnTo>
                  <a:pt x="276" y="248"/>
                </a:lnTo>
                <a:lnTo>
                  <a:pt x="274" y="246"/>
                </a:lnTo>
                <a:lnTo>
                  <a:pt x="274" y="242"/>
                </a:lnTo>
                <a:lnTo>
                  <a:pt x="274" y="110"/>
                </a:lnTo>
                <a:lnTo>
                  <a:pt x="274" y="110"/>
                </a:lnTo>
                <a:lnTo>
                  <a:pt x="274" y="106"/>
                </a:lnTo>
                <a:lnTo>
                  <a:pt x="276" y="104"/>
                </a:lnTo>
                <a:lnTo>
                  <a:pt x="280" y="102"/>
                </a:lnTo>
                <a:lnTo>
                  <a:pt x="284" y="100"/>
                </a:lnTo>
                <a:lnTo>
                  <a:pt x="304" y="100"/>
                </a:lnTo>
                <a:close/>
                <a:moveTo>
                  <a:pt x="26" y="72"/>
                </a:moveTo>
                <a:lnTo>
                  <a:pt x="26" y="72"/>
                </a:lnTo>
                <a:lnTo>
                  <a:pt x="26" y="66"/>
                </a:lnTo>
                <a:lnTo>
                  <a:pt x="32" y="62"/>
                </a:lnTo>
                <a:lnTo>
                  <a:pt x="178" y="0"/>
                </a:lnTo>
                <a:lnTo>
                  <a:pt x="178" y="0"/>
                </a:lnTo>
                <a:lnTo>
                  <a:pt x="178" y="0"/>
                </a:lnTo>
                <a:lnTo>
                  <a:pt x="178" y="0"/>
                </a:lnTo>
                <a:lnTo>
                  <a:pt x="180" y="0"/>
                </a:lnTo>
                <a:lnTo>
                  <a:pt x="180" y="0"/>
                </a:lnTo>
                <a:lnTo>
                  <a:pt x="180" y="0"/>
                </a:lnTo>
                <a:lnTo>
                  <a:pt x="180" y="0"/>
                </a:lnTo>
                <a:lnTo>
                  <a:pt x="182" y="0"/>
                </a:lnTo>
                <a:lnTo>
                  <a:pt x="182" y="0"/>
                </a:lnTo>
                <a:lnTo>
                  <a:pt x="184" y="0"/>
                </a:lnTo>
                <a:lnTo>
                  <a:pt x="184" y="0"/>
                </a:lnTo>
                <a:lnTo>
                  <a:pt x="184" y="0"/>
                </a:lnTo>
                <a:lnTo>
                  <a:pt x="184" y="0"/>
                </a:lnTo>
                <a:lnTo>
                  <a:pt x="186" y="0"/>
                </a:lnTo>
                <a:lnTo>
                  <a:pt x="186" y="0"/>
                </a:lnTo>
                <a:lnTo>
                  <a:pt x="186" y="0"/>
                </a:lnTo>
                <a:lnTo>
                  <a:pt x="332" y="62"/>
                </a:lnTo>
                <a:lnTo>
                  <a:pt x="332" y="62"/>
                </a:lnTo>
                <a:lnTo>
                  <a:pt x="336" y="64"/>
                </a:lnTo>
                <a:lnTo>
                  <a:pt x="338" y="72"/>
                </a:lnTo>
                <a:lnTo>
                  <a:pt x="338" y="72"/>
                </a:lnTo>
                <a:lnTo>
                  <a:pt x="338" y="74"/>
                </a:lnTo>
                <a:lnTo>
                  <a:pt x="336" y="78"/>
                </a:lnTo>
                <a:lnTo>
                  <a:pt x="332" y="80"/>
                </a:lnTo>
                <a:lnTo>
                  <a:pt x="328" y="82"/>
                </a:lnTo>
                <a:lnTo>
                  <a:pt x="328" y="82"/>
                </a:lnTo>
                <a:lnTo>
                  <a:pt x="328" y="82"/>
                </a:lnTo>
                <a:lnTo>
                  <a:pt x="182" y="82"/>
                </a:lnTo>
                <a:lnTo>
                  <a:pt x="182" y="82"/>
                </a:lnTo>
                <a:lnTo>
                  <a:pt x="36" y="82"/>
                </a:lnTo>
                <a:lnTo>
                  <a:pt x="36" y="82"/>
                </a:lnTo>
                <a:lnTo>
                  <a:pt x="30" y="78"/>
                </a:lnTo>
                <a:lnTo>
                  <a:pt x="26" y="72"/>
                </a:lnTo>
                <a:lnTo>
                  <a:pt x="26" y="72"/>
                </a:lnTo>
                <a:close/>
                <a:moveTo>
                  <a:pt x="164" y="42"/>
                </a:moveTo>
                <a:lnTo>
                  <a:pt x="164" y="42"/>
                </a:lnTo>
                <a:lnTo>
                  <a:pt x="164" y="50"/>
                </a:lnTo>
                <a:lnTo>
                  <a:pt x="168" y="56"/>
                </a:lnTo>
                <a:lnTo>
                  <a:pt x="174" y="60"/>
                </a:lnTo>
                <a:lnTo>
                  <a:pt x="182" y="62"/>
                </a:lnTo>
                <a:lnTo>
                  <a:pt x="182" y="62"/>
                </a:lnTo>
                <a:lnTo>
                  <a:pt x="190" y="60"/>
                </a:lnTo>
                <a:lnTo>
                  <a:pt x="196" y="56"/>
                </a:lnTo>
                <a:lnTo>
                  <a:pt x="200" y="50"/>
                </a:lnTo>
                <a:lnTo>
                  <a:pt x="200" y="42"/>
                </a:lnTo>
                <a:lnTo>
                  <a:pt x="200" y="42"/>
                </a:lnTo>
                <a:lnTo>
                  <a:pt x="200" y="36"/>
                </a:lnTo>
                <a:lnTo>
                  <a:pt x="196" y="30"/>
                </a:lnTo>
                <a:lnTo>
                  <a:pt x="190" y="26"/>
                </a:lnTo>
                <a:lnTo>
                  <a:pt x="182" y="24"/>
                </a:lnTo>
                <a:lnTo>
                  <a:pt x="182" y="24"/>
                </a:lnTo>
                <a:lnTo>
                  <a:pt x="174" y="26"/>
                </a:lnTo>
                <a:lnTo>
                  <a:pt x="168" y="30"/>
                </a:lnTo>
                <a:lnTo>
                  <a:pt x="164" y="36"/>
                </a:lnTo>
                <a:lnTo>
                  <a:pt x="164" y="42"/>
                </a:lnTo>
                <a:lnTo>
                  <a:pt x="164" y="42"/>
                </a:lnTo>
                <a:close/>
                <a:moveTo>
                  <a:pt x="230" y="252"/>
                </a:moveTo>
                <a:lnTo>
                  <a:pt x="230" y="252"/>
                </a:lnTo>
                <a:lnTo>
                  <a:pt x="234" y="250"/>
                </a:lnTo>
                <a:lnTo>
                  <a:pt x="236" y="248"/>
                </a:lnTo>
                <a:lnTo>
                  <a:pt x="238" y="246"/>
                </a:lnTo>
                <a:lnTo>
                  <a:pt x="240" y="242"/>
                </a:lnTo>
                <a:lnTo>
                  <a:pt x="240" y="110"/>
                </a:lnTo>
                <a:lnTo>
                  <a:pt x="240" y="110"/>
                </a:lnTo>
                <a:lnTo>
                  <a:pt x="238" y="106"/>
                </a:lnTo>
                <a:lnTo>
                  <a:pt x="236" y="104"/>
                </a:lnTo>
                <a:lnTo>
                  <a:pt x="234" y="102"/>
                </a:lnTo>
                <a:lnTo>
                  <a:pt x="230" y="100"/>
                </a:lnTo>
                <a:lnTo>
                  <a:pt x="134" y="100"/>
                </a:lnTo>
                <a:lnTo>
                  <a:pt x="134" y="100"/>
                </a:lnTo>
                <a:lnTo>
                  <a:pt x="130" y="102"/>
                </a:lnTo>
                <a:lnTo>
                  <a:pt x="128" y="104"/>
                </a:lnTo>
                <a:lnTo>
                  <a:pt x="126" y="106"/>
                </a:lnTo>
                <a:lnTo>
                  <a:pt x="124" y="110"/>
                </a:lnTo>
                <a:lnTo>
                  <a:pt x="124" y="242"/>
                </a:lnTo>
                <a:lnTo>
                  <a:pt x="124" y="242"/>
                </a:lnTo>
                <a:lnTo>
                  <a:pt x="126" y="246"/>
                </a:lnTo>
                <a:lnTo>
                  <a:pt x="128" y="248"/>
                </a:lnTo>
                <a:lnTo>
                  <a:pt x="130" y="250"/>
                </a:lnTo>
                <a:lnTo>
                  <a:pt x="134" y="252"/>
                </a:lnTo>
                <a:lnTo>
                  <a:pt x="162" y="252"/>
                </a:lnTo>
                <a:lnTo>
                  <a:pt x="162" y="170"/>
                </a:lnTo>
                <a:lnTo>
                  <a:pt x="162" y="170"/>
                </a:lnTo>
                <a:lnTo>
                  <a:pt x="164" y="162"/>
                </a:lnTo>
                <a:lnTo>
                  <a:pt x="168" y="156"/>
                </a:lnTo>
                <a:lnTo>
                  <a:pt x="174" y="152"/>
                </a:lnTo>
                <a:lnTo>
                  <a:pt x="182" y="150"/>
                </a:lnTo>
                <a:lnTo>
                  <a:pt x="182" y="150"/>
                </a:lnTo>
                <a:lnTo>
                  <a:pt x="190" y="152"/>
                </a:lnTo>
                <a:lnTo>
                  <a:pt x="196" y="156"/>
                </a:lnTo>
                <a:lnTo>
                  <a:pt x="200" y="162"/>
                </a:lnTo>
                <a:lnTo>
                  <a:pt x="202" y="170"/>
                </a:lnTo>
                <a:lnTo>
                  <a:pt x="202" y="252"/>
                </a:lnTo>
                <a:lnTo>
                  <a:pt x="230" y="252"/>
                </a:lnTo>
                <a:close/>
                <a:moveTo>
                  <a:pt x="36" y="288"/>
                </a:moveTo>
                <a:lnTo>
                  <a:pt x="328" y="288"/>
                </a:lnTo>
                <a:lnTo>
                  <a:pt x="328" y="288"/>
                </a:lnTo>
                <a:lnTo>
                  <a:pt x="332" y="286"/>
                </a:lnTo>
                <a:lnTo>
                  <a:pt x="336" y="284"/>
                </a:lnTo>
                <a:lnTo>
                  <a:pt x="338" y="282"/>
                </a:lnTo>
                <a:lnTo>
                  <a:pt x="338" y="278"/>
                </a:lnTo>
                <a:lnTo>
                  <a:pt x="338" y="278"/>
                </a:lnTo>
                <a:lnTo>
                  <a:pt x="338" y="274"/>
                </a:lnTo>
                <a:lnTo>
                  <a:pt x="336" y="270"/>
                </a:lnTo>
                <a:lnTo>
                  <a:pt x="332" y="268"/>
                </a:lnTo>
                <a:lnTo>
                  <a:pt x="328" y="268"/>
                </a:lnTo>
                <a:lnTo>
                  <a:pt x="36" y="268"/>
                </a:lnTo>
                <a:lnTo>
                  <a:pt x="36" y="268"/>
                </a:lnTo>
                <a:lnTo>
                  <a:pt x="32" y="268"/>
                </a:lnTo>
                <a:lnTo>
                  <a:pt x="28" y="270"/>
                </a:lnTo>
                <a:lnTo>
                  <a:pt x="26" y="274"/>
                </a:lnTo>
                <a:lnTo>
                  <a:pt x="26" y="278"/>
                </a:lnTo>
                <a:lnTo>
                  <a:pt x="26" y="278"/>
                </a:lnTo>
                <a:lnTo>
                  <a:pt x="26" y="282"/>
                </a:lnTo>
                <a:lnTo>
                  <a:pt x="28" y="284"/>
                </a:lnTo>
                <a:lnTo>
                  <a:pt x="32" y="286"/>
                </a:lnTo>
                <a:lnTo>
                  <a:pt x="36" y="288"/>
                </a:lnTo>
                <a:lnTo>
                  <a:pt x="36" y="288"/>
                </a:lnTo>
                <a:close/>
                <a:moveTo>
                  <a:pt x="354" y="300"/>
                </a:moveTo>
                <a:lnTo>
                  <a:pt x="10" y="300"/>
                </a:lnTo>
                <a:lnTo>
                  <a:pt x="10" y="300"/>
                </a:lnTo>
                <a:lnTo>
                  <a:pt x="6" y="302"/>
                </a:lnTo>
                <a:lnTo>
                  <a:pt x="2" y="304"/>
                </a:lnTo>
                <a:lnTo>
                  <a:pt x="0" y="306"/>
                </a:lnTo>
                <a:lnTo>
                  <a:pt x="0" y="310"/>
                </a:lnTo>
                <a:lnTo>
                  <a:pt x="0" y="310"/>
                </a:lnTo>
                <a:lnTo>
                  <a:pt x="0" y="314"/>
                </a:lnTo>
                <a:lnTo>
                  <a:pt x="2" y="318"/>
                </a:lnTo>
                <a:lnTo>
                  <a:pt x="6" y="320"/>
                </a:lnTo>
                <a:lnTo>
                  <a:pt x="10" y="320"/>
                </a:lnTo>
                <a:lnTo>
                  <a:pt x="354" y="320"/>
                </a:lnTo>
                <a:lnTo>
                  <a:pt x="354" y="320"/>
                </a:lnTo>
                <a:lnTo>
                  <a:pt x="358" y="320"/>
                </a:lnTo>
                <a:lnTo>
                  <a:pt x="362" y="318"/>
                </a:lnTo>
                <a:lnTo>
                  <a:pt x="364" y="314"/>
                </a:lnTo>
                <a:lnTo>
                  <a:pt x="364" y="310"/>
                </a:lnTo>
                <a:lnTo>
                  <a:pt x="364" y="310"/>
                </a:lnTo>
                <a:lnTo>
                  <a:pt x="364" y="306"/>
                </a:lnTo>
                <a:lnTo>
                  <a:pt x="362" y="304"/>
                </a:lnTo>
                <a:lnTo>
                  <a:pt x="358" y="302"/>
                </a:lnTo>
                <a:lnTo>
                  <a:pt x="354" y="300"/>
                </a:lnTo>
                <a:lnTo>
                  <a:pt x="354" y="300"/>
                </a:lnTo>
                <a:close/>
                <a:moveTo>
                  <a:pt x="60" y="100"/>
                </a:moveTo>
                <a:lnTo>
                  <a:pt x="60" y="100"/>
                </a:lnTo>
                <a:lnTo>
                  <a:pt x="56" y="102"/>
                </a:lnTo>
                <a:lnTo>
                  <a:pt x="54" y="104"/>
                </a:lnTo>
                <a:lnTo>
                  <a:pt x="52" y="106"/>
                </a:lnTo>
                <a:lnTo>
                  <a:pt x="50" y="110"/>
                </a:lnTo>
                <a:lnTo>
                  <a:pt x="50" y="242"/>
                </a:lnTo>
                <a:lnTo>
                  <a:pt x="50" y="242"/>
                </a:lnTo>
                <a:lnTo>
                  <a:pt x="52" y="246"/>
                </a:lnTo>
                <a:lnTo>
                  <a:pt x="54" y="248"/>
                </a:lnTo>
                <a:lnTo>
                  <a:pt x="56" y="250"/>
                </a:lnTo>
                <a:lnTo>
                  <a:pt x="60" y="252"/>
                </a:lnTo>
                <a:lnTo>
                  <a:pt x="80" y="252"/>
                </a:lnTo>
                <a:lnTo>
                  <a:pt x="80" y="252"/>
                </a:lnTo>
                <a:lnTo>
                  <a:pt x="84" y="250"/>
                </a:lnTo>
                <a:lnTo>
                  <a:pt x="88" y="248"/>
                </a:lnTo>
                <a:lnTo>
                  <a:pt x="90" y="246"/>
                </a:lnTo>
                <a:lnTo>
                  <a:pt x="90" y="242"/>
                </a:lnTo>
                <a:lnTo>
                  <a:pt x="90" y="110"/>
                </a:lnTo>
                <a:lnTo>
                  <a:pt x="90" y="110"/>
                </a:lnTo>
                <a:lnTo>
                  <a:pt x="90" y="106"/>
                </a:lnTo>
                <a:lnTo>
                  <a:pt x="88" y="104"/>
                </a:lnTo>
                <a:lnTo>
                  <a:pt x="84" y="102"/>
                </a:lnTo>
                <a:lnTo>
                  <a:pt x="80" y="100"/>
                </a:lnTo>
                <a:lnTo>
                  <a:pt x="60" y="1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063923" y="5852345"/>
            <a:ext cx="1719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prstClr val="white"/>
                </a:solidFill>
              </a:rPr>
              <a:t>- Рабочее место без ПЭВМ / ноутбука</a:t>
            </a:r>
            <a:endParaRPr lang="ru-RU" sz="1200" b="1" dirty="0">
              <a:solidFill>
                <a:prstClr val="white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063921" y="6577002"/>
            <a:ext cx="16428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prstClr val="white"/>
                </a:solidFill>
              </a:rPr>
              <a:t>- Рабочий ноутбук финансового консультанта</a:t>
            </a:r>
            <a:endParaRPr lang="ru-RU" sz="1200" b="1" dirty="0">
              <a:solidFill>
                <a:prstClr val="white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080791" y="4641729"/>
            <a:ext cx="23409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82BB">
                    <a:lumMod val="75000"/>
                  </a:srgbClr>
                </a:solidFill>
              </a:rPr>
              <a:t>Точка финансового просвещения</a:t>
            </a:r>
            <a:endParaRPr lang="ru-RU" sz="1400" b="1" dirty="0">
              <a:solidFill>
                <a:srgbClr val="0082BB">
                  <a:lumMod val="75000"/>
                </a:srgbClr>
              </a:solidFill>
            </a:endParaRPr>
          </a:p>
        </p:txBody>
      </p:sp>
      <p:sp>
        <p:nvSpPr>
          <p:cNvPr id="2" name="Стрелка вправо 1"/>
          <p:cNvSpPr/>
          <p:nvPr/>
        </p:nvSpPr>
        <p:spPr>
          <a:xfrm>
            <a:off x="5152882" y="6277145"/>
            <a:ext cx="268843" cy="471341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5199" tIns="380795" rIns="95199" bIns="95199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90397" indent="-190397" algn="ctr">
              <a:spcAft>
                <a:spcPts val="529"/>
              </a:spcAft>
              <a:buFont typeface="Arial" panose="020B0604020202020204" pitchFamily="34" charset="0"/>
              <a:buChar char="•"/>
            </a:pPr>
            <a:endParaRPr lang="ru-RU" dirty="0">
              <a:solidFill>
                <a:srgbClr val="0082BB"/>
              </a:solidFill>
              <a:cs typeface="Arial" panose="020B0604020202020204" pitchFamily="34" charset="0"/>
            </a:endParaRPr>
          </a:p>
        </p:txBody>
      </p:sp>
      <p:pic>
        <p:nvPicPr>
          <p:cNvPr id="66" name="Рисунок 65" descr="cid:b176e8c3-b8a0-474a-b2d5-12e7e8e08742@cbr.ru"/>
          <p:cNvPicPr/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0330" y="1495450"/>
            <a:ext cx="4670161" cy="2336257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Рисунок 66" descr="cid:406c1bb5-571e-4d21-8f24-7eb2ed46e3ff@cbr.ru"/>
          <p:cNvPicPr/>
          <p:nvPr/>
        </p:nvPicPr>
        <p:blipFill>
          <a:blip r:embed="rId5" r:link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0330" y="3931313"/>
            <a:ext cx="4706271" cy="1952614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TextBox 67"/>
          <p:cNvSpPr txBox="1"/>
          <p:nvPr/>
        </p:nvSpPr>
        <p:spPr>
          <a:xfrm>
            <a:off x="3131481" y="3677818"/>
            <a:ext cx="24715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82BB">
                    <a:lumMod val="75000"/>
                  </a:srgbClr>
                </a:solidFill>
              </a:rPr>
              <a:t>Станица Григорьевская</a:t>
            </a:r>
            <a:endParaRPr lang="ru-RU" sz="1400" b="1" dirty="0">
              <a:solidFill>
                <a:srgbClr val="0082BB">
                  <a:lumMod val="75000"/>
                </a:srgbClr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3271475" y="4172266"/>
            <a:ext cx="2094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82BB">
                    <a:lumMod val="75000"/>
                  </a:srgbClr>
                </a:solidFill>
              </a:rPr>
              <a:t>Станица Калужская</a:t>
            </a:r>
            <a:endParaRPr lang="ru-RU" sz="1400" b="1" dirty="0">
              <a:solidFill>
                <a:srgbClr val="0082BB">
                  <a:lumMod val="75000"/>
                </a:srgbClr>
              </a:solidFill>
            </a:endParaRPr>
          </a:p>
        </p:txBody>
      </p:sp>
      <p:pic>
        <p:nvPicPr>
          <p:cNvPr id="70" name="Picture 5" descr="\\region\03dfs\VBI\STORAGE\УПСР\ОРНПСГПиУАД\!_20.08.2019\Материал\75108_html_m2e979c6f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6065" y="1617286"/>
            <a:ext cx="1009232" cy="1570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Рисунок 6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0926" y="245535"/>
            <a:ext cx="1489031" cy="617232"/>
          </a:xfrm>
          <a:prstGeom prst="rect">
            <a:avLst/>
          </a:prstGeom>
        </p:spPr>
      </p:pic>
      <p:sp>
        <p:nvSpPr>
          <p:cNvPr id="71" name="Прямоугольник 2"/>
          <p:cNvSpPr>
            <a:spLocks noChangeArrowheads="1"/>
          </p:cNvSpPr>
          <p:nvPr/>
        </p:nvSpPr>
        <p:spPr bwMode="auto">
          <a:xfrm>
            <a:off x="-1" y="1033785"/>
            <a:ext cx="106933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1800" b="1" dirty="0" smtClean="0">
                <a:solidFill>
                  <a:srgbClr val="0070C0"/>
                </a:solidFill>
                <a:cs typeface="Arial" charset="0"/>
              </a:rPr>
              <a:t>Пилотный проект точек </a:t>
            </a:r>
            <a:r>
              <a:rPr lang="ru-RU" altLang="ru-RU" sz="1800" b="1" dirty="0">
                <a:solidFill>
                  <a:srgbClr val="0070C0"/>
                </a:solidFill>
                <a:cs typeface="Arial" charset="0"/>
              </a:rPr>
              <a:t>финансового </a:t>
            </a:r>
            <a:r>
              <a:rPr lang="ru-RU" altLang="ru-RU" sz="1800" b="1" dirty="0" smtClean="0">
                <a:solidFill>
                  <a:srgbClr val="0070C0"/>
                </a:solidFill>
                <a:cs typeface="Arial" charset="0"/>
              </a:rPr>
              <a:t>просвещения </a:t>
            </a:r>
            <a:r>
              <a:rPr lang="ru-RU" altLang="ru-RU" sz="1800" b="1" dirty="0">
                <a:solidFill>
                  <a:srgbClr val="0070C0"/>
                </a:solidFill>
                <a:cs typeface="Arial" charset="0"/>
              </a:rPr>
              <a:t>на территории </a:t>
            </a:r>
            <a:r>
              <a:rPr lang="ru-RU" altLang="ru-RU" sz="1800" b="1" dirty="0" smtClean="0">
                <a:solidFill>
                  <a:srgbClr val="0070C0"/>
                </a:solidFill>
                <a:cs typeface="Arial" charset="0"/>
              </a:rPr>
              <a:t>Северского района</a:t>
            </a:r>
            <a:endParaRPr lang="ru-RU" altLang="ru-RU" sz="1800" b="1" dirty="0">
              <a:solidFill>
                <a:srgbClr val="0070C0"/>
              </a:solidFill>
              <a:cs typeface="Arial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849802" y="7039944"/>
            <a:ext cx="76326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 smtClean="0">
                <a:solidFill>
                  <a:srgbClr val="0082BB">
                    <a:lumMod val="75000"/>
                  </a:srgbClr>
                </a:solidFill>
              </a:rPr>
              <a:t>* - Аналогичная работа ведется в Отделениях, Отделениях – НБ ЮГУ</a:t>
            </a:r>
            <a:endParaRPr lang="ru-RU" sz="1200" b="1" i="1" dirty="0">
              <a:solidFill>
                <a:srgbClr val="0082BB">
                  <a:lumMod val="75000"/>
                </a:srgbClr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082986" y="3197542"/>
            <a:ext cx="24715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82BB">
                    <a:lumMod val="75000"/>
                  </a:srgbClr>
                </a:solidFill>
              </a:rPr>
              <a:t>Краснодарский край</a:t>
            </a:r>
            <a:endParaRPr lang="ru-RU" sz="1400" b="1" dirty="0">
              <a:solidFill>
                <a:srgbClr val="0082BB">
                  <a:lumMod val="75000"/>
                </a:srgbClr>
              </a:solidFill>
            </a:endParaRPr>
          </a:p>
        </p:txBody>
      </p:sp>
      <p:pic>
        <p:nvPicPr>
          <p:cNvPr id="75" name="Рисунок 74" descr="Вырезка экрана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622" y="181528"/>
            <a:ext cx="678258" cy="70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50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\\s03fsi\Redirection\03ShishkinEY\Desktop\СЛАЙДЫ\Новая папка\Оформление слайдов\SV\Белый красный чел\1285492831_0dkijayg6mvg8p7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8" y="2892808"/>
            <a:ext cx="2398052" cy="3003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06B0845D-4F1E-49C2-B755-FBD3E0260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>
                <a:solidFill>
                  <a:srgbClr val="888A8D"/>
                </a:solidFill>
              </a:rPr>
              <a:pPr/>
              <a:t>13</a:t>
            </a:fld>
            <a:endParaRPr lang="ru-RU">
              <a:solidFill>
                <a:srgbClr val="888A8D"/>
              </a:solidFill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CFA6D99E-A5A9-4E5B-AB0D-B0AC867C3064}"/>
              </a:ext>
            </a:extLst>
          </p:cNvPr>
          <p:cNvSpPr/>
          <p:nvPr/>
        </p:nvSpPr>
        <p:spPr>
          <a:xfrm>
            <a:off x="2674961" y="1103547"/>
            <a:ext cx="7829737" cy="81963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0605" tIns="40317" rIns="80605" bIns="403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ru-RU" sz="1600" dirty="0">
                <a:solidFill>
                  <a:srgbClr val="0070C0"/>
                </a:solidFill>
              </a:rPr>
              <a:t>Рассмотреть возможность реализации на территории Северского </a:t>
            </a:r>
            <a:r>
              <a:rPr lang="ru-RU" sz="1600" dirty="0" smtClean="0">
                <a:solidFill>
                  <a:srgbClr val="0070C0"/>
                </a:solidFill>
              </a:rPr>
              <a:t>района </a:t>
            </a:r>
            <a:r>
              <a:rPr lang="ru-RU" sz="1600" b="1" dirty="0" smtClean="0">
                <a:solidFill>
                  <a:srgbClr val="0070C0"/>
                </a:solidFill>
              </a:rPr>
              <a:t>проекта </a:t>
            </a:r>
            <a:r>
              <a:rPr lang="ru-RU" sz="1600" b="1" dirty="0">
                <a:solidFill>
                  <a:srgbClr val="0070C0"/>
                </a:solidFill>
              </a:rPr>
              <a:t>по безналичной оплате проезда на транспорте</a:t>
            </a:r>
            <a:r>
              <a:rPr lang="ru-RU" sz="1600" dirty="0">
                <a:solidFill>
                  <a:srgbClr val="0070C0"/>
                </a:solidFill>
              </a:rPr>
              <a:t>. Срок -  до 31.01.2020.</a:t>
            </a:r>
            <a:endParaRPr lang="ru-RU" sz="1500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sp>
        <p:nvSpPr>
          <p:cNvPr id="7" name="Прямоугольник: скругленные углы 15">
            <a:extLst>
              <a:ext uri="{FF2B5EF4-FFF2-40B4-BE49-F238E27FC236}">
                <a16:creationId xmlns:a16="http://schemas.microsoft.com/office/drawing/2014/main" xmlns="" id="{E11B89A3-118E-43FC-B363-2864BA9DDCB8}"/>
              </a:ext>
            </a:extLst>
          </p:cNvPr>
          <p:cNvSpPr/>
          <p:nvPr/>
        </p:nvSpPr>
        <p:spPr>
          <a:xfrm>
            <a:off x="2674961" y="2088108"/>
            <a:ext cx="7827099" cy="132383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0605" tIns="40317" rIns="80605" bIns="403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ru-RU" sz="1600" dirty="0">
                <a:solidFill>
                  <a:srgbClr val="0070C0"/>
                </a:solidFill>
              </a:rPr>
              <a:t>Осуществить максимально возможный </a:t>
            </a:r>
            <a:r>
              <a:rPr lang="ru-RU" sz="1600" b="1" dirty="0">
                <a:solidFill>
                  <a:srgbClr val="0070C0"/>
                </a:solidFill>
              </a:rPr>
              <a:t>перевод выплат заработной платы </a:t>
            </a:r>
            <a:r>
              <a:rPr lang="ru-RU" sz="1600" dirty="0">
                <a:solidFill>
                  <a:srgbClr val="0070C0"/>
                </a:solidFill>
              </a:rPr>
              <a:t>и иных приравненных к ней выплат работникам предприятий и организаций (находящихся в муниципальной собственности, зоне контроля муниципальных властей) в безналичную форму (при наличии желания работников</a:t>
            </a:r>
            <a:r>
              <a:rPr lang="ru-RU" sz="1600" dirty="0" smtClean="0">
                <a:solidFill>
                  <a:srgbClr val="0070C0"/>
                </a:solidFill>
              </a:rPr>
              <a:t>).</a:t>
            </a:r>
          </a:p>
          <a:p>
            <a:pPr algn="just"/>
            <a:r>
              <a:rPr lang="ru-RU" sz="1600" dirty="0" smtClean="0">
                <a:solidFill>
                  <a:srgbClr val="0070C0"/>
                </a:solidFill>
              </a:rPr>
              <a:t>Срок </a:t>
            </a:r>
            <a:r>
              <a:rPr lang="ru-RU" sz="1600" dirty="0">
                <a:solidFill>
                  <a:srgbClr val="0070C0"/>
                </a:solidFill>
              </a:rPr>
              <a:t>– до 01.03.2020.</a:t>
            </a:r>
            <a:endParaRPr lang="ru-RU" sz="1500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sp>
        <p:nvSpPr>
          <p:cNvPr id="9" name="Прямоугольник: скругленные углы 18">
            <a:extLst>
              <a:ext uri="{FF2B5EF4-FFF2-40B4-BE49-F238E27FC236}">
                <a16:creationId xmlns:a16="http://schemas.microsoft.com/office/drawing/2014/main" xmlns="" id="{7E6C597D-81AD-4112-8982-EF18EC85E053}"/>
              </a:ext>
            </a:extLst>
          </p:cNvPr>
          <p:cNvSpPr/>
          <p:nvPr/>
        </p:nvSpPr>
        <p:spPr>
          <a:xfrm>
            <a:off x="2674961" y="3521122"/>
            <a:ext cx="7829737" cy="174691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0605" tIns="40317" rIns="80605" bIns="403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ru-RU" sz="1600" dirty="0">
                <a:solidFill>
                  <a:srgbClr val="0070C0"/>
                </a:solidFill>
              </a:rPr>
              <a:t>Рассмотреть возможность </a:t>
            </a:r>
            <a:r>
              <a:rPr lang="ru-RU" sz="1600" dirty="0" smtClean="0">
                <a:solidFill>
                  <a:srgbClr val="0070C0"/>
                </a:solidFill>
              </a:rPr>
              <a:t>на </a:t>
            </a:r>
            <a:r>
              <a:rPr lang="ru-RU" sz="1600" dirty="0">
                <a:solidFill>
                  <a:srgbClr val="0070C0"/>
                </a:solidFill>
              </a:rPr>
              <a:t>полугодовой основе на площадке администрации Северского района </a:t>
            </a:r>
            <a:r>
              <a:rPr lang="ru-RU" sz="1600" dirty="0" smtClean="0">
                <a:solidFill>
                  <a:srgbClr val="0070C0"/>
                </a:solidFill>
              </a:rPr>
              <a:t>проведения </a:t>
            </a:r>
            <a:r>
              <a:rPr lang="ru-RU" sz="1600" b="1" dirty="0" smtClean="0">
                <a:solidFill>
                  <a:srgbClr val="0070C0"/>
                </a:solidFill>
              </a:rPr>
              <a:t>рабочих </a:t>
            </a:r>
            <a:r>
              <a:rPr lang="ru-RU" sz="1600" b="1" dirty="0">
                <a:solidFill>
                  <a:srgbClr val="0070C0"/>
                </a:solidFill>
              </a:rPr>
              <a:t>встреч с главами сельских поселений </a:t>
            </a:r>
            <a:r>
              <a:rPr lang="ru-RU" sz="1600" b="1" dirty="0" smtClean="0">
                <a:solidFill>
                  <a:srgbClr val="0070C0"/>
                </a:solidFill>
              </a:rPr>
              <a:t>по вопросу повышения </a:t>
            </a:r>
            <a:r>
              <a:rPr lang="ru-RU" sz="1600" b="1" dirty="0">
                <a:solidFill>
                  <a:srgbClr val="0070C0"/>
                </a:solidFill>
              </a:rPr>
              <a:t>финансовой доступности</a:t>
            </a:r>
            <a:r>
              <a:rPr lang="ru-RU" sz="1600" dirty="0">
                <a:solidFill>
                  <a:srgbClr val="0070C0"/>
                </a:solidFill>
              </a:rPr>
              <a:t>, информированности населения о финансовых продуктах услугах (при наличии потребности),  либо проведения консультаций граждан в населенных пунктах (по заявкам от муниципалитетов), в том числе в рамках проходящих сходов граждан. </a:t>
            </a:r>
            <a:r>
              <a:rPr lang="ru-RU" sz="1600" dirty="0" smtClean="0">
                <a:solidFill>
                  <a:srgbClr val="0070C0"/>
                </a:solidFill>
              </a:rPr>
              <a:t>Срок </a:t>
            </a:r>
            <a:r>
              <a:rPr lang="ru-RU" sz="1600" dirty="0">
                <a:solidFill>
                  <a:srgbClr val="0070C0"/>
                </a:solidFill>
              </a:rPr>
              <a:t>-  до 31.01.2020.</a:t>
            </a:r>
          </a:p>
        </p:txBody>
      </p:sp>
      <p:sp>
        <p:nvSpPr>
          <p:cNvPr id="10" name="Прямоугольник: скругленные углы 19">
            <a:extLst>
              <a:ext uri="{FF2B5EF4-FFF2-40B4-BE49-F238E27FC236}">
                <a16:creationId xmlns:a16="http://schemas.microsoft.com/office/drawing/2014/main" xmlns="" id="{56948FD3-DE06-447B-9459-026B08ACEB76}"/>
              </a:ext>
            </a:extLst>
          </p:cNvPr>
          <p:cNvSpPr/>
          <p:nvPr/>
        </p:nvSpPr>
        <p:spPr>
          <a:xfrm>
            <a:off x="2674961" y="5398206"/>
            <a:ext cx="7842346" cy="89557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0605" tIns="40317" rIns="80605" bIns="403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ru-RU" sz="1600" dirty="0">
                <a:solidFill>
                  <a:srgbClr val="0070C0"/>
                </a:solidFill>
              </a:rPr>
              <a:t>Продолжить практику проведения </a:t>
            </a:r>
            <a:r>
              <a:rPr lang="ru-RU" sz="1600" b="1" dirty="0">
                <a:solidFill>
                  <a:srgbClr val="0070C0"/>
                </a:solidFill>
              </a:rPr>
              <a:t>совместных мероприятий по повышению финансовой грамотности</a:t>
            </a:r>
            <a:r>
              <a:rPr lang="ru-RU" sz="1600" dirty="0">
                <a:solidFill>
                  <a:srgbClr val="0070C0"/>
                </a:solidFill>
              </a:rPr>
              <a:t> населения Северского района</a:t>
            </a:r>
            <a:r>
              <a:rPr lang="ru-RU" sz="1600" dirty="0" smtClean="0">
                <a:solidFill>
                  <a:srgbClr val="0070C0"/>
                </a:solidFill>
              </a:rPr>
              <a:t>.</a:t>
            </a:r>
          </a:p>
          <a:p>
            <a:pPr algn="just"/>
            <a:r>
              <a:rPr lang="ru-RU" sz="1600" dirty="0" smtClean="0">
                <a:solidFill>
                  <a:srgbClr val="0070C0"/>
                </a:solidFill>
              </a:rPr>
              <a:t> </a:t>
            </a:r>
            <a:r>
              <a:rPr lang="ru-RU" sz="1600" dirty="0">
                <a:solidFill>
                  <a:srgbClr val="0070C0"/>
                </a:solidFill>
              </a:rPr>
              <a:t>Срок – на регулярной основе.</a:t>
            </a:r>
          </a:p>
        </p:txBody>
      </p:sp>
      <p:sp>
        <p:nvSpPr>
          <p:cNvPr id="14" name="Прямоугольник: скругленные углы 61">
            <a:extLst>
              <a:ext uri="{FF2B5EF4-FFF2-40B4-BE49-F238E27FC236}">
                <a16:creationId xmlns:a16="http://schemas.microsoft.com/office/drawing/2014/main" xmlns="" id="{A77E2678-2889-4F19-B9CF-82B09740985D}"/>
              </a:ext>
            </a:extLst>
          </p:cNvPr>
          <p:cNvSpPr/>
          <p:nvPr/>
        </p:nvSpPr>
        <p:spPr>
          <a:xfrm rot="484214">
            <a:off x="140192" y="3045946"/>
            <a:ext cx="2257256" cy="107162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0605" tIns="40317" rIns="80605" bIns="403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b="1" dirty="0" smtClean="0">
                <a:solidFill>
                  <a:prstClr val="white"/>
                </a:solidFill>
                <a:cs typeface="Arial" panose="020B0604020202020204" pitchFamily="34" charset="0"/>
              </a:rPr>
              <a:t>Предложения ЮГУ:</a:t>
            </a:r>
            <a:endParaRPr lang="ru-RU" b="1" dirty="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18" name="Прямоугольник: скругленные углы 19">
            <a:extLst>
              <a:ext uri="{FF2B5EF4-FFF2-40B4-BE49-F238E27FC236}">
                <a16:creationId xmlns:a16="http://schemas.microsoft.com/office/drawing/2014/main" xmlns="" id="{56948FD3-DE06-447B-9459-026B08ACEB76}"/>
              </a:ext>
            </a:extLst>
          </p:cNvPr>
          <p:cNvSpPr/>
          <p:nvPr/>
        </p:nvSpPr>
        <p:spPr>
          <a:xfrm>
            <a:off x="2674961" y="6454914"/>
            <a:ext cx="7811537" cy="89236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0605" tIns="40317" rIns="80605" bIns="403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ru-RU" sz="1600" dirty="0">
                <a:solidFill>
                  <a:srgbClr val="0070C0"/>
                </a:solidFill>
              </a:rPr>
              <a:t>Оказать содействие в </a:t>
            </a:r>
            <a:r>
              <a:rPr lang="ru-RU" sz="1600" b="1" dirty="0">
                <a:solidFill>
                  <a:srgbClr val="0070C0"/>
                </a:solidFill>
              </a:rPr>
              <a:t>привлечении к проекту Банка России «онлайн-уроки </a:t>
            </a:r>
            <a:r>
              <a:rPr lang="ru-RU" sz="1600" dirty="0">
                <a:solidFill>
                  <a:srgbClr val="0070C0"/>
                </a:solidFill>
              </a:rPr>
              <a:t>финансовой грамотности» школ, </a:t>
            </a:r>
            <a:r>
              <a:rPr lang="ru-RU" sz="1600" dirty="0" err="1">
                <a:solidFill>
                  <a:srgbClr val="0070C0"/>
                </a:solidFill>
              </a:rPr>
              <a:t>СУЗов</a:t>
            </a:r>
            <a:r>
              <a:rPr lang="ru-RU" sz="1600" dirty="0">
                <a:solidFill>
                  <a:srgbClr val="0070C0"/>
                </a:solidFill>
              </a:rPr>
              <a:t> и детских домов Северского района. Срок – 18.12.2019.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2528650" y="1608027"/>
            <a:ext cx="45719" cy="5325356"/>
          </a:xfrm>
          <a:prstGeom prst="rect">
            <a:avLst/>
          </a:prstGeom>
          <a:solidFill>
            <a:srgbClr val="ADD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5199" tIns="380795" rIns="95199" bIns="95199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90397" indent="-190397" algn="ctr">
              <a:spcAft>
                <a:spcPts val="529"/>
              </a:spcAft>
              <a:buFont typeface="Arial" panose="020B0604020202020204" pitchFamily="34" charset="0"/>
              <a:buChar char="•"/>
            </a:pPr>
            <a:endParaRPr lang="ru-RU" dirty="0">
              <a:solidFill>
                <a:srgbClr val="0082BB"/>
              </a:solidFill>
              <a:cs typeface="Arial" panose="020B0604020202020204" pitchFamily="34" charset="0"/>
            </a:endParaRPr>
          </a:p>
        </p:txBody>
      </p:sp>
      <p:pic>
        <p:nvPicPr>
          <p:cNvPr id="21" name="Рисунок 20" descr="Вырезка экрана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942" y="181528"/>
            <a:ext cx="678258" cy="70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70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BAE4F8B-A60E-43F7-8C70-C78DC0541A8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Спасибо </a:t>
            </a:r>
            <a:br>
              <a:rPr lang="ru-RU" dirty="0"/>
            </a:br>
            <a:r>
              <a:rPr lang="ru-RU" dirty="0"/>
              <a:t>за </a:t>
            </a:r>
            <a:r>
              <a:rPr lang="ru-RU" dirty="0" smtClean="0"/>
              <a:t>внимание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220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lor_theme_CBR">
  <a:themeElements>
    <a:clrScheme name="Другая 5">
      <a:dk1>
        <a:sysClr val="windowText" lastClr="000000"/>
      </a:dk1>
      <a:lt1>
        <a:sysClr val="window" lastClr="FFFFFF"/>
      </a:lt1>
      <a:dk2>
        <a:srgbClr val="888A8D"/>
      </a:dk2>
      <a:lt2>
        <a:srgbClr val="C4C4C6"/>
      </a:lt2>
      <a:accent1>
        <a:srgbClr val="0082BB"/>
      </a:accent1>
      <a:accent2>
        <a:srgbClr val="00BCE7"/>
      </a:accent2>
      <a:accent3>
        <a:srgbClr val="FAA61A"/>
      </a:accent3>
      <a:accent4>
        <a:srgbClr val="FFD485"/>
      </a:accent4>
      <a:accent5>
        <a:srgbClr val="ED1B34"/>
      </a:accent5>
      <a:accent6>
        <a:srgbClr val="F2665E"/>
      </a:accent6>
      <a:hlink>
        <a:srgbClr val="0082BB"/>
      </a:hlink>
      <a:folHlink>
        <a:srgbClr val="FAA61A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D9F5FB"/>
        </a:solidFill>
        <a:ln>
          <a:noFill/>
        </a:ln>
      </a:spPr>
      <a:bodyPr rot="0" spcFirstLastPara="0" vertOverflow="overflow" horzOverflow="overflow" vert="horz" wrap="square" lIns="95199" tIns="380795" rIns="95199" bIns="95199" numCol="1" spcCol="0" rtlCol="0" fromWordArt="0" anchor="t" anchorCtr="0" forceAA="0" compatLnSpc="1">
        <a:prstTxWarp prst="textNoShape">
          <a:avLst/>
        </a:prstTxWarp>
        <a:noAutofit/>
      </a:bodyPr>
      <a:lstStyle>
        <a:defPPr marL="190397" indent="-190397">
          <a:spcAft>
            <a:spcPts val="529"/>
          </a:spcAft>
          <a:buFont typeface="Arial" panose="020B0604020202020204" pitchFamily="34" charset="0"/>
          <a:buChar char="•"/>
          <a:defRPr dirty="0">
            <a:solidFill>
              <a:schemeClr val="accent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olor_theme_CBR" id="{3A1B4241-05BD-C141-8E37-C11B9D8AE72F}" vid="{02E63F3C-7A2D-DE47-9C0F-262303A826A1}"/>
    </a:ext>
  </a:extLst>
</a:theme>
</file>

<file path=ppt/theme/theme2.xml><?xml version="1.0" encoding="utf-8"?>
<a:theme xmlns:a="http://schemas.openxmlformats.org/drawingml/2006/main" name="1_Color_theme_CBR">
  <a:themeElements>
    <a:clrScheme name="Другая 5">
      <a:dk1>
        <a:sysClr val="windowText" lastClr="000000"/>
      </a:dk1>
      <a:lt1>
        <a:sysClr val="window" lastClr="FFFFFF"/>
      </a:lt1>
      <a:dk2>
        <a:srgbClr val="888A8D"/>
      </a:dk2>
      <a:lt2>
        <a:srgbClr val="C4C4C6"/>
      </a:lt2>
      <a:accent1>
        <a:srgbClr val="0082BB"/>
      </a:accent1>
      <a:accent2>
        <a:srgbClr val="00BCE7"/>
      </a:accent2>
      <a:accent3>
        <a:srgbClr val="FAA61A"/>
      </a:accent3>
      <a:accent4>
        <a:srgbClr val="FFD485"/>
      </a:accent4>
      <a:accent5>
        <a:srgbClr val="ED1B34"/>
      </a:accent5>
      <a:accent6>
        <a:srgbClr val="F2665E"/>
      </a:accent6>
      <a:hlink>
        <a:srgbClr val="0082BB"/>
      </a:hlink>
      <a:folHlink>
        <a:srgbClr val="FAA61A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D9F5FB"/>
        </a:solidFill>
        <a:ln>
          <a:noFill/>
        </a:ln>
      </a:spPr>
      <a:bodyPr rot="0" spcFirstLastPara="0" vertOverflow="overflow" horzOverflow="overflow" vert="horz" wrap="square" lIns="95199" tIns="380795" rIns="95199" bIns="95199" numCol="1" spcCol="0" rtlCol="0" fromWordArt="0" anchor="t" anchorCtr="0" forceAA="0" compatLnSpc="1">
        <a:prstTxWarp prst="textNoShape">
          <a:avLst/>
        </a:prstTxWarp>
        <a:noAutofit/>
      </a:bodyPr>
      <a:lstStyle>
        <a:defPPr marL="190397" indent="-190397">
          <a:spcAft>
            <a:spcPts val="529"/>
          </a:spcAft>
          <a:buFont typeface="Arial" panose="020B0604020202020204" pitchFamily="34" charset="0"/>
          <a:buChar char="•"/>
          <a:defRPr dirty="0">
            <a:solidFill>
              <a:schemeClr val="accent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olor_theme_CBR" id="{3A1B4241-05BD-C141-8E37-C11B9D8AE72F}" vid="{02E63F3C-7A2D-DE47-9C0F-262303A826A1}"/>
    </a:ext>
  </a:extLst>
</a:theme>
</file>

<file path=ppt/theme/theme3.xml><?xml version="1.0" encoding="utf-8"?>
<a:theme xmlns:a="http://schemas.openxmlformats.org/drawingml/2006/main" name="2_Color_theme_CBR">
  <a:themeElements>
    <a:clrScheme name="Другая 5">
      <a:dk1>
        <a:sysClr val="windowText" lastClr="000000"/>
      </a:dk1>
      <a:lt1>
        <a:sysClr val="window" lastClr="FFFFFF"/>
      </a:lt1>
      <a:dk2>
        <a:srgbClr val="888A8D"/>
      </a:dk2>
      <a:lt2>
        <a:srgbClr val="C4C4C6"/>
      </a:lt2>
      <a:accent1>
        <a:srgbClr val="0082BB"/>
      </a:accent1>
      <a:accent2>
        <a:srgbClr val="00BCE7"/>
      </a:accent2>
      <a:accent3>
        <a:srgbClr val="FAA61A"/>
      </a:accent3>
      <a:accent4>
        <a:srgbClr val="FFD485"/>
      </a:accent4>
      <a:accent5>
        <a:srgbClr val="ED1B34"/>
      </a:accent5>
      <a:accent6>
        <a:srgbClr val="F2665E"/>
      </a:accent6>
      <a:hlink>
        <a:srgbClr val="0082BB"/>
      </a:hlink>
      <a:folHlink>
        <a:srgbClr val="FAA61A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D9F5FB"/>
        </a:solidFill>
        <a:ln>
          <a:noFill/>
        </a:ln>
      </a:spPr>
      <a:bodyPr rot="0" spcFirstLastPara="0" vertOverflow="overflow" horzOverflow="overflow" vert="horz" wrap="square" lIns="95199" tIns="380795" rIns="95199" bIns="95199" numCol="1" spcCol="0" rtlCol="0" fromWordArt="0" anchor="t" anchorCtr="0" forceAA="0" compatLnSpc="1">
        <a:prstTxWarp prst="textNoShape">
          <a:avLst/>
        </a:prstTxWarp>
        <a:noAutofit/>
      </a:bodyPr>
      <a:lstStyle>
        <a:defPPr marL="190397" indent="-190397">
          <a:spcAft>
            <a:spcPts val="529"/>
          </a:spcAft>
          <a:buFont typeface="Arial" panose="020B0604020202020204" pitchFamily="34" charset="0"/>
          <a:buChar char="•"/>
          <a:defRPr dirty="0">
            <a:solidFill>
              <a:schemeClr val="accent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olor_theme_CBR" id="{3A1B4241-05BD-C141-8E37-C11B9D8AE72F}" vid="{02E63F3C-7A2D-DE47-9C0F-262303A826A1}"/>
    </a:ext>
  </a:extLst>
</a:theme>
</file>

<file path=ppt/theme/theme4.xml><?xml version="1.0" encoding="utf-8"?>
<a:theme xmlns:a="http://schemas.openxmlformats.org/drawingml/2006/main" name="3_Color_theme_CBR">
  <a:themeElements>
    <a:clrScheme name="Другая 5">
      <a:dk1>
        <a:sysClr val="windowText" lastClr="000000"/>
      </a:dk1>
      <a:lt1>
        <a:sysClr val="window" lastClr="FFFFFF"/>
      </a:lt1>
      <a:dk2>
        <a:srgbClr val="888A8D"/>
      </a:dk2>
      <a:lt2>
        <a:srgbClr val="C4C4C6"/>
      </a:lt2>
      <a:accent1>
        <a:srgbClr val="0082BB"/>
      </a:accent1>
      <a:accent2>
        <a:srgbClr val="00BCE7"/>
      </a:accent2>
      <a:accent3>
        <a:srgbClr val="FAA61A"/>
      </a:accent3>
      <a:accent4>
        <a:srgbClr val="FFD485"/>
      </a:accent4>
      <a:accent5>
        <a:srgbClr val="ED1B34"/>
      </a:accent5>
      <a:accent6>
        <a:srgbClr val="F2665E"/>
      </a:accent6>
      <a:hlink>
        <a:srgbClr val="0082BB"/>
      </a:hlink>
      <a:folHlink>
        <a:srgbClr val="FAA61A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D9F5FB"/>
        </a:solidFill>
        <a:ln>
          <a:noFill/>
        </a:ln>
      </a:spPr>
      <a:bodyPr rot="0" spcFirstLastPara="0" vertOverflow="overflow" horzOverflow="overflow" vert="horz" wrap="square" lIns="95199" tIns="380795" rIns="95199" bIns="95199" numCol="1" spcCol="0" rtlCol="0" fromWordArt="0" anchor="t" anchorCtr="0" forceAA="0" compatLnSpc="1">
        <a:prstTxWarp prst="textNoShape">
          <a:avLst/>
        </a:prstTxWarp>
        <a:noAutofit/>
      </a:bodyPr>
      <a:lstStyle>
        <a:defPPr marL="190397" indent="-190397">
          <a:spcAft>
            <a:spcPts val="529"/>
          </a:spcAft>
          <a:buFont typeface="Arial" panose="020B0604020202020204" pitchFamily="34" charset="0"/>
          <a:buChar char="•"/>
          <a:defRPr dirty="0">
            <a:solidFill>
              <a:schemeClr val="accent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olor_theme_CBR" id="{3A1B4241-05BD-C141-8E37-C11B9D8AE72F}" vid="{02E63F3C-7A2D-DE47-9C0F-262303A826A1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b8a301b8-fba3-4a56-9ee3-0e2775d83ffb">6MRAV4MPJ4WK-931382703-835</_dlc_DocId>
    <_dlc_DocIdUrl xmlns="b8a301b8-fba3-4a56-9ee3-0e2775d83ffb">
      <Url>https://cbrportal.cbr.ru/_layouts/15/DocIdRedir.aspx?ID=6MRAV4MPJ4WK-931382703-835</Url>
      <Description>6MRAV4MPJ4WK-931382703-835</Description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56F92085EA59D46B56AD74CA55CD5EC" ma:contentTypeVersion="1" ma:contentTypeDescription="Создание документа." ma:contentTypeScope="" ma:versionID="8a89ba08a0474b6db4916e1f6c863265">
  <xsd:schema xmlns:xsd="http://www.w3.org/2001/XMLSchema" xmlns:xs="http://www.w3.org/2001/XMLSchema" xmlns:p="http://schemas.microsoft.com/office/2006/metadata/properties" xmlns:ns2="b8a301b8-fba3-4a56-9ee3-0e2775d83ffb" targetNamespace="http://schemas.microsoft.com/office/2006/metadata/properties" ma:root="true" ma:fieldsID="7c95ad6c5f32494a945af1673268ec41" ns2:_="">
    <xsd:import namespace="b8a301b8-fba3-4a56-9ee3-0e2775d83ffb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a301b8-fba3-4a56-9ee3-0e2775d83ffb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Значение идентификатора документа" ma:description="Значение идентификатора документа, присвоенного данному элементу." ma:internalName="_dlc_DocId" ma:readOnly="true">
      <xsd:simpleType>
        <xsd:restriction base="dms:Text"/>
      </xsd:simpleType>
    </xsd:element>
    <xsd:element name="_dlc_DocIdUrl" ma:index="9" nillable="true" ma:displayName="Идентификатор документа" ma:description="Постоянная ссылка на этот документ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95E0A83-1A41-4A18-8B2E-A57C4C7C0A7C}">
  <ds:schemaRefs>
    <ds:schemaRef ds:uri="http://www.w3.org/XML/1998/namespace"/>
    <ds:schemaRef ds:uri="http://schemas.microsoft.com/office/2006/documentManagement/types"/>
    <ds:schemaRef ds:uri="b8a301b8-fba3-4a56-9ee3-0e2775d83ffb"/>
    <ds:schemaRef ds:uri="http://schemas.microsoft.com/office/infopath/2007/PartnerControls"/>
    <ds:schemaRef ds:uri="http://purl.org/dc/terms/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BCA61023-659D-46A2-A701-4C32446BFA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a301b8-fba3-4a56-9ee3-0e2775d83ff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F2737C3-DE06-4F58-A3F0-7A8DD4E9FB54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57FB8D5A-E0B2-4EB6-B6A8-535B81A02A1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Color_theme_CBR</Template>
  <TotalTime>3721</TotalTime>
  <Words>956</Words>
  <Application>Microsoft Office PowerPoint</Application>
  <PresentationFormat>Произвольный</PresentationFormat>
  <Paragraphs>185</Paragraphs>
  <Slides>14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Arial</vt:lpstr>
      <vt:lpstr>Calibri</vt:lpstr>
      <vt:lpstr>Century Gothic</vt:lpstr>
      <vt:lpstr>Times New Roman</vt:lpstr>
      <vt:lpstr>Color_theme_CBR</vt:lpstr>
      <vt:lpstr>1_Color_theme_CBR</vt:lpstr>
      <vt:lpstr>2_Color_theme_CBR</vt:lpstr>
      <vt:lpstr>3_Color_theme_CBR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brodik</dc:creator>
  <cp:lastModifiedBy>Зал</cp:lastModifiedBy>
  <cp:revision>252</cp:revision>
  <cp:lastPrinted>2019-11-28T09:35:18Z</cp:lastPrinted>
  <dcterms:created xsi:type="dcterms:W3CDTF">2018-11-05T17:34:13Z</dcterms:created>
  <dcterms:modified xsi:type="dcterms:W3CDTF">2019-12-02T07:54:01Z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9065e7db-1a1a-434d-a068-d3ca7587494d</vt:lpwstr>
  </property>
  <property fmtid="{D5CDD505-2E9C-101B-9397-08002B2CF9AE}" pid="3" name="ContentTypeId">
    <vt:lpwstr>0x010100A56F92085EA59D46B56AD74CA55CD5EC</vt:lpwstr>
  </property>
  <property fmtid="{D5CDD505-2E9C-101B-9397-08002B2CF9AE}" pid="4" name="_NewReviewCycle">
    <vt:lpwstr/>
  </property>
</Properties>
</file>