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1" r:id="rId5"/>
    <p:sldId id="260" r:id="rId6"/>
    <p:sldId id="265" r:id="rId7"/>
    <p:sldId id="267" r:id="rId8"/>
    <p:sldId id="266" r:id="rId9"/>
    <p:sldId id="259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60405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61096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0648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26865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7141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11028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3019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98050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8212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8728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00185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98071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166002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9354370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09111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174928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75063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815052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="" xmlns:a16="http://schemas.microsoft.com/office/drawing/2014/main" id="{4609862E-48F9-45AC-8D44-67A0268A79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93" y="2"/>
            <a:ext cx="91440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Snip Diagonal Corner Rectangle 6">
            <a:extLst>
              <a:ext uri="{FF2B5EF4-FFF2-40B4-BE49-F238E27FC236}">
                <a16:creationId xmlns="" xmlns:a16="http://schemas.microsoft.com/office/drawing/2014/main" id="{2D5EEA8B-2D86-4D1D-96B3-6B82903037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693" y="2"/>
            <a:ext cx="9143307" cy="6857998"/>
          </a:xfrm>
          <a:prstGeom prst="snip2DiagRect">
            <a:avLst>
              <a:gd name="adj1" fmla="val 0"/>
              <a:gd name="adj2" fmla="val 37605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4E413E-1FA4-4118-941F-338B7A274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1640" y="1700808"/>
            <a:ext cx="6198644" cy="230425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С финансами на «ты»</a:t>
            </a:r>
            <a:br>
              <a:rPr lang="ru-RU" sz="4000" b="1" dirty="0" smtClean="0"/>
            </a:br>
            <a:endParaRPr lang="ru-RU" sz="4000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143125D-966C-41A9-B58B-B87993CF9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496" y="443880"/>
            <a:ext cx="6198645" cy="850032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GB" cap="all" dirty="0" err="1">
                <a:solidFill>
                  <a:schemeClr val="tx1"/>
                </a:solidFill>
              </a:rPr>
              <a:t>Проект</a:t>
            </a:r>
            <a:r>
              <a:rPr lang="en-GB" cap="all" dirty="0">
                <a:solidFill>
                  <a:schemeClr val="tx1"/>
                </a:solidFill>
              </a:rPr>
              <a:t> «СОДЕЙСТВИЕ ПОВЫШЕНИЮ УРОВНЯ ФИНАНСОВОЙ ГРАМОТНОСТИ НАСЕЛЕНИЯ И РАЗВИТИЮ ФИНАНСОВОГО ОБРАЗОВАНИЯ В </a:t>
            </a:r>
            <a:r>
              <a:rPr lang="en-GB" cap="all" dirty="0" err="1">
                <a:solidFill>
                  <a:schemeClr val="tx1"/>
                </a:solidFill>
              </a:rPr>
              <a:t>рОССИЙСКОЙ</a:t>
            </a:r>
            <a:r>
              <a:rPr lang="en-GB" cap="all" dirty="0">
                <a:solidFill>
                  <a:schemeClr val="tx1"/>
                </a:solidFill>
              </a:rPr>
              <a:t> ФЕДЕРАЦИИ»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1" name="Picture 2" descr="http://krasnodar.spravka.city/public_files/company/logo/1880/logo-1271884-krasnodar.png">
            <a:extLst>
              <a:ext uri="{FF2B5EF4-FFF2-40B4-BE49-F238E27FC236}">
                <a16:creationId xmlns="" xmlns:a16="http://schemas.microsoft.com/office/drawing/2014/main" id="{21B6FAEC-E050-4E90-AFE4-FFA1644F0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8927" y="443881"/>
            <a:ext cx="2532522" cy="608855"/>
          </a:xfrm>
          <a:prstGeom prst="rect">
            <a:avLst/>
          </a:prstGeom>
          <a:noFill/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8A1FA5E-E8CC-4379-A03F-ADAD57490B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714" y="4138972"/>
            <a:ext cx="1905000" cy="19050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912524F1-3F4F-43A2-9FE6-44B2861DE3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240" y="5143488"/>
            <a:ext cx="933948" cy="502497"/>
          </a:xfrm>
          <a:prstGeom prst="rect">
            <a:avLst/>
          </a:prstGeom>
        </p:spPr>
      </p:pic>
      <p:sp>
        <p:nvSpPr>
          <p:cNvPr id="28" name="Подзаголовок 2">
            <a:extLst>
              <a:ext uri="{FF2B5EF4-FFF2-40B4-BE49-F238E27FC236}">
                <a16:creationId xmlns="" xmlns:a16="http://schemas.microsoft.com/office/drawing/2014/main" id="{E534D479-DA3A-44FF-B37E-76B2CE74996D}"/>
              </a:ext>
            </a:extLst>
          </p:cNvPr>
          <p:cNvSpPr txBox="1">
            <a:spLocks/>
          </p:cNvSpPr>
          <p:nvPr/>
        </p:nvSpPr>
        <p:spPr>
          <a:xfrm>
            <a:off x="2195736" y="4103447"/>
            <a:ext cx="6198645" cy="8500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cap="all" dirty="0" smtClean="0">
                <a:solidFill>
                  <a:schemeClr val="tx1"/>
                </a:solidFill>
              </a:rPr>
              <a:t>Обучающий семинар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Подзаголовок 2">
            <a:extLst>
              <a:ext uri="{FF2B5EF4-FFF2-40B4-BE49-F238E27FC236}">
                <a16:creationId xmlns="" xmlns:a16="http://schemas.microsoft.com/office/drawing/2014/main" id="{A5A160BD-CDEF-443B-9CF6-7B68DC98A52E}"/>
              </a:ext>
            </a:extLst>
          </p:cNvPr>
          <p:cNvSpPr txBox="1">
            <a:spLocks/>
          </p:cNvSpPr>
          <p:nvPr/>
        </p:nvSpPr>
        <p:spPr>
          <a:xfrm>
            <a:off x="21496" y="6237326"/>
            <a:ext cx="6198645" cy="8500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cap="all" dirty="0">
                <a:solidFill>
                  <a:schemeClr val="tx1"/>
                </a:solidFill>
              </a:rPr>
              <a:t>КРАСНОДАР, 2019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" name="Picture 4" descr="http://скажифинансы.рф/upload/medialibrary/60f/Logo_2.png">
            <a:extLst>
              <a:ext uri="{FF2B5EF4-FFF2-40B4-BE49-F238E27FC236}">
                <a16:creationId xmlns="" xmlns:a16="http://schemas.microsoft.com/office/drawing/2014/main" id="{42281ED1-499F-4E31-AE9C-7960DAEDF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1124744"/>
            <a:ext cx="2482991" cy="1059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486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nansovay-bednost-500x3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2276872"/>
            <a:ext cx="6067781" cy="4016871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610600" cy="148478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Пренебрежительное отношение к финансам приводит к их потере, дефициту  и  отсутствию</a:t>
            </a:r>
            <a:endParaRPr lang="ru-RU" sz="3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A49C589-5D05-4F17-B67E-2B62A3142056}"/>
              </a:ext>
            </a:extLst>
          </p:cNvPr>
          <p:cNvSpPr txBox="1"/>
          <p:nvPr/>
        </p:nvSpPr>
        <p:spPr>
          <a:xfrm>
            <a:off x="179512" y="620688"/>
            <a:ext cx="8820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/>
              <a:t>Несколько </a:t>
            </a:r>
            <a:r>
              <a:rPr lang="ru-RU" sz="3200" b="1" dirty="0" smtClean="0"/>
              <a:t>простых финансовых тестов</a:t>
            </a:r>
            <a:endParaRPr lang="ru-RU" sz="3200" b="1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DBE9EB6-0ACA-4DCB-BC4D-34A46ACF7523}"/>
              </a:ext>
            </a:extLst>
          </p:cNvPr>
          <p:cNvSpPr txBox="1"/>
          <p:nvPr/>
        </p:nvSpPr>
        <p:spPr>
          <a:xfrm>
            <a:off x="323528" y="1484784"/>
            <a:ext cx="849694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Вы  легко тратите деньги, это доставляет Вам удовольствие</a:t>
            </a:r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Вы   отказываетесь от вознаграждения</a:t>
            </a:r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Вы  занижаете стоимость результатов своего труда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Вы  легко  даете деньги в заем и не можете отказать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Вы  не можете дать деньги в заем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Вам  хватает денег только от  зарплаты до зарплаты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Вам не хватает денег  от зарплаты до зарплаты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Вы  легко  вкладываете деньги в финансовые организации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Вы  отказываете  себе в развлечениях и  тратах на отдых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276123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8287072" cy="1584177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Финансовая безграмотность приводит к принятию неразумных финансовых решений ведущих: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492896"/>
            <a:ext cx="4954250" cy="374441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-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chemeClr val="tx1"/>
                </a:solidFill>
              </a:rPr>
              <a:t>к </a:t>
            </a:r>
            <a:r>
              <a:rPr lang="ru-RU" b="1" dirty="0" smtClean="0">
                <a:solidFill>
                  <a:schemeClr val="tx1"/>
                </a:solidFill>
              </a:rPr>
              <a:t>потере </a:t>
            </a:r>
            <a:r>
              <a:rPr lang="ru-RU" b="1" dirty="0" smtClean="0">
                <a:solidFill>
                  <a:schemeClr val="tx1"/>
                </a:solidFill>
              </a:rPr>
              <a:t>денег;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- «</a:t>
            </a:r>
            <a:r>
              <a:rPr lang="ru-RU" b="1" dirty="0" err="1" smtClean="0">
                <a:solidFill>
                  <a:schemeClr val="tx1"/>
                </a:solidFill>
              </a:rPr>
              <a:t>проеданию</a:t>
            </a:r>
            <a:r>
              <a:rPr lang="ru-RU" b="1" dirty="0" smtClean="0">
                <a:solidFill>
                  <a:schemeClr val="tx1"/>
                </a:solidFill>
              </a:rPr>
              <a:t>» накоплений;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- чрезмерной </a:t>
            </a:r>
            <a:r>
              <a:rPr lang="ru-RU" b="1" dirty="0" err="1" smtClean="0">
                <a:solidFill>
                  <a:schemeClr val="tx1"/>
                </a:solidFill>
              </a:rPr>
              <a:t>закредитованности</a:t>
            </a:r>
            <a:r>
              <a:rPr lang="ru-RU" b="1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- </a:t>
            </a:r>
            <a:r>
              <a:rPr lang="ru-RU" b="1" dirty="0" smtClean="0">
                <a:solidFill>
                  <a:schemeClr val="tx1"/>
                </a:solidFill>
              </a:rPr>
              <a:t>низкому уровню качества </a:t>
            </a:r>
            <a:r>
              <a:rPr lang="ru-RU" b="1" dirty="0" smtClean="0">
                <a:solidFill>
                  <a:schemeClr val="tx1"/>
                </a:solidFill>
              </a:rPr>
              <a:t>жизни;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- </a:t>
            </a:r>
            <a:r>
              <a:rPr lang="ru-RU" b="1" dirty="0" smtClean="0">
                <a:solidFill>
                  <a:schemeClr val="tx1"/>
                </a:solidFill>
              </a:rPr>
              <a:t>к появлению </a:t>
            </a:r>
            <a:r>
              <a:rPr lang="ru-RU" b="1" dirty="0" smtClean="0">
                <a:solidFill>
                  <a:schemeClr val="tx1"/>
                </a:solidFill>
              </a:rPr>
              <a:t>наивной </a:t>
            </a:r>
            <a:r>
              <a:rPr lang="ru-RU" b="1" dirty="0" smtClean="0">
                <a:solidFill>
                  <a:schemeClr val="tx1"/>
                </a:solidFill>
              </a:rPr>
              <a:t>веры в существование «волшебных» способов привлечения изобилия (и притяжения богатства).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img1.liveinternet.ru/images/attach/b/4/113/975/113975243_large_anischi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988840"/>
            <a:ext cx="3435846" cy="4581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8359080" cy="10954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Что отличает финансово грамотного человека? </a:t>
            </a:r>
            <a:endParaRPr lang="ru-RU" sz="3200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3400" y="1844824"/>
            <a:ext cx="4614664" cy="36004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- ведёт </a:t>
            </a:r>
            <a:r>
              <a:rPr lang="ru-RU" b="1" dirty="0" smtClean="0">
                <a:solidFill>
                  <a:schemeClr val="tx1"/>
                </a:solidFill>
              </a:rPr>
              <a:t>учет доходов и </a:t>
            </a:r>
            <a:r>
              <a:rPr lang="ru-RU" b="1" dirty="0" smtClean="0">
                <a:solidFill>
                  <a:schemeClr val="tx1"/>
                </a:solidFill>
              </a:rPr>
              <a:t>расходов;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- тратит меньше, чем зарабатывает;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- имеет сбережения;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- знает свои права;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- владеет </a:t>
            </a:r>
            <a:r>
              <a:rPr lang="ru-RU" b="1" dirty="0" smtClean="0">
                <a:solidFill>
                  <a:schemeClr val="tx1"/>
                </a:solidFill>
              </a:rPr>
              <a:t>актуальной информацией о финансах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- </a:t>
            </a:r>
            <a:r>
              <a:rPr lang="ru-RU" b="1" dirty="0" smtClean="0">
                <a:solidFill>
                  <a:schemeClr val="tx1"/>
                </a:solidFill>
              </a:rPr>
              <a:t>умеет </a:t>
            </a:r>
            <a:r>
              <a:rPr lang="ru-RU" b="1" dirty="0" smtClean="0">
                <a:solidFill>
                  <a:schemeClr val="tx1"/>
                </a:solidFill>
              </a:rPr>
              <a:t>выбирать финансовые услуги</a:t>
            </a:r>
          </a:p>
        </p:txBody>
      </p:sp>
      <p:pic>
        <p:nvPicPr>
          <p:cNvPr id="6" name="Рисунок 5" descr="22937412_fenshu_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1556792"/>
            <a:ext cx="3822179" cy="441505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8215064" cy="79208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Откуда взять деньги?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3400" y="2564904"/>
            <a:ext cx="4470648" cy="4104456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tx1"/>
                </a:solidFill>
              </a:rPr>
              <a:t>- учитесь </a:t>
            </a:r>
            <a:r>
              <a:rPr lang="ru-RU" dirty="0" smtClean="0">
                <a:solidFill>
                  <a:schemeClr val="tx1"/>
                </a:solidFill>
              </a:rPr>
              <a:t>бережно обращаться со своими </a:t>
            </a:r>
            <a:r>
              <a:rPr lang="ru-RU" dirty="0" smtClean="0">
                <a:solidFill>
                  <a:schemeClr val="tx1"/>
                </a:solidFill>
              </a:rPr>
              <a:t>деньгами;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- </a:t>
            </a:r>
            <a:r>
              <a:rPr lang="ru-RU" dirty="0" smtClean="0">
                <a:solidFill>
                  <a:schemeClr val="tx1"/>
                </a:solidFill>
              </a:rPr>
              <a:t>будьте прагматичны в своих </a:t>
            </a:r>
            <a:r>
              <a:rPr lang="ru-RU" dirty="0" smtClean="0">
                <a:solidFill>
                  <a:schemeClr val="tx1"/>
                </a:solidFill>
              </a:rPr>
              <a:t>тратах;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- заведите хорошую привычку </a:t>
            </a:r>
            <a:r>
              <a:rPr lang="ru-RU" dirty="0" smtClean="0">
                <a:solidFill>
                  <a:schemeClr val="tx1"/>
                </a:solidFill>
              </a:rPr>
              <a:t>«не тратить все зарабатываемые </a:t>
            </a:r>
            <a:r>
              <a:rPr lang="ru-RU" dirty="0" smtClean="0">
                <a:solidFill>
                  <a:schemeClr val="tx1"/>
                </a:solidFill>
              </a:rPr>
              <a:t>деньги». Откладывайте 5-10 </a:t>
            </a:r>
            <a:r>
              <a:rPr lang="ru-RU" dirty="0" smtClean="0">
                <a:solidFill>
                  <a:schemeClr val="tx1"/>
                </a:solidFill>
              </a:rPr>
              <a:t>% с каждой своей зарплаты.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 регулярно </a:t>
            </a:r>
            <a:r>
              <a:rPr lang="ru-RU" dirty="0" smtClean="0">
                <a:solidFill>
                  <a:schemeClr val="tx1"/>
                </a:solidFill>
              </a:rPr>
              <a:t>инвестируйте.</a:t>
            </a:r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268760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Большая зарплата — это хорошо. Но к финансовому достатку приводит не количество зарабатываемых денег, а наше умение ими правильно распоряжаться.</a:t>
            </a:r>
            <a:endParaRPr lang="ru-RU" sz="2400" dirty="0"/>
          </a:p>
        </p:txBody>
      </p:sp>
      <p:pic>
        <p:nvPicPr>
          <p:cNvPr id="25602" name="Picture 2" descr="http://calendar.by/images/10/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284984"/>
            <a:ext cx="3936438" cy="2952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287072" cy="1023392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Инвестиции — это строгий расчет и дисциплина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2996952"/>
            <a:ext cx="4954250" cy="3384376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tx1"/>
                </a:solidFill>
              </a:rPr>
              <a:t>- важный </a:t>
            </a:r>
            <a:r>
              <a:rPr lang="ru-RU" sz="1800" dirty="0" smtClean="0">
                <a:solidFill>
                  <a:schemeClr val="tx1"/>
                </a:solidFill>
              </a:rPr>
              <a:t>момент в формировании инвестиционного портфеля — не стоит вкладывать все деньги в один инструмент (каким бы эффективным и высокодоходным он вам ни казался</a:t>
            </a:r>
            <a:r>
              <a:rPr lang="ru-RU" sz="1800" dirty="0" smtClean="0">
                <a:solidFill>
                  <a:schemeClr val="tx1"/>
                </a:solidFill>
              </a:rPr>
              <a:t>);</a:t>
            </a:r>
            <a:endParaRPr lang="ru-RU" sz="1800" dirty="0" smtClean="0">
              <a:solidFill>
                <a:schemeClr val="tx1"/>
              </a:solidFill>
            </a:endParaRPr>
          </a:p>
          <a:p>
            <a:r>
              <a:rPr lang="ru-RU" sz="1800" dirty="0" smtClean="0">
                <a:solidFill>
                  <a:schemeClr val="tx1"/>
                </a:solidFill>
              </a:rPr>
              <a:t>- регулярное инвестирование небольших сумм (например, 1000 рублей) каждый месяц даст намного лучший финансовый эффект, чем </a:t>
            </a:r>
            <a:r>
              <a:rPr lang="ru-RU" sz="1800" dirty="0" smtClean="0">
                <a:solidFill>
                  <a:schemeClr val="tx1"/>
                </a:solidFill>
              </a:rPr>
              <a:t>накопление крупной суммы для </a:t>
            </a:r>
            <a:r>
              <a:rPr lang="ru-RU" sz="1800" dirty="0" err="1" smtClean="0">
                <a:solidFill>
                  <a:schemeClr val="tx1"/>
                </a:solidFill>
              </a:rPr>
              <a:t>единоразового</a:t>
            </a:r>
            <a:r>
              <a:rPr lang="ru-RU" sz="1800" dirty="0" smtClean="0">
                <a:solidFill>
                  <a:schemeClr val="tx1"/>
                </a:solidFill>
              </a:rPr>
              <a:t> вложения</a:t>
            </a:r>
            <a:endParaRPr lang="ru-RU" sz="1800" dirty="0" smtClean="0">
              <a:solidFill>
                <a:schemeClr val="tx1"/>
              </a:solidFill>
            </a:endParaRPr>
          </a:p>
        </p:txBody>
      </p:sp>
      <p:sp>
        <p:nvSpPr>
          <p:cNvPr id="30722" name="AutoShape 2" descr="http://gem4me.com/blog/wp-content/uploads/2016/03/marketihg1603-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4" name="AutoShape 4" descr="http://gem4me.com/blog/wp-content/uploads/2016/03/marketihg1603-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5" name="Picture 5" descr="D:\ФИНАНСОВАЯ ГРАМОТНОСТЬ\ФРП\Материалы к выступлениям\in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3140968"/>
            <a:ext cx="3713198" cy="307707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95536" y="1340768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dirty="0" smtClean="0"/>
              <a:t>разработайте </a:t>
            </a:r>
            <a:r>
              <a:rPr lang="ru-RU" dirty="0" smtClean="0"/>
              <a:t>личную инвестиционную стратегию, с учетом особенностей вашей финансовой ситуации</a:t>
            </a:r>
            <a:r>
              <a:rPr lang="ru-RU" dirty="0" smtClean="0"/>
              <a:t>;</a:t>
            </a:r>
          </a:p>
          <a:p>
            <a:pPr>
              <a:buFontTx/>
              <a:buChar char="-"/>
            </a:pPr>
            <a:endParaRPr lang="ru-RU" dirty="0" smtClean="0"/>
          </a:p>
          <a:p>
            <a:r>
              <a:rPr lang="ru-RU" dirty="0" smtClean="0"/>
              <a:t>- каждая операция с деньгами должна укладываться в вашу «личную инвестиционную стратегию</a:t>
            </a:r>
            <a:r>
              <a:rPr lang="ru-RU" dirty="0" smtClean="0"/>
              <a:t>»;</a:t>
            </a:r>
            <a:endParaRPr lang="ru-RU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3400" y="533401"/>
            <a:ext cx="8359080" cy="95138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Правильно выбирайте финансовые услуги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3400" y="1700808"/>
            <a:ext cx="4758680" cy="405652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Со </a:t>
            </a:r>
            <a:r>
              <a:rPr lang="ru-RU" dirty="0" smtClean="0">
                <a:solidFill>
                  <a:schemeClr val="tx1"/>
                </a:solidFill>
              </a:rPr>
              <a:t>здоровым </a:t>
            </a:r>
            <a:r>
              <a:rPr lang="ru-RU" b="1" i="1" dirty="0" smtClean="0">
                <a:solidFill>
                  <a:schemeClr val="tx1"/>
                </a:solidFill>
              </a:rPr>
              <a:t>скептицизмом и сомнением относитесь к советам людей</a:t>
            </a:r>
            <a:r>
              <a:rPr lang="ru-RU" dirty="0" smtClean="0">
                <a:solidFill>
                  <a:schemeClr val="tx1"/>
                </a:solidFill>
              </a:rPr>
              <a:t>, материально заинтересованных в получении Ваших денег.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Так называемые «финансовые консультанты», «персональные советники» и менеджеры финансовых компаний готовы </a:t>
            </a:r>
            <a:r>
              <a:rPr lang="ru-RU" dirty="0" smtClean="0">
                <a:solidFill>
                  <a:schemeClr val="tx1"/>
                </a:solidFill>
              </a:rPr>
              <a:t>многое пообещать, </a:t>
            </a:r>
            <a:r>
              <a:rPr lang="ru-RU" dirty="0" smtClean="0">
                <a:solidFill>
                  <a:schemeClr val="tx1"/>
                </a:solidFill>
              </a:rPr>
              <a:t>лишь бы Вы доверили/передали им свои деньги.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1745" name="Picture 1" descr="D:\ФИНАНСОВАЯ ГРАМОТНОСТЬ\ФРП\Материалы к выступлениям\14040337_3c3c10f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564904"/>
            <a:ext cx="3854202" cy="32289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8287072" cy="1296143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если не вы управляете финансами, то они управляют вами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628800"/>
            <a:ext cx="3600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b="1" dirty="0" smtClean="0"/>
              <a:t> </a:t>
            </a:r>
            <a:r>
              <a:rPr lang="ru-RU" dirty="0" smtClean="0"/>
              <a:t>вы не зарабатываете деньги </a:t>
            </a:r>
            <a:r>
              <a:rPr lang="ru-RU" dirty="0" smtClean="0"/>
              <a:t>без </a:t>
            </a:r>
            <a:r>
              <a:rPr lang="ru-RU" dirty="0" smtClean="0"/>
              <a:t>работы;</a:t>
            </a:r>
          </a:p>
          <a:p>
            <a:pPr>
              <a:buFontTx/>
              <a:buChar char="-"/>
            </a:pPr>
            <a:r>
              <a:rPr lang="ru-RU" dirty="0" smtClean="0"/>
              <a:t> у вас нет активов </a:t>
            </a:r>
            <a:r>
              <a:rPr lang="ru-RU" dirty="0" smtClean="0"/>
              <a:t>(накоплений, инвестиций), доходы от которых </a:t>
            </a:r>
            <a:r>
              <a:rPr lang="ru-RU" dirty="0" smtClean="0"/>
              <a:t>обеспечивают  ваши потребности</a:t>
            </a:r>
          </a:p>
          <a:p>
            <a:r>
              <a:rPr lang="ru-RU" b="1" dirty="0" smtClean="0"/>
              <a:t>- </a:t>
            </a:r>
            <a:r>
              <a:rPr lang="ru-RU" dirty="0" smtClean="0"/>
              <a:t>ваши доходы превышают ваши расходы</a:t>
            </a:r>
            <a:endParaRPr lang="ru-RU" b="1" dirty="0" smtClean="0"/>
          </a:p>
          <a:p>
            <a:endParaRPr lang="ru-RU" dirty="0"/>
          </a:p>
        </p:txBody>
      </p:sp>
      <p:pic>
        <p:nvPicPr>
          <p:cNvPr id="3073" name="Picture 1" descr="D:\ФИНАНСОВАЯ ГРАМОТНОСТЬ\ФРП\Материалы к выступлениям\a236f-img-310309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060848"/>
            <a:ext cx="3819773" cy="25523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9552" y="1"/>
            <a:ext cx="8143056" cy="242088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Финансовая грамотность передается внутри семьи — от старшего поколения к младшему.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67544" y="3140968"/>
            <a:ext cx="2880320" cy="302433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Убедитесь</a:t>
            </a:r>
            <a:r>
              <a:rPr lang="ru-RU" dirty="0" smtClean="0">
                <a:solidFill>
                  <a:schemeClr val="tx1"/>
                </a:solidFill>
              </a:rPr>
              <a:t>, что Ваши дети (внуки) видят правильное «денежное» поведение взрослых, </a:t>
            </a:r>
          </a:p>
          <a:p>
            <a:endParaRPr lang="ru-RU" dirty="0"/>
          </a:p>
        </p:txBody>
      </p:sp>
      <p:pic>
        <p:nvPicPr>
          <p:cNvPr id="7" name="Рисунок 6" descr="img248388_2-7_Marz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05914" y="2276872"/>
            <a:ext cx="5356132" cy="35318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DB7D337-2CFE-4B51-8EF4-B434BBD243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Следите за нашими мероприятиями в разделе «</a:t>
            </a:r>
            <a:r>
              <a:rPr lang="ru-RU" dirty="0" err="1">
                <a:solidFill>
                  <a:schemeClr val="tx1"/>
                </a:solidFill>
              </a:rPr>
              <a:t>ФинГрам</a:t>
            </a:r>
            <a:r>
              <a:rPr lang="ru-RU" dirty="0">
                <a:solidFill>
                  <a:schemeClr val="tx1"/>
                </a:solidFill>
              </a:rPr>
              <a:t>» на сайте краевой политической газеты «Кубань Сегодня»</a:t>
            </a:r>
          </a:p>
        </p:txBody>
      </p:sp>
      <p:pic>
        <p:nvPicPr>
          <p:cNvPr id="8" name="Рисунок 7" descr="56ec151100439cc20f8b4577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124744"/>
            <a:ext cx="7524328" cy="80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6611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412776"/>
            <a:ext cx="8610600" cy="3124201"/>
          </a:xfrm>
        </p:spPr>
        <p:txBody>
          <a:bodyPr>
            <a:normAutofit/>
          </a:bodyPr>
          <a:lstStyle/>
          <a:p>
            <a:pPr algn="ctr"/>
            <a:r>
              <a:rPr lang="ru-RU" sz="8000" dirty="0" smtClean="0">
                <a:solidFill>
                  <a:srgbClr val="FFFF00"/>
                </a:solidFill>
              </a:rPr>
              <a:t>Спасибо за внимание!</a:t>
            </a:r>
            <a:endParaRPr lang="ru-RU" sz="8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559</TotalTime>
  <Words>488</Words>
  <Application>Microsoft Office PowerPoint</Application>
  <PresentationFormat>Экран (4:3)</PresentationFormat>
  <Paragraphs>52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Сектор</vt:lpstr>
      <vt:lpstr>С финансами на «ты» </vt:lpstr>
      <vt:lpstr>Пренебрежительное отношение к финансам приводит к их потере, дефициту  и  отсутствию</vt:lpstr>
      <vt:lpstr>Слайд 3</vt:lpstr>
      <vt:lpstr>Финансовая безграмотность приводит к принятию неразумных финансовых решений ведущих:</vt:lpstr>
      <vt:lpstr>Что отличает финансово грамотного человека? </vt:lpstr>
      <vt:lpstr>Откуда взять деньги?</vt:lpstr>
      <vt:lpstr>Инвестиции — это строгий расчет и дисциплина</vt:lpstr>
      <vt:lpstr>Правильно выбирайте финансовые услуги</vt:lpstr>
      <vt:lpstr>если не вы управляете финансами, то они управляют вами </vt:lpstr>
      <vt:lpstr>Финансовая грамотность передается внутри семьи — от старшего поколения к младшему. </vt:lpstr>
      <vt:lpstr>Слайд 11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Мой  финансовый план</dc:title>
  <dc:creator>User</dc:creator>
  <cp:lastModifiedBy>Журналист</cp:lastModifiedBy>
  <cp:revision>67</cp:revision>
  <dcterms:created xsi:type="dcterms:W3CDTF">2019-01-21T00:46:15Z</dcterms:created>
  <dcterms:modified xsi:type="dcterms:W3CDTF">2019-02-12T17:14:09Z</dcterms:modified>
</cp:coreProperties>
</file>