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8" r:id="rId1"/>
  </p:sldMasterIdLst>
  <p:notesMasterIdLst>
    <p:notesMasterId r:id="rId8"/>
  </p:notesMasterIdLst>
  <p:sldIdLst>
    <p:sldId id="358" r:id="rId2"/>
    <p:sldId id="377" r:id="rId3"/>
    <p:sldId id="384" r:id="rId4"/>
    <p:sldId id="387" r:id="rId5"/>
    <p:sldId id="378" r:id="rId6"/>
    <p:sldId id="383" r:id="rId7"/>
  </p:sldIdLst>
  <p:sldSz cx="12192000" cy="6858000"/>
  <p:notesSz cx="68580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Бордовских Мария Александровна" initials="БМА" lastIdx="1" clrIdx="0">
    <p:extLst>
      <p:ext uri="{19B8F6BF-5375-455C-9EA6-DF929625EA0E}">
        <p15:presenceInfo xmlns:p15="http://schemas.microsoft.com/office/powerpoint/2012/main" userId="S-1-5-21-3258835692-1113038162-3688330346-11483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  <a:srgbClr val="A82868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47" autoAdjust="0"/>
    <p:restoredTop sz="92791" autoAdjust="0"/>
  </p:normalViewPr>
  <p:slideViewPr>
    <p:cSldViewPr snapToGrid="0">
      <p:cViewPr varScale="1">
        <p:scale>
          <a:sx n="74" d="100"/>
          <a:sy n="74" d="100"/>
        </p:scale>
        <p:origin x="882" y="-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 smtClean="0">
                <a:solidFill>
                  <a:schemeClr val="tx1"/>
                </a:solidFill>
              </a:rPr>
              <a:t>Дома</a:t>
            </a:r>
            <a:r>
              <a:rPr lang="ru-RU" b="1" baseline="0" dirty="0" smtClean="0">
                <a:solidFill>
                  <a:schemeClr val="tx1"/>
                </a:solidFill>
              </a:rPr>
              <a:t> с ЕТТН</a:t>
            </a: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ВОЛС</c:v>
                </c:pt>
              </c:strCache>
            </c:strRef>
          </c:cat>
          <c:val>
            <c:numRef>
              <c:f>Лист1!$B$2</c:f>
              <c:numCache>
                <c:formatCode>0</c:formatCode>
                <c:ptCount val="1"/>
                <c:pt idx="0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09D-4DA1-92E7-61708FEBCE1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ВОЛС</c:v>
                </c:pt>
              </c:strCache>
            </c:strRef>
          </c:cat>
          <c:val>
            <c:numRef>
              <c:f>Лист1!$C$2</c:f>
              <c:numCache>
                <c:formatCode>0</c:formatCode>
                <c:ptCount val="1"/>
                <c:pt idx="0">
                  <c:v>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09D-4DA1-92E7-61708FEBCE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0539992"/>
        <c:axId val="220541952"/>
      </c:barChart>
      <c:catAx>
        <c:axId val="220539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0541952"/>
        <c:crosses val="autoZero"/>
        <c:auto val="1"/>
        <c:lblAlgn val="ctr"/>
        <c:lblOffset val="100"/>
        <c:noMultiLvlLbl val="0"/>
      </c:catAx>
      <c:valAx>
        <c:axId val="22054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053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1" dirty="0" smtClean="0">
                <a:solidFill>
                  <a:schemeClr val="tx1"/>
                </a:solidFill>
              </a:rPr>
              <a:t>Развитие ВОЛС по нас пунктам</a:t>
            </a:r>
            <a:r>
              <a:rPr lang="ru-RU" dirty="0" smtClean="0"/>
              <a:t>.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ВОЛС</c:v>
                </c:pt>
              </c:strCache>
            </c:strRef>
          </c:cat>
          <c:val>
            <c:numRef>
              <c:f>Лист1!$B$2</c:f>
              <c:numCache>
                <c:formatCode>0%</c:formatCode>
                <c:ptCount val="1"/>
                <c:pt idx="0">
                  <c:v>7.0000000000000007E-2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B23-4272-8995-B171F2A7989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ВОЛС</c:v>
                </c:pt>
              </c:strCache>
            </c:strRef>
          </c:cat>
          <c:val>
            <c:numRef>
              <c:f>Лист1!$C$2</c:f>
              <c:numCache>
                <c:formatCode>0%</c:formatCode>
                <c:ptCount val="1"/>
                <c:pt idx="0">
                  <c:v>0.22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B23-4272-8995-B171F2A798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0540776"/>
        <c:axId val="220542736"/>
      </c:barChart>
      <c:catAx>
        <c:axId val="220540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0542736"/>
        <c:crosses val="autoZero"/>
        <c:auto val="1"/>
        <c:lblAlgn val="ctr"/>
        <c:lblOffset val="100"/>
        <c:noMultiLvlLbl val="0"/>
      </c:catAx>
      <c:valAx>
        <c:axId val="22054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054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F76681-3A15-4BF5-963E-28D9A728E92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0962A0A-8D33-42FD-8900-1DBA81C43464}">
      <dgm:prSet phldrT="[Текст]"/>
      <dgm:spPr/>
      <dgm:t>
        <a:bodyPr/>
        <a:lstStyle/>
        <a:p>
          <a:r>
            <a:rPr lang="ru-RU" dirty="0" smtClean="0"/>
            <a:t>Телефония</a:t>
          </a:r>
          <a:endParaRPr lang="ru-RU" dirty="0"/>
        </a:p>
      </dgm:t>
    </dgm:pt>
    <dgm:pt modelId="{5FC7929B-CE33-4BA2-AE34-748E10DF6FC0}" type="parTrans" cxnId="{7EFA88E4-1F80-488D-8C59-2DC9A54260D7}">
      <dgm:prSet/>
      <dgm:spPr/>
      <dgm:t>
        <a:bodyPr/>
        <a:lstStyle/>
        <a:p>
          <a:endParaRPr lang="ru-RU"/>
        </a:p>
      </dgm:t>
    </dgm:pt>
    <dgm:pt modelId="{2F5F673F-268D-4233-975E-7BDB42B46875}" type="sibTrans" cxnId="{7EFA88E4-1F80-488D-8C59-2DC9A54260D7}">
      <dgm:prSet/>
      <dgm:spPr/>
      <dgm:t>
        <a:bodyPr/>
        <a:lstStyle/>
        <a:p>
          <a:endParaRPr lang="ru-RU"/>
        </a:p>
      </dgm:t>
    </dgm:pt>
    <dgm:pt modelId="{9126CF2E-9D6C-4D73-BAC2-FAB6B193BA8D}">
      <dgm:prSet phldrT="[Текст]"/>
      <dgm:spPr/>
      <dgm:t>
        <a:bodyPr/>
        <a:lstStyle/>
        <a:p>
          <a:r>
            <a:rPr lang="ru-RU" dirty="0" smtClean="0"/>
            <a:t>Монтировано - 13758</a:t>
          </a:r>
          <a:endParaRPr lang="ru-RU" dirty="0"/>
        </a:p>
      </dgm:t>
    </dgm:pt>
    <dgm:pt modelId="{08FD6234-1FB0-41C1-BB9E-5203C138DA77}" type="parTrans" cxnId="{A2BF1B1C-8C9B-45AA-91F1-74C74166CEF2}">
      <dgm:prSet/>
      <dgm:spPr/>
      <dgm:t>
        <a:bodyPr/>
        <a:lstStyle/>
        <a:p>
          <a:endParaRPr lang="ru-RU"/>
        </a:p>
      </dgm:t>
    </dgm:pt>
    <dgm:pt modelId="{F5EC93E7-A5CA-4FA4-A512-AD793DE536C4}" type="sibTrans" cxnId="{A2BF1B1C-8C9B-45AA-91F1-74C74166CEF2}">
      <dgm:prSet/>
      <dgm:spPr/>
      <dgm:t>
        <a:bodyPr/>
        <a:lstStyle/>
        <a:p>
          <a:endParaRPr lang="ru-RU"/>
        </a:p>
      </dgm:t>
    </dgm:pt>
    <dgm:pt modelId="{4FA583E7-C3C3-4489-8B82-424B4D05DF18}">
      <dgm:prSet phldrT="[Текст]"/>
      <dgm:spPr/>
      <dgm:t>
        <a:bodyPr/>
        <a:lstStyle/>
        <a:p>
          <a:r>
            <a:rPr lang="ru-RU" dirty="0" smtClean="0"/>
            <a:t>Задействовано - 9395</a:t>
          </a:r>
          <a:endParaRPr lang="ru-RU" dirty="0"/>
        </a:p>
      </dgm:t>
    </dgm:pt>
    <dgm:pt modelId="{F36BBB7A-1706-4BEC-9022-0B7FA6776F30}" type="parTrans" cxnId="{A193F50C-C111-4C36-9CC3-641446CC9164}">
      <dgm:prSet/>
      <dgm:spPr/>
      <dgm:t>
        <a:bodyPr/>
        <a:lstStyle/>
        <a:p>
          <a:endParaRPr lang="ru-RU"/>
        </a:p>
      </dgm:t>
    </dgm:pt>
    <dgm:pt modelId="{6E052D1E-999D-4766-A548-70C6B7642D24}" type="sibTrans" cxnId="{A193F50C-C111-4C36-9CC3-641446CC9164}">
      <dgm:prSet/>
      <dgm:spPr/>
      <dgm:t>
        <a:bodyPr/>
        <a:lstStyle/>
        <a:p>
          <a:endParaRPr lang="ru-RU"/>
        </a:p>
      </dgm:t>
    </dgm:pt>
    <dgm:pt modelId="{5D29BD4A-2DA1-4CFE-AC54-C338C5837E93}">
      <dgm:prSet phldrT="[Текст]"/>
      <dgm:spPr/>
      <dgm:t>
        <a:bodyPr/>
        <a:lstStyle/>
        <a:p>
          <a:r>
            <a:rPr lang="ru-RU" dirty="0" smtClean="0"/>
            <a:t>АДСЛ</a:t>
          </a:r>
          <a:endParaRPr lang="ru-RU" dirty="0"/>
        </a:p>
      </dgm:t>
    </dgm:pt>
    <dgm:pt modelId="{88ABCBF4-F7C9-4AAE-BCD6-D27EEB395C38}" type="parTrans" cxnId="{8CDAA4C8-CD1B-41FE-ABB0-CD3B946F0FA1}">
      <dgm:prSet/>
      <dgm:spPr/>
      <dgm:t>
        <a:bodyPr/>
        <a:lstStyle/>
        <a:p>
          <a:endParaRPr lang="ru-RU"/>
        </a:p>
      </dgm:t>
    </dgm:pt>
    <dgm:pt modelId="{961C8396-1290-4A11-87A2-CFA5EB2B98D3}" type="sibTrans" cxnId="{8CDAA4C8-CD1B-41FE-ABB0-CD3B946F0FA1}">
      <dgm:prSet/>
      <dgm:spPr/>
      <dgm:t>
        <a:bodyPr/>
        <a:lstStyle/>
        <a:p>
          <a:endParaRPr lang="ru-RU"/>
        </a:p>
      </dgm:t>
    </dgm:pt>
    <dgm:pt modelId="{3A714DBB-19E0-4A35-8915-EB93B96E5B83}">
      <dgm:prSet phldrT="[Текст]"/>
      <dgm:spPr/>
      <dgm:t>
        <a:bodyPr/>
        <a:lstStyle/>
        <a:p>
          <a:r>
            <a:rPr lang="ru-RU" dirty="0" smtClean="0"/>
            <a:t>Монтировано - </a:t>
          </a:r>
          <a:r>
            <a:rPr lang="en-US" dirty="0" smtClean="0"/>
            <a:t>  </a:t>
          </a:r>
          <a:r>
            <a:rPr lang="ru-RU" dirty="0" smtClean="0"/>
            <a:t>5976</a:t>
          </a:r>
          <a:endParaRPr lang="ru-RU" dirty="0"/>
        </a:p>
      </dgm:t>
    </dgm:pt>
    <dgm:pt modelId="{AD1BCE2F-F645-4C7C-8716-A1A5008B5C29}" type="parTrans" cxnId="{D10D25DB-46EF-42F4-927A-64D497C44F4F}">
      <dgm:prSet/>
      <dgm:spPr/>
      <dgm:t>
        <a:bodyPr/>
        <a:lstStyle/>
        <a:p>
          <a:endParaRPr lang="ru-RU"/>
        </a:p>
      </dgm:t>
    </dgm:pt>
    <dgm:pt modelId="{ED9D7A99-CE4F-4E05-93AC-78E6A3D2D9B5}" type="sibTrans" cxnId="{D10D25DB-46EF-42F4-927A-64D497C44F4F}">
      <dgm:prSet/>
      <dgm:spPr/>
      <dgm:t>
        <a:bodyPr/>
        <a:lstStyle/>
        <a:p>
          <a:endParaRPr lang="ru-RU"/>
        </a:p>
      </dgm:t>
    </dgm:pt>
    <dgm:pt modelId="{3FF0E846-5A4C-4B0A-9323-AF7F526BCFDF}">
      <dgm:prSet phldrT="[Текст]"/>
      <dgm:spPr/>
      <dgm:t>
        <a:bodyPr/>
        <a:lstStyle/>
        <a:p>
          <a:r>
            <a:rPr lang="ru-RU" dirty="0" smtClean="0"/>
            <a:t>Задействовано - 5370</a:t>
          </a:r>
          <a:endParaRPr lang="ru-RU" dirty="0"/>
        </a:p>
      </dgm:t>
    </dgm:pt>
    <dgm:pt modelId="{01AEA752-E261-4186-AD56-A5169D6756B5}" type="parTrans" cxnId="{D65C978B-D98E-451B-B520-FBF7672C70B3}">
      <dgm:prSet/>
      <dgm:spPr/>
      <dgm:t>
        <a:bodyPr/>
        <a:lstStyle/>
        <a:p>
          <a:endParaRPr lang="ru-RU"/>
        </a:p>
      </dgm:t>
    </dgm:pt>
    <dgm:pt modelId="{70CE3AD6-7098-4535-868C-B313A64C99C4}" type="sibTrans" cxnId="{D65C978B-D98E-451B-B520-FBF7672C70B3}">
      <dgm:prSet/>
      <dgm:spPr/>
      <dgm:t>
        <a:bodyPr/>
        <a:lstStyle/>
        <a:p>
          <a:endParaRPr lang="ru-RU"/>
        </a:p>
      </dgm:t>
    </dgm:pt>
    <dgm:pt modelId="{16FFB7DB-C964-453C-8813-D9DD0232F190}">
      <dgm:prSet phldrT="[Текст]"/>
      <dgm:spPr/>
      <dgm:t>
        <a:bodyPr/>
        <a:lstStyle/>
        <a:p>
          <a:r>
            <a:rPr lang="en-US" dirty="0" smtClean="0"/>
            <a:t>FTTB</a:t>
          </a:r>
          <a:endParaRPr lang="ru-RU" dirty="0"/>
        </a:p>
      </dgm:t>
    </dgm:pt>
    <dgm:pt modelId="{A4E18E3B-0B20-42DB-86CD-1CFD041C952B}" type="parTrans" cxnId="{BED6D75D-1558-480C-AF4A-0DCE53B3AEE2}">
      <dgm:prSet/>
      <dgm:spPr/>
      <dgm:t>
        <a:bodyPr/>
        <a:lstStyle/>
        <a:p>
          <a:endParaRPr lang="ru-RU"/>
        </a:p>
      </dgm:t>
    </dgm:pt>
    <dgm:pt modelId="{6CCA5AB6-A27C-401D-A230-907ECCEDFE66}" type="sibTrans" cxnId="{BED6D75D-1558-480C-AF4A-0DCE53B3AEE2}">
      <dgm:prSet/>
      <dgm:spPr/>
      <dgm:t>
        <a:bodyPr/>
        <a:lstStyle/>
        <a:p>
          <a:endParaRPr lang="ru-RU"/>
        </a:p>
      </dgm:t>
    </dgm:pt>
    <dgm:pt modelId="{0993A9D6-28A2-4FB0-AC3D-4CCD8F077078}">
      <dgm:prSet phldrT="[Текст]"/>
      <dgm:spPr/>
      <dgm:t>
        <a:bodyPr/>
        <a:lstStyle/>
        <a:p>
          <a:r>
            <a:rPr lang="ru-RU" dirty="0" smtClean="0"/>
            <a:t>Монтировано</a:t>
          </a:r>
          <a:r>
            <a:rPr lang="en-US" dirty="0" smtClean="0"/>
            <a:t> -   1464</a:t>
          </a:r>
          <a:endParaRPr lang="ru-RU" dirty="0"/>
        </a:p>
      </dgm:t>
    </dgm:pt>
    <dgm:pt modelId="{7C00042F-862E-420F-8C27-B7E3E49255C5}" type="parTrans" cxnId="{5829295A-26CF-44F4-A9B8-4C3AC665C57E}">
      <dgm:prSet/>
      <dgm:spPr/>
      <dgm:t>
        <a:bodyPr/>
        <a:lstStyle/>
        <a:p>
          <a:endParaRPr lang="ru-RU"/>
        </a:p>
      </dgm:t>
    </dgm:pt>
    <dgm:pt modelId="{6768DFDE-317B-428C-A6D1-806EAA7657AC}" type="sibTrans" cxnId="{5829295A-26CF-44F4-A9B8-4C3AC665C57E}">
      <dgm:prSet/>
      <dgm:spPr/>
      <dgm:t>
        <a:bodyPr/>
        <a:lstStyle/>
        <a:p>
          <a:endParaRPr lang="ru-RU"/>
        </a:p>
      </dgm:t>
    </dgm:pt>
    <dgm:pt modelId="{6C4D70AB-E22F-403E-B4AA-9ADA175868FC}">
      <dgm:prSet phldrT="[Текст]"/>
      <dgm:spPr/>
      <dgm:t>
        <a:bodyPr/>
        <a:lstStyle/>
        <a:p>
          <a:r>
            <a:rPr lang="ru-RU" dirty="0" smtClean="0"/>
            <a:t>Задействовано</a:t>
          </a:r>
          <a:r>
            <a:rPr lang="en-US" dirty="0" smtClean="0"/>
            <a:t> - 1166</a:t>
          </a:r>
          <a:endParaRPr lang="ru-RU" dirty="0"/>
        </a:p>
      </dgm:t>
    </dgm:pt>
    <dgm:pt modelId="{C748A008-9F6A-4C93-AA91-3E30BB35632B}" type="parTrans" cxnId="{3F77CD88-A496-4DF9-A829-1FE56C4644F8}">
      <dgm:prSet/>
      <dgm:spPr/>
      <dgm:t>
        <a:bodyPr/>
        <a:lstStyle/>
        <a:p>
          <a:endParaRPr lang="ru-RU"/>
        </a:p>
      </dgm:t>
    </dgm:pt>
    <dgm:pt modelId="{B91FBA54-E4DF-40A7-A677-E513B6980898}" type="sibTrans" cxnId="{3F77CD88-A496-4DF9-A829-1FE56C4644F8}">
      <dgm:prSet/>
      <dgm:spPr/>
      <dgm:t>
        <a:bodyPr/>
        <a:lstStyle/>
        <a:p>
          <a:endParaRPr lang="ru-RU"/>
        </a:p>
      </dgm:t>
    </dgm:pt>
    <dgm:pt modelId="{FD9C3F39-EBB6-4B5A-81D2-DF7CCF8AF435}" type="pres">
      <dgm:prSet presAssocID="{0AF76681-3A15-4BF5-963E-28D9A728E92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2C0FC17-1C3A-4970-8C77-357CAA326906}" type="pres">
      <dgm:prSet presAssocID="{C0962A0A-8D33-42FD-8900-1DBA81C43464}" presName="linNode" presStyleCnt="0"/>
      <dgm:spPr/>
    </dgm:pt>
    <dgm:pt modelId="{09FDA2E7-E21A-44A5-8488-841CABA3FB3B}" type="pres">
      <dgm:prSet presAssocID="{C0962A0A-8D33-42FD-8900-1DBA81C43464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77CEDA-6E4B-4A40-865A-D3DB5DD568C9}" type="pres">
      <dgm:prSet presAssocID="{C0962A0A-8D33-42FD-8900-1DBA81C43464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A9244B-6559-44E9-871A-A6ADE35F7277}" type="pres">
      <dgm:prSet presAssocID="{2F5F673F-268D-4233-975E-7BDB42B46875}" presName="sp" presStyleCnt="0"/>
      <dgm:spPr/>
    </dgm:pt>
    <dgm:pt modelId="{7E7E6660-37C4-41BA-8723-7475487A95BB}" type="pres">
      <dgm:prSet presAssocID="{5D29BD4A-2DA1-4CFE-AC54-C338C5837E93}" presName="linNode" presStyleCnt="0"/>
      <dgm:spPr/>
    </dgm:pt>
    <dgm:pt modelId="{D3829C4F-37FE-48E7-8050-664C701E1575}" type="pres">
      <dgm:prSet presAssocID="{5D29BD4A-2DA1-4CFE-AC54-C338C5837E93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9C37E1-0E7B-4FF9-9F1B-5BF7E872817E}" type="pres">
      <dgm:prSet presAssocID="{5D29BD4A-2DA1-4CFE-AC54-C338C5837E93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11CF83-DD6E-4E6E-9874-3DF897BD15C8}" type="pres">
      <dgm:prSet presAssocID="{961C8396-1290-4A11-87A2-CFA5EB2B98D3}" presName="sp" presStyleCnt="0"/>
      <dgm:spPr/>
    </dgm:pt>
    <dgm:pt modelId="{DB8779E8-28DA-4AF6-9DB2-C22DF9666F67}" type="pres">
      <dgm:prSet presAssocID="{16FFB7DB-C964-453C-8813-D9DD0232F190}" presName="linNode" presStyleCnt="0"/>
      <dgm:spPr/>
    </dgm:pt>
    <dgm:pt modelId="{79AD583D-79BB-4EA5-AF33-C4E5656479FE}" type="pres">
      <dgm:prSet presAssocID="{16FFB7DB-C964-453C-8813-D9DD0232F190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5A815E-DF97-43F2-85FD-DA092A2DA62E}" type="pres">
      <dgm:prSet presAssocID="{16FFB7DB-C964-453C-8813-D9DD0232F190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DCB4FC2-83BE-44ED-A221-B1A37B35E350}" type="presOf" srcId="{6C4D70AB-E22F-403E-B4AA-9ADA175868FC}" destId="{C95A815E-DF97-43F2-85FD-DA092A2DA62E}" srcOrd="0" destOrd="1" presId="urn:microsoft.com/office/officeart/2005/8/layout/vList5"/>
    <dgm:cxn modelId="{FAFFD611-4A38-4181-9CB1-2BDE9DD47089}" type="presOf" srcId="{9126CF2E-9D6C-4D73-BAC2-FAB6B193BA8D}" destId="{A377CEDA-6E4B-4A40-865A-D3DB5DD568C9}" srcOrd="0" destOrd="0" presId="urn:microsoft.com/office/officeart/2005/8/layout/vList5"/>
    <dgm:cxn modelId="{5DF60E24-7E54-41EB-B90B-73F700F9915F}" type="presOf" srcId="{5D29BD4A-2DA1-4CFE-AC54-C338C5837E93}" destId="{D3829C4F-37FE-48E7-8050-664C701E1575}" srcOrd="0" destOrd="0" presId="urn:microsoft.com/office/officeart/2005/8/layout/vList5"/>
    <dgm:cxn modelId="{D65C978B-D98E-451B-B520-FBF7672C70B3}" srcId="{5D29BD4A-2DA1-4CFE-AC54-C338C5837E93}" destId="{3FF0E846-5A4C-4B0A-9323-AF7F526BCFDF}" srcOrd="1" destOrd="0" parTransId="{01AEA752-E261-4186-AD56-A5169D6756B5}" sibTransId="{70CE3AD6-7098-4535-868C-B313A64C99C4}"/>
    <dgm:cxn modelId="{3F77CD88-A496-4DF9-A829-1FE56C4644F8}" srcId="{16FFB7DB-C964-453C-8813-D9DD0232F190}" destId="{6C4D70AB-E22F-403E-B4AA-9ADA175868FC}" srcOrd="1" destOrd="0" parTransId="{C748A008-9F6A-4C93-AA91-3E30BB35632B}" sibTransId="{B91FBA54-E4DF-40A7-A677-E513B6980898}"/>
    <dgm:cxn modelId="{7EFA88E4-1F80-488D-8C59-2DC9A54260D7}" srcId="{0AF76681-3A15-4BF5-963E-28D9A728E92F}" destId="{C0962A0A-8D33-42FD-8900-1DBA81C43464}" srcOrd="0" destOrd="0" parTransId="{5FC7929B-CE33-4BA2-AE34-748E10DF6FC0}" sibTransId="{2F5F673F-268D-4233-975E-7BDB42B46875}"/>
    <dgm:cxn modelId="{7DC63BA2-C37A-4DB0-8FE9-89E2622B71C6}" type="presOf" srcId="{16FFB7DB-C964-453C-8813-D9DD0232F190}" destId="{79AD583D-79BB-4EA5-AF33-C4E5656479FE}" srcOrd="0" destOrd="0" presId="urn:microsoft.com/office/officeart/2005/8/layout/vList5"/>
    <dgm:cxn modelId="{535937AF-E961-49B2-9507-3A1E67BC64F5}" type="presOf" srcId="{4FA583E7-C3C3-4489-8B82-424B4D05DF18}" destId="{A377CEDA-6E4B-4A40-865A-D3DB5DD568C9}" srcOrd="0" destOrd="1" presId="urn:microsoft.com/office/officeart/2005/8/layout/vList5"/>
    <dgm:cxn modelId="{1F931700-4AA6-472F-AAB8-C827309B07F8}" type="presOf" srcId="{C0962A0A-8D33-42FD-8900-1DBA81C43464}" destId="{09FDA2E7-E21A-44A5-8488-841CABA3FB3B}" srcOrd="0" destOrd="0" presId="urn:microsoft.com/office/officeart/2005/8/layout/vList5"/>
    <dgm:cxn modelId="{D2BD3EF2-EF4F-43E1-AB04-1809E7581452}" type="presOf" srcId="{3FF0E846-5A4C-4B0A-9323-AF7F526BCFDF}" destId="{949C37E1-0E7B-4FF9-9F1B-5BF7E872817E}" srcOrd="0" destOrd="1" presId="urn:microsoft.com/office/officeart/2005/8/layout/vList5"/>
    <dgm:cxn modelId="{6017F1F6-12F5-419B-B9AD-37726FA94843}" type="presOf" srcId="{3A714DBB-19E0-4A35-8915-EB93B96E5B83}" destId="{949C37E1-0E7B-4FF9-9F1B-5BF7E872817E}" srcOrd="0" destOrd="0" presId="urn:microsoft.com/office/officeart/2005/8/layout/vList5"/>
    <dgm:cxn modelId="{148EE18F-557E-4B1E-8E97-E2F18B68BEDF}" type="presOf" srcId="{0AF76681-3A15-4BF5-963E-28D9A728E92F}" destId="{FD9C3F39-EBB6-4B5A-81D2-DF7CCF8AF435}" srcOrd="0" destOrd="0" presId="urn:microsoft.com/office/officeart/2005/8/layout/vList5"/>
    <dgm:cxn modelId="{8CDAA4C8-CD1B-41FE-ABB0-CD3B946F0FA1}" srcId="{0AF76681-3A15-4BF5-963E-28D9A728E92F}" destId="{5D29BD4A-2DA1-4CFE-AC54-C338C5837E93}" srcOrd="1" destOrd="0" parTransId="{88ABCBF4-F7C9-4AAE-BCD6-D27EEB395C38}" sibTransId="{961C8396-1290-4A11-87A2-CFA5EB2B98D3}"/>
    <dgm:cxn modelId="{A2BF1B1C-8C9B-45AA-91F1-74C74166CEF2}" srcId="{C0962A0A-8D33-42FD-8900-1DBA81C43464}" destId="{9126CF2E-9D6C-4D73-BAC2-FAB6B193BA8D}" srcOrd="0" destOrd="0" parTransId="{08FD6234-1FB0-41C1-BB9E-5203C138DA77}" sibTransId="{F5EC93E7-A5CA-4FA4-A512-AD793DE536C4}"/>
    <dgm:cxn modelId="{A5801A37-CE34-4EBC-B121-B3D6F9D57F7E}" type="presOf" srcId="{0993A9D6-28A2-4FB0-AC3D-4CCD8F077078}" destId="{C95A815E-DF97-43F2-85FD-DA092A2DA62E}" srcOrd="0" destOrd="0" presId="urn:microsoft.com/office/officeart/2005/8/layout/vList5"/>
    <dgm:cxn modelId="{A193F50C-C111-4C36-9CC3-641446CC9164}" srcId="{C0962A0A-8D33-42FD-8900-1DBA81C43464}" destId="{4FA583E7-C3C3-4489-8B82-424B4D05DF18}" srcOrd="1" destOrd="0" parTransId="{F36BBB7A-1706-4BEC-9022-0B7FA6776F30}" sibTransId="{6E052D1E-999D-4766-A548-70C6B7642D24}"/>
    <dgm:cxn modelId="{BED6D75D-1558-480C-AF4A-0DCE53B3AEE2}" srcId="{0AF76681-3A15-4BF5-963E-28D9A728E92F}" destId="{16FFB7DB-C964-453C-8813-D9DD0232F190}" srcOrd="2" destOrd="0" parTransId="{A4E18E3B-0B20-42DB-86CD-1CFD041C952B}" sibTransId="{6CCA5AB6-A27C-401D-A230-907ECCEDFE66}"/>
    <dgm:cxn modelId="{5829295A-26CF-44F4-A9B8-4C3AC665C57E}" srcId="{16FFB7DB-C964-453C-8813-D9DD0232F190}" destId="{0993A9D6-28A2-4FB0-AC3D-4CCD8F077078}" srcOrd="0" destOrd="0" parTransId="{7C00042F-862E-420F-8C27-B7E3E49255C5}" sibTransId="{6768DFDE-317B-428C-A6D1-806EAA7657AC}"/>
    <dgm:cxn modelId="{D10D25DB-46EF-42F4-927A-64D497C44F4F}" srcId="{5D29BD4A-2DA1-4CFE-AC54-C338C5837E93}" destId="{3A714DBB-19E0-4A35-8915-EB93B96E5B83}" srcOrd="0" destOrd="0" parTransId="{AD1BCE2F-F645-4C7C-8716-A1A5008B5C29}" sibTransId="{ED9D7A99-CE4F-4E05-93AC-78E6A3D2D9B5}"/>
    <dgm:cxn modelId="{3B49EB79-8210-44B7-8A49-EF5716419F17}" type="presParOf" srcId="{FD9C3F39-EBB6-4B5A-81D2-DF7CCF8AF435}" destId="{22C0FC17-1C3A-4970-8C77-357CAA326906}" srcOrd="0" destOrd="0" presId="urn:microsoft.com/office/officeart/2005/8/layout/vList5"/>
    <dgm:cxn modelId="{37F06E4B-5BA4-4989-B780-83374DE276A8}" type="presParOf" srcId="{22C0FC17-1C3A-4970-8C77-357CAA326906}" destId="{09FDA2E7-E21A-44A5-8488-841CABA3FB3B}" srcOrd="0" destOrd="0" presId="urn:microsoft.com/office/officeart/2005/8/layout/vList5"/>
    <dgm:cxn modelId="{33545277-C91B-4E89-B54C-02A0370B3C35}" type="presParOf" srcId="{22C0FC17-1C3A-4970-8C77-357CAA326906}" destId="{A377CEDA-6E4B-4A40-865A-D3DB5DD568C9}" srcOrd="1" destOrd="0" presId="urn:microsoft.com/office/officeart/2005/8/layout/vList5"/>
    <dgm:cxn modelId="{9A638391-1799-48F6-8800-A8BA241D25EF}" type="presParOf" srcId="{FD9C3F39-EBB6-4B5A-81D2-DF7CCF8AF435}" destId="{5CA9244B-6559-44E9-871A-A6ADE35F7277}" srcOrd="1" destOrd="0" presId="urn:microsoft.com/office/officeart/2005/8/layout/vList5"/>
    <dgm:cxn modelId="{16DFB541-9191-431A-8732-CCDA1F16AED1}" type="presParOf" srcId="{FD9C3F39-EBB6-4B5A-81D2-DF7CCF8AF435}" destId="{7E7E6660-37C4-41BA-8723-7475487A95BB}" srcOrd="2" destOrd="0" presId="urn:microsoft.com/office/officeart/2005/8/layout/vList5"/>
    <dgm:cxn modelId="{EBA98537-B7EB-4602-AD13-404218CCEEAA}" type="presParOf" srcId="{7E7E6660-37C4-41BA-8723-7475487A95BB}" destId="{D3829C4F-37FE-48E7-8050-664C701E1575}" srcOrd="0" destOrd="0" presId="urn:microsoft.com/office/officeart/2005/8/layout/vList5"/>
    <dgm:cxn modelId="{818B04A7-680D-4EF3-8222-34409A05842A}" type="presParOf" srcId="{7E7E6660-37C4-41BA-8723-7475487A95BB}" destId="{949C37E1-0E7B-4FF9-9F1B-5BF7E872817E}" srcOrd="1" destOrd="0" presId="urn:microsoft.com/office/officeart/2005/8/layout/vList5"/>
    <dgm:cxn modelId="{097F41B6-CE91-4601-A3E4-744A66B51696}" type="presParOf" srcId="{FD9C3F39-EBB6-4B5A-81D2-DF7CCF8AF435}" destId="{EA11CF83-DD6E-4E6E-9874-3DF897BD15C8}" srcOrd="3" destOrd="0" presId="urn:microsoft.com/office/officeart/2005/8/layout/vList5"/>
    <dgm:cxn modelId="{22BCEBD9-2497-4286-8ADD-3791BA91D8D7}" type="presParOf" srcId="{FD9C3F39-EBB6-4B5A-81D2-DF7CCF8AF435}" destId="{DB8779E8-28DA-4AF6-9DB2-C22DF9666F67}" srcOrd="4" destOrd="0" presId="urn:microsoft.com/office/officeart/2005/8/layout/vList5"/>
    <dgm:cxn modelId="{345B5B57-1AE5-48D2-9AF9-DA9921AB0DAB}" type="presParOf" srcId="{DB8779E8-28DA-4AF6-9DB2-C22DF9666F67}" destId="{79AD583D-79BB-4EA5-AF33-C4E5656479FE}" srcOrd="0" destOrd="0" presId="urn:microsoft.com/office/officeart/2005/8/layout/vList5"/>
    <dgm:cxn modelId="{29481402-6782-41C9-AC21-999BA822F424}" type="presParOf" srcId="{DB8779E8-28DA-4AF6-9DB2-C22DF9666F67}" destId="{C95A815E-DF97-43F2-85FD-DA092A2DA62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3FC69C-EE36-4C84-B50D-CAD56AA92403}" type="doc">
      <dgm:prSet loTypeId="urn:microsoft.com/office/officeart/2005/8/layout/hList6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AB0A82CF-A3B6-4979-ACCC-7E11E59B27B3}" type="pres">
      <dgm:prSet presAssocID="{9F3FC69C-EE36-4C84-B50D-CAD56AA9240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E1215CD0-FF1E-409E-BDA6-A50D462DA38D}" type="presOf" srcId="{9F3FC69C-EE36-4C84-B50D-CAD56AA92403}" destId="{AB0A82CF-A3B6-4979-ACCC-7E11E59B27B3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F3FC69C-EE36-4C84-B50D-CAD56AA92403}" type="doc">
      <dgm:prSet loTypeId="urn:microsoft.com/office/officeart/2005/8/layout/hList6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AB0A82CF-A3B6-4979-ACCC-7E11E59B27B3}" type="pres">
      <dgm:prSet presAssocID="{9F3FC69C-EE36-4C84-B50D-CAD56AA9240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E1215CD0-FF1E-409E-BDA6-A50D462DA38D}" type="presOf" srcId="{9F3FC69C-EE36-4C84-B50D-CAD56AA92403}" destId="{AB0A82CF-A3B6-4979-ACCC-7E11E59B27B3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8F9CE-1FE6-463E-8AEB-C9949FDBFABD}" type="datetimeFigureOut">
              <a:rPr lang="ru-RU" smtClean="0"/>
              <a:t>21.01.2020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52438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29E511-57AA-42BC-9BFE-5C9AF7048E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610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6F14D-35F4-45EB-8AAB-938A669664A6}" type="datetime1">
              <a:rPr lang="ru-RU" smtClean="0"/>
              <a:t>21.01.2020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2CBA1-3832-4303-9B15-B7AE8D3E44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53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F0BC9-9536-4BCB-99BF-EDB15E9AD98E}" type="datetime1">
              <a:rPr lang="ru-RU" smtClean="0"/>
              <a:t>21.01.2020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2CBA1-3832-4303-9B15-B7AE8D3E44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887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AC0B4-A19A-46EF-AA2A-FA92D66C3170}" type="datetime1">
              <a:rPr lang="ru-RU" smtClean="0"/>
              <a:t>21.01.2020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2CBA1-3832-4303-9B15-B7AE8D3E44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29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8787-2FA3-4EF7-B342-A075E96B401D}" type="datetime1">
              <a:rPr lang="ru-RU" smtClean="0"/>
              <a:t>21.01.2020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2CBA1-3832-4303-9B15-B7AE8D3E44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72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7AF88-30DD-406A-B9A7-5E9D155E83F2}" type="datetime1">
              <a:rPr lang="ru-RU" smtClean="0"/>
              <a:t>21.01.2020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2CBA1-3832-4303-9B15-B7AE8D3E44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020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582A-0816-44CB-8421-B4F20705593A}" type="datetime1">
              <a:rPr lang="ru-RU" smtClean="0"/>
              <a:t>21.01.2020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2CBA1-3832-4303-9B15-B7AE8D3E44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121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E0E47-7722-4331-A2F7-BFAAB42DDF46}" type="datetime1">
              <a:rPr lang="ru-RU" smtClean="0"/>
              <a:t>21.01.2020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2CBA1-3832-4303-9B15-B7AE8D3E44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483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02A92-1A6B-4E0C-90D6-FC9A6C5BEABF}" type="datetime1">
              <a:rPr lang="ru-RU" smtClean="0"/>
              <a:t>21.01.2020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2CBA1-3832-4303-9B15-B7AE8D3E44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093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1EB4C-5386-421B-AE1F-A1A95F247CB9}" type="datetime1">
              <a:rPr lang="ru-RU" smtClean="0"/>
              <a:t>21.01.2020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2CBA1-3832-4303-9B15-B7AE8D3E44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818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D7462-0B12-4D9B-993F-661FD44E5F71}" type="datetime1">
              <a:rPr lang="ru-RU" smtClean="0"/>
              <a:t>21.01.2020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2CBA1-3832-4303-9B15-B7AE8D3E44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397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F08B3-E9ED-4E5F-AD40-B92026BFA8E5}" type="datetime1">
              <a:rPr lang="ru-RU" smtClean="0"/>
              <a:t>21.01.2020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2CBA1-3832-4303-9B15-B7AE8D3E44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672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1FF3E-B1F2-4F7D-96ED-A87DDD6C85A1}" type="datetime1">
              <a:rPr lang="ru-RU" smtClean="0"/>
              <a:t>21.01.2020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42CBA1-3832-4303-9B15-B7AE8D3E44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545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1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chart" Target="../charts/chart2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image" Target="../media/image9.JPG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image" Target="../media/image8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11846D4-F6D6-4647-A2EB-C06BEA5EC9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61"/>
          <a:stretch/>
        </p:blipFill>
        <p:spPr>
          <a:xfrm>
            <a:off x="5804452" y="0"/>
            <a:ext cx="6387548" cy="68580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EBFFDCB6-24AC-7342-96E9-67C4E6223963}"/>
              </a:ext>
            </a:extLst>
          </p:cNvPr>
          <p:cNvSpPr/>
          <p:nvPr/>
        </p:nvSpPr>
        <p:spPr>
          <a:xfrm>
            <a:off x="0" y="-11152"/>
            <a:ext cx="8497229" cy="6869152"/>
          </a:xfrm>
          <a:custGeom>
            <a:avLst/>
            <a:gdLst>
              <a:gd name="connsiteX0" fmla="*/ 0 w 6869152"/>
              <a:gd name="connsiteY0" fmla="*/ 0 h 6869152"/>
              <a:gd name="connsiteX1" fmla="*/ 6869152 w 6869152"/>
              <a:gd name="connsiteY1" fmla="*/ 0 h 6869152"/>
              <a:gd name="connsiteX2" fmla="*/ 6869152 w 6869152"/>
              <a:gd name="connsiteY2" fmla="*/ 6869152 h 6869152"/>
              <a:gd name="connsiteX3" fmla="*/ 0 w 6869152"/>
              <a:gd name="connsiteY3" fmla="*/ 6869152 h 6869152"/>
              <a:gd name="connsiteX4" fmla="*/ 0 w 6869152"/>
              <a:gd name="connsiteY4" fmla="*/ 0 h 6869152"/>
              <a:gd name="connsiteX0" fmla="*/ 0 w 6869152"/>
              <a:gd name="connsiteY0" fmla="*/ 0 h 6869152"/>
              <a:gd name="connsiteX1" fmla="*/ 6869152 w 6869152"/>
              <a:gd name="connsiteY1" fmla="*/ 0 h 6869152"/>
              <a:gd name="connsiteX2" fmla="*/ 5274528 w 6869152"/>
              <a:gd name="connsiteY2" fmla="*/ 6858001 h 6869152"/>
              <a:gd name="connsiteX3" fmla="*/ 0 w 6869152"/>
              <a:gd name="connsiteY3" fmla="*/ 6869152 h 6869152"/>
              <a:gd name="connsiteX4" fmla="*/ 0 w 6869152"/>
              <a:gd name="connsiteY4" fmla="*/ 0 h 6869152"/>
              <a:gd name="connsiteX0" fmla="*/ 0 w 6869152"/>
              <a:gd name="connsiteY0" fmla="*/ 0 h 6869153"/>
              <a:gd name="connsiteX1" fmla="*/ 6869152 w 6869152"/>
              <a:gd name="connsiteY1" fmla="*/ 0 h 6869153"/>
              <a:gd name="connsiteX2" fmla="*/ 4334177 w 6869152"/>
              <a:gd name="connsiteY2" fmla="*/ 6869153 h 6869153"/>
              <a:gd name="connsiteX3" fmla="*/ 0 w 6869152"/>
              <a:gd name="connsiteY3" fmla="*/ 6869152 h 6869153"/>
              <a:gd name="connsiteX4" fmla="*/ 0 w 6869152"/>
              <a:gd name="connsiteY4" fmla="*/ 0 h 6869153"/>
              <a:gd name="connsiteX0" fmla="*/ 0 w 6869152"/>
              <a:gd name="connsiteY0" fmla="*/ 0 h 6869152"/>
              <a:gd name="connsiteX1" fmla="*/ 6869152 w 6869152"/>
              <a:gd name="connsiteY1" fmla="*/ 0 h 6869152"/>
              <a:gd name="connsiteX2" fmla="*/ 5371493 w 6869152"/>
              <a:gd name="connsiteY2" fmla="*/ 6858002 h 6869152"/>
              <a:gd name="connsiteX3" fmla="*/ 0 w 6869152"/>
              <a:gd name="connsiteY3" fmla="*/ 6869152 h 6869152"/>
              <a:gd name="connsiteX4" fmla="*/ 0 w 6869152"/>
              <a:gd name="connsiteY4" fmla="*/ 0 h 6869152"/>
              <a:gd name="connsiteX0" fmla="*/ 0 w 7632391"/>
              <a:gd name="connsiteY0" fmla="*/ 0 h 6869152"/>
              <a:gd name="connsiteX1" fmla="*/ 7632391 w 7632391"/>
              <a:gd name="connsiteY1" fmla="*/ 11151 h 6869152"/>
              <a:gd name="connsiteX2" fmla="*/ 5371493 w 7632391"/>
              <a:gd name="connsiteY2" fmla="*/ 6858002 h 6869152"/>
              <a:gd name="connsiteX3" fmla="*/ 0 w 7632391"/>
              <a:gd name="connsiteY3" fmla="*/ 6869152 h 6869152"/>
              <a:gd name="connsiteX4" fmla="*/ 0 w 7632391"/>
              <a:gd name="connsiteY4" fmla="*/ 0 h 686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32391" h="6869152">
                <a:moveTo>
                  <a:pt x="0" y="0"/>
                </a:moveTo>
                <a:lnTo>
                  <a:pt x="7632391" y="11151"/>
                </a:lnTo>
                <a:lnTo>
                  <a:pt x="5371493" y="6858002"/>
                </a:lnTo>
                <a:lnTo>
                  <a:pt x="0" y="6869152"/>
                </a:lnTo>
                <a:lnTo>
                  <a:pt x="0" y="0"/>
                </a:lnTo>
                <a:close/>
              </a:path>
            </a:pathLst>
          </a:custGeom>
          <a:solidFill>
            <a:srgbClr val="FFBE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6D03DBC-3C8F-4B4F-B28A-E402C22F72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7175" y="6222257"/>
            <a:ext cx="2057400" cy="4699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0A2796B-AF52-DB49-A6E6-D5A8B45C23AE}"/>
              </a:ext>
            </a:extLst>
          </p:cNvPr>
          <p:cNvSpPr txBox="1"/>
          <p:nvPr/>
        </p:nvSpPr>
        <p:spPr>
          <a:xfrm>
            <a:off x="658813" y="2021061"/>
            <a:ext cx="6673479" cy="707886"/>
          </a:xfrm>
          <a:prstGeom prst="rect">
            <a:avLst/>
          </a:prstGeom>
          <a:noFill/>
        </p:spPr>
        <p:txBody>
          <a:bodyPr wrap="square" lIns="0" rIns="90000" rtlCol="0">
            <a:spAutoFit/>
          </a:bodyPr>
          <a:lstStyle/>
          <a:p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ЛТЦ Северский район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15E4BEB-740F-754F-B9ED-BB5B6356FD9C}"/>
              </a:ext>
            </a:extLst>
          </p:cNvPr>
          <p:cNvSpPr txBox="1"/>
          <p:nvPr/>
        </p:nvSpPr>
        <p:spPr>
          <a:xfrm>
            <a:off x="548545" y="5240703"/>
            <a:ext cx="4032059" cy="522451"/>
          </a:xfrm>
          <a:prstGeom prst="rect">
            <a:avLst/>
          </a:prstGeom>
          <a:noFill/>
        </p:spPr>
        <p:txBody>
          <a:bodyPr wrap="square" lIns="0" rIns="9000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DEEA69D-A704-1B4C-ACD6-1B4B74D071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13" y="333375"/>
            <a:ext cx="766938" cy="12721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0A2796B-AF52-DB49-A6E6-D5A8B45C23AE}"/>
              </a:ext>
            </a:extLst>
          </p:cNvPr>
          <p:cNvSpPr txBox="1"/>
          <p:nvPr/>
        </p:nvSpPr>
        <p:spPr>
          <a:xfrm>
            <a:off x="3148818" y="2926440"/>
            <a:ext cx="3259933" cy="523220"/>
          </a:xfrm>
          <a:prstGeom prst="rect">
            <a:avLst/>
          </a:prstGeom>
          <a:noFill/>
        </p:spPr>
        <p:txBody>
          <a:bodyPr wrap="square" lIns="0" rIns="90000" rtlCol="0">
            <a:spAutoFit/>
          </a:bodyPr>
          <a:lstStyle/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«Развитие ВОЛС»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071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6">
            <a:extLst>
              <a:ext uri="{FF2B5EF4-FFF2-40B4-BE49-F238E27FC236}">
                <a16:creationId xmlns:a16="http://schemas.microsoft.com/office/drawing/2014/main" xmlns="" id="{EBFFDCB6-24AC-7342-96E9-67C4E6223963}"/>
              </a:ext>
            </a:extLst>
          </p:cNvPr>
          <p:cNvSpPr/>
          <p:nvPr/>
        </p:nvSpPr>
        <p:spPr>
          <a:xfrm>
            <a:off x="0" y="0"/>
            <a:ext cx="12192000" cy="6869152"/>
          </a:xfrm>
          <a:custGeom>
            <a:avLst/>
            <a:gdLst>
              <a:gd name="connsiteX0" fmla="*/ 0 w 6869152"/>
              <a:gd name="connsiteY0" fmla="*/ 0 h 6869152"/>
              <a:gd name="connsiteX1" fmla="*/ 6869152 w 6869152"/>
              <a:gd name="connsiteY1" fmla="*/ 0 h 6869152"/>
              <a:gd name="connsiteX2" fmla="*/ 6869152 w 6869152"/>
              <a:gd name="connsiteY2" fmla="*/ 6869152 h 6869152"/>
              <a:gd name="connsiteX3" fmla="*/ 0 w 6869152"/>
              <a:gd name="connsiteY3" fmla="*/ 6869152 h 6869152"/>
              <a:gd name="connsiteX4" fmla="*/ 0 w 6869152"/>
              <a:gd name="connsiteY4" fmla="*/ 0 h 6869152"/>
              <a:gd name="connsiteX0" fmla="*/ 0 w 6869152"/>
              <a:gd name="connsiteY0" fmla="*/ 0 h 6869152"/>
              <a:gd name="connsiteX1" fmla="*/ 6869152 w 6869152"/>
              <a:gd name="connsiteY1" fmla="*/ 0 h 6869152"/>
              <a:gd name="connsiteX2" fmla="*/ 5274528 w 6869152"/>
              <a:gd name="connsiteY2" fmla="*/ 6858001 h 6869152"/>
              <a:gd name="connsiteX3" fmla="*/ 0 w 6869152"/>
              <a:gd name="connsiteY3" fmla="*/ 6869152 h 6869152"/>
              <a:gd name="connsiteX4" fmla="*/ 0 w 6869152"/>
              <a:gd name="connsiteY4" fmla="*/ 0 h 6869152"/>
              <a:gd name="connsiteX0" fmla="*/ 0 w 6869152"/>
              <a:gd name="connsiteY0" fmla="*/ 0 h 6869153"/>
              <a:gd name="connsiteX1" fmla="*/ 6869152 w 6869152"/>
              <a:gd name="connsiteY1" fmla="*/ 0 h 6869153"/>
              <a:gd name="connsiteX2" fmla="*/ 4334177 w 6869152"/>
              <a:gd name="connsiteY2" fmla="*/ 6869153 h 6869153"/>
              <a:gd name="connsiteX3" fmla="*/ 0 w 6869152"/>
              <a:gd name="connsiteY3" fmla="*/ 6869152 h 6869153"/>
              <a:gd name="connsiteX4" fmla="*/ 0 w 6869152"/>
              <a:gd name="connsiteY4" fmla="*/ 0 h 6869153"/>
              <a:gd name="connsiteX0" fmla="*/ 0 w 6869152"/>
              <a:gd name="connsiteY0" fmla="*/ 0 h 6869152"/>
              <a:gd name="connsiteX1" fmla="*/ 6869152 w 6869152"/>
              <a:gd name="connsiteY1" fmla="*/ 0 h 6869152"/>
              <a:gd name="connsiteX2" fmla="*/ 5371493 w 6869152"/>
              <a:gd name="connsiteY2" fmla="*/ 6858002 h 6869152"/>
              <a:gd name="connsiteX3" fmla="*/ 0 w 6869152"/>
              <a:gd name="connsiteY3" fmla="*/ 6869152 h 6869152"/>
              <a:gd name="connsiteX4" fmla="*/ 0 w 6869152"/>
              <a:gd name="connsiteY4" fmla="*/ 0 h 6869152"/>
              <a:gd name="connsiteX0" fmla="*/ 0 w 7632391"/>
              <a:gd name="connsiteY0" fmla="*/ 0 h 6869152"/>
              <a:gd name="connsiteX1" fmla="*/ 7632391 w 7632391"/>
              <a:gd name="connsiteY1" fmla="*/ 11151 h 6869152"/>
              <a:gd name="connsiteX2" fmla="*/ 5371493 w 7632391"/>
              <a:gd name="connsiteY2" fmla="*/ 6858002 h 6869152"/>
              <a:gd name="connsiteX3" fmla="*/ 0 w 7632391"/>
              <a:gd name="connsiteY3" fmla="*/ 6869152 h 6869152"/>
              <a:gd name="connsiteX4" fmla="*/ 0 w 7632391"/>
              <a:gd name="connsiteY4" fmla="*/ 0 h 686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32391" h="6869152">
                <a:moveTo>
                  <a:pt x="0" y="0"/>
                </a:moveTo>
                <a:lnTo>
                  <a:pt x="7632391" y="11151"/>
                </a:lnTo>
                <a:lnTo>
                  <a:pt x="5371493" y="6858002"/>
                </a:lnTo>
                <a:lnTo>
                  <a:pt x="0" y="68691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Текст 3"/>
          <p:cNvSpPr>
            <a:spLocks noGrp="1"/>
          </p:cNvSpPr>
          <p:nvPr/>
        </p:nvSpPr>
        <p:spPr>
          <a:xfrm>
            <a:off x="4700133" y="312910"/>
            <a:ext cx="7010400" cy="381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Характеристика ЛТЦ Северский район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379530121"/>
              </p:ext>
            </p:extLst>
          </p:nvPr>
        </p:nvGraphicFramePr>
        <p:xfrm>
          <a:off x="752032" y="1768820"/>
          <a:ext cx="3276600" cy="259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TextBox 31"/>
          <p:cNvSpPr txBox="1"/>
          <p:nvPr/>
        </p:nvSpPr>
        <p:spPr>
          <a:xfrm>
            <a:off x="4552988" y="1954443"/>
            <a:ext cx="5237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Оказываем услуги связи в 48 населенных пунктах </a:t>
            </a:r>
          </a:p>
          <a:p>
            <a:r>
              <a:rPr lang="ru-RU" b="1" dirty="0" smtClean="0"/>
              <a:t>в том числе и «Универсальные услуги связи».</a:t>
            </a:r>
            <a:endParaRPr lang="ru-RU" b="1" dirty="0"/>
          </a:p>
        </p:txBody>
      </p:sp>
      <p:sp>
        <p:nvSpPr>
          <p:cNvPr id="19" name="TextBox 35"/>
          <p:cNvSpPr txBox="1"/>
          <p:nvPr/>
        </p:nvSpPr>
        <p:spPr>
          <a:xfrm>
            <a:off x="1814693" y="1342100"/>
            <a:ext cx="835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Услуги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90873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EBFFDCB6-24AC-7342-96E9-67C4E6223963}"/>
              </a:ext>
            </a:extLst>
          </p:cNvPr>
          <p:cNvSpPr/>
          <p:nvPr/>
        </p:nvSpPr>
        <p:spPr>
          <a:xfrm>
            <a:off x="0" y="-131542"/>
            <a:ext cx="12192000" cy="6869152"/>
          </a:xfrm>
          <a:custGeom>
            <a:avLst/>
            <a:gdLst>
              <a:gd name="connsiteX0" fmla="*/ 0 w 6869152"/>
              <a:gd name="connsiteY0" fmla="*/ 0 h 6869152"/>
              <a:gd name="connsiteX1" fmla="*/ 6869152 w 6869152"/>
              <a:gd name="connsiteY1" fmla="*/ 0 h 6869152"/>
              <a:gd name="connsiteX2" fmla="*/ 6869152 w 6869152"/>
              <a:gd name="connsiteY2" fmla="*/ 6869152 h 6869152"/>
              <a:gd name="connsiteX3" fmla="*/ 0 w 6869152"/>
              <a:gd name="connsiteY3" fmla="*/ 6869152 h 6869152"/>
              <a:gd name="connsiteX4" fmla="*/ 0 w 6869152"/>
              <a:gd name="connsiteY4" fmla="*/ 0 h 6869152"/>
              <a:gd name="connsiteX0" fmla="*/ 0 w 6869152"/>
              <a:gd name="connsiteY0" fmla="*/ 0 h 6869152"/>
              <a:gd name="connsiteX1" fmla="*/ 6869152 w 6869152"/>
              <a:gd name="connsiteY1" fmla="*/ 0 h 6869152"/>
              <a:gd name="connsiteX2" fmla="*/ 5274528 w 6869152"/>
              <a:gd name="connsiteY2" fmla="*/ 6858001 h 6869152"/>
              <a:gd name="connsiteX3" fmla="*/ 0 w 6869152"/>
              <a:gd name="connsiteY3" fmla="*/ 6869152 h 6869152"/>
              <a:gd name="connsiteX4" fmla="*/ 0 w 6869152"/>
              <a:gd name="connsiteY4" fmla="*/ 0 h 6869152"/>
              <a:gd name="connsiteX0" fmla="*/ 0 w 6869152"/>
              <a:gd name="connsiteY0" fmla="*/ 0 h 6869153"/>
              <a:gd name="connsiteX1" fmla="*/ 6869152 w 6869152"/>
              <a:gd name="connsiteY1" fmla="*/ 0 h 6869153"/>
              <a:gd name="connsiteX2" fmla="*/ 4334177 w 6869152"/>
              <a:gd name="connsiteY2" fmla="*/ 6869153 h 6869153"/>
              <a:gd name="connsiteX3" fmla="*/ 0 w 6869152"/>
              <a:gd name="connsiteY3" fmla="*/ 6869152 h 6869153"/>
              <a:gd name="connsiteX4" fmla="*/ 0 w 6869152"/>
              <a:gd name="connsiteY4" fmla="*/ 0 h 6869153"/>
              <a:gd name="connsiteX0" fmla="*/ 0 w 6869152"/>
              <a:gd name="connsiteY0" fmla="*/ 0 h 6869152"/>
              <a:gd name="connsiteX1" fmla="*/ 6869152 w 6869152"/>
              <a:gd name="connsiteY1" fmla="*/ 0 h 6869152"/>
              <a:gd name="connsiteX2" fmla="*/ 5371493 w 6869152"/>
              <a:gd name="connsiteY2" fmla="*/ 6858002 h 6869152"/>
              <a:gd name="connsiteX3" fmla="*/ 0 w 6869152"/>
              <a:gd name="connsiteY3" fmla="*/ 6869152 h 6869152"/>
              <a:gd name="connsiteX4" fmla="*/ 0 w 6869152"/>
              <a:gd name="connsiteY4" fmla="*/ 0 h 6869152"/>
              <a:gd name="connsiteX0" fmla="*/ 0 w 7632391"/>
              <a:gd name="connsiteY0" fmla="*/ 0 h 6869152"/>
              <a:gd name="connsiteX1" fmla="*/ 7632391 w 7632391"/>
              <a:gd name="connsiteY1" fmla="*/ 11151 h 6869152"/>
              <a:gd name="connsiteX2" fmla="*/ 5371493 w 7632391"/>
              <a:gd name="connsiteY2" fmla="*/ 6858002 h 6869152"/>
              <a:gd name="connsiteX3" fmla="*/ 0 w 7632391"/>
              <a:gd name="connsiteY3" fmla="*/ 6869152 h 6869152"/>
              <a:gd name="connsiteX4" fmla="*/ 0 w 7632391"/>
              <a:gd name="connsiteY4" fmla="*/ 0 h 686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32391" h="6869152">
                <a:moveTo>
                  <a:pt x="0" y="0"/>
                </a:moveTo>
                <a:lnTo>
                  <a:pt x="7632391" y="11151"/>
                </a:lnTo>
                <a:lnTo>
                  <a:pt x="5371493" y="6858002"/>
                </a:lnTo>
                <a:lnTo>
                  <a:pt x="0" y="68691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9071" y="3442572"/>
            <a:ext cx="1831309" cy="310285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405676" y="306384"/>
            <a:ext cx="9401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Расположен в юго-западной части Краснодарского края в левобережье реки Кубань, на северо-западном склоне Главного Кавказского </a:t>
            </a:r>
            <a:r>
              <a:rPr lang="ru-RU" sz="1200" dirty="0" smtClean="0"/>
              <a:t>хребта </a:t>
            </a:r>
            <a:r>
              <a:rPr lang="ru-RU" sz="1200" dirty="0"/>
              <a:t>н</a:t>
            </a:r>
            <a:r>
              <a:rPr lang="ru-RU" sz="1200" dirty="0" smtClean="0"/>
              <a:t>а территория</a:t>
            </a:r>
            <a:r>
              <a:rPr lang="ru-RU" sz="1200" dirty="0"/>
              <a:t> — около 211 тысяч </a:t>
            </a:r>
            <a:r>
              <a:rPr lang="ru-RU" sz="1200" dirty="0" smtClean="0"/>
              <a:t>гектаров</a:t>
            </a:r>
            <a:r>
              <a:rPr lang="ru-RU" sz="1200" dirty="0"/>
              <a:t> </a:t>
            </a:r>
            <a:r>
              <a:rPr lang="ru-RU" sz="1200" dirty="0" smtClean="0"/>
              <a:t>с благоприятным климатом и  является привлекательным районом для инвестирования в жилой и промышленные сектора при положительном росте численности населения</a:t>
            </a: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5667" y="428109"/>
            <a:ext cx="1980009" cy="19800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621" y="1418114"/>
            <a:ext cx="2334489" cy="9115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4" name="TextBox 33"/>
          <p:cNvSpPr txBox="1"/>
          <p:nvPr/>
        </p:nvSpPr>
        <p:spPr>
          <a:xfrm>
            <a:off x="425667" y="157248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Северский район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74" y="2614144"/>
            <a:ext cx="8998378" cy="991346"/>
          </a:xfrm>
          <a:prstGeom prst="rect">
            <a:avLst/>
          </a:prstGeom>
          <a:ln w="38100">
            <a:solidFill>
              <a:srgbClr val="7030A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6" name="TextBox 35"/>
          <p:cNvSpPr txBox="1"/>
          <p:nvPr/>
        </p:nvSpPr>
        <p:spPr>
          <a:xfrm>
            <a:off x="4924055" y="1612285"/>
            <a:ext cx="5922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800" b="1" dirty="0" smtClean="0">
                <a:ln w="0"/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район входят 57 нас. пунктов</a:t>
            </a:r>
            <a:r>
              <a:rPr lang="ru-RU" sz="1400" b="1" dirty="0" smtClean="0">
                <a:ln w="0"/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b="1" dirty="0">
              <a:ln w="0"/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7" name="Диаграмма 36"/>
          <p:cNvGraphicFramePr/>
          <p:nvPr>
            <p:extLst>
              <p:ext uri="{D42A27DB-BD31-4B8C-83A1-F6EECF244321}">
                <p14:modId xmlns:p14="http://schemas.microsoft.com/office/powerpoint/2010/main" val="78295431"/>
              </p:ext>
            </p:extLst>
          </p:nvPr>
        </p:nvGraphicFramePr>
        <p:xfrm>
          <a:off x="463888" y="3913215"/>
          <a:ext cx="3265214" cy="2605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8" name="Диаграмма 37"/>
          <p:cNvGraphicFramePr/>
          <p:nvPr>
            <p:extLst>
              <p:ext uri="{D42A27DB-BD31-4B8C-83A1-F6EECF244321}">
                <p14:modId xmlns:p14="http://schemas.microsoft.com/office/powerpoint/2010/main" val="4122023872"/>
              </p:ext>
            </p:extLst>
          </p:nvPr>
        </p:nvGraphicFramePr>
        <p:xfrm>
          <a:off x="4493988" y="3940077"/>
          <a:ext cx="3265214" cy="2605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420387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EBFFDCB6-24AC-7342-96E9-67C4E6223963}"/>
              </a:ext>
            </a:extLst>
          </p:cNvPr>
          <p:cNvSpPr/>
          <p:nvPr/>
        </p:nvSpPr>
        <p:spPr>
          <a:xfrm>
            <a:off x="0" y="0"/>
            <a:ext cx="12192000" cy="6869152"/>
          </a:xfrm>
          <a:custGeom>
            <a:avLst/>
            <a:gdLst>
              <a:gd name="connsiteX0" fmla="*/ 0 w 6869152"/>
              <a:gd name="connsiteY0" fmla="*/ 0 h 6869152"/>
              <a:gd name="connsiteX1" fmla="*/ 6869152 w 6869152"/>
              <a:gd name="connsiteY1" fmla="*/ 0 h 6869152"/>
              <a:gd name="connsiteX2" fmla="*/ 6869152 w 6869152"/>
              <a:gd name="connsiteY2" fmla="*/ 6869152 h 6869152"/>
              <a:gd name="connsiteX3" fmla="*/ 0 w 6869152"/>
              <a:gd name="connsiteY3" fmla="*/ 6869152 h 6869152"/>
              <a:gd name="connsiteX4" fmla="*/ 0 w 6869152"/>
              <a:gd name="connsiteY4" fmla="*/ 0 h 6869152"/>
              <a:gd name="connsiteX0" fmla="*/ 0 w 6869152"/>
              <a:gd name="connsiteY0" fmla="*/ 0 h 6869152"/>
              <a:gd name="connsiteX1" fmla="*/ 6869152 w 6869152"/>
              <a:gd name="connsiteY1" fmla="*/ 0 h 6869152"/>
              <a:gd name="connsiteX2" fmla="*/ 5274528 w 6869152"/>
              <a:gd name="connsiteY2" fmla="*/ 6858001 h 6869152"/>
              <a:gd name="connsiteX3" fmla="*/ 0 w 6869152"/>
              <a:gd name="connsiteY3" fmla="*/ 6869152 h 6869152"/>
              <a:gd name="connsiteX4" fmla="*/ 0 w 6869152"/>
              <a:gd name="connsiteY4" fmla="*/ 0 h 6869152"/>
              <a:gd name="connsiteX0" fmla="*/ 0 w 6869152"/>
              <a:gd name="connsiteY0" fmla="*/ 0 h 6869153"/>
              <a:gd name="connsiteX1" fmla="*/ 6869152 w 6869152"/>
              <a:gd name="connsiteY1" fmla="*/ 0 h 6869153"/>
              <a:gd name="connsiteX2" fmla="*/ 4334177 w 6869152"/>
              <a:gd name="connsiteY2" fmla="*/ 6869153 h 6869153"/>
              <a:gd name="connsiteX3" fmla="*/ 0 w 6869152"/>
              <a:gd name="connsiteY3" fmla="*/ 6869152 h 6869153"/>
              <a:gd name="connsiteX4" fmla="*/ 0 w 6869152"/>
              <a:gd name="connsiteY4" fmla="*/ 0 h 6869153"/>
              <a:gd name="connsiteX0" fmla="*/ 0 w 6869152"/>
              <a:gd name="connsiteY0" fmla="*/ 0 h 6869152"/>
              <a:gd name="connsiteX1" fmla="*/ 6869152 w 6869152"/>
              <a:gd name="connsiteY1" fmla="*/ 0 h 6869152"/>
              <a:gd name="connsiteX2" fmla="*/ 5371493 w 6869152"/>
              <a:gd name="connsiteY2" fmla="*/ 6858002 h 6869152"/>
              <a:gd name="connsiteX3" fmla="*/ 0 w 6869152"/>
              <a:gd name="connsiteY3" fmla="*/ 6869152 h 6869152"/>
              <a:gd name="connsiteX4" fmla="*/ 0 w 6869152"/>
              <a:gd name="connsiteY4" fmla="*/ 0 h 6869152"/>
              <a:gd name="connsiteX0" fmla="*/ 0 w 7632391"/>
              <a:gd name="connsiteY0" fmla="*/ 0 h 6869152"/>
              <a:gd name="connsiteX1" fmla="*/ 7632391 w 7632391"/>
              <a:gd name="connsiteY1" fmla="*/ 11151 h 6869152"/>
              <a:gd name="connsiteX2" fmla="*/ 5371493 w 7632391"/>
              <a:gd name="connsiteY2" fmla="*/ 6858002 h 6869152"/>
              <a:gd name="connsiteX3" fmla="*/ 0 w 7632391"/>
              <a:gd name="connsiteY3" fmla="*/ 6869152 h 6869152"/>
              <a:gd name="connsiteX4" fmla="*/ 0 w 7632391"/>
              <a:gd name="connsiteY4" fmla="*/ 0 h 686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32391" h="6869152">
                <a:moveTo>
                  <a:pt x="0" y="0"/>
                </a:moveTo>
                <a:lnTo>
                  <a:pt x="7632391" y="11151"/>
                </a:lnTo>
                <a:lnTo>
                  <a:pt x="5371493" y="6858002"/>
                </a:lnTo>
                <a:lnTo>
                  <a:pt x="0" y="68691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165022655"/>
              </p:ext>
            </p:extLst>
          </p:nvPr>
        </p:nvGraphicFramePr>
        <p:xfrm>
          <a:off x="0" y="2112579"/>
          <a:ext cx="8975834" cy="4467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Прямоугольник 6">
            <a:extLst>
              <a:ext uri="{FF2B5EF4-FFF2-40B4-BE49-F238E27FC236}">
                <a16:creationId xmlns:a16="http://schemas.microsoft.com/office/drawing/2014/main" xmlns="" id="{EBFFDCB6-24AC-7342-96E9-67C4E6223963}"/>
              </a:ext>
            </a:extLst>
          </p:cNvPr>
          <p:cNvSpPr/>
          <p:nvPr/>
        </p:nvSpPr>
        <p:spPr>
          <a:xfrm>
            <a:off x="0" y="0"/>
            <a:ext cx="12192000" cy="6869152"/>
          </a:xfrm>
          <a:custGeom>
            <a:avLst/>
            <a:gdLst>
              <a:gd name="connsiteX0" fmla="*/ 0 w 6869152"/>
              <a:gd name="connsiteY0" fmla="*/ 0 h 6869152"/>
              <a:gd name="connsiteX1" fmla="*/ 6869152 w 6869152"/>
              <a:gd name="connsiteY1" fmla="*/ 0 h 6869152"/>
              <a:gd name="connsiteX2" fmla="*/ 6869152 w 6869152"/>
              <a:gd name="connsiteY2" fmla="*/ 6869152 h 6869152"/>
              <a:gd name="connsiteX3" fmla="*/ 0 w 6869152"/>
              <a:gd name="connsiteY3" fmla="*/ 6869152 h 6869152"/>
              <a:gd name="connsiteX4" fmla="*/ 0 w 6869152"/>
              <a:gd name="connsiteY4" fmla="*/ 0 h 6869152"/>
              <a:gd name="connsiteX0" fmla="*/ 0 w 6869152"/>
              <a:gd name="connsiteY0" fmla="*/ 0 h 6869152"/>
              <a:gd name="connsiteX1" fmla="*/ 6869152 w 6869152"/>
              <a:gd name="connsiteY1" fmla="*/ 0 h 6869152"/>
              <a:gd name="connsiteX2" fmla="*/ 5274528 w 6869152"/>
              <a:gd name="connsiteY2" fmla="*/ 6858001 h 6869152"/>
              <a:gd name="connsiteX3" fmla="*/ 0 w 6869152"/>
              <a:gd name="connsiteY3" fmla="*/ 6869152 h 6869152"/>
              <a:gd name="connsiteX4" fmla="*/ 0 w 6869152"/>
              <a:gd name="connsiteY4" fmla="*/ 0 h 6869152"/>
              <a:gd name="connsiteX0" fmla="*/ 0 w 6869152"/>
              <a:gd name="connsiteY0" fmla="*/ 0 h 6869153"/>
              <a:gd name="connsiteX1" fmla="*/ 6869152 w 6869152"/>
              <a:gd name="connsiteY1" fmla="*/ 0 h 6869153"/>
              <a:gd name="connsiteX2" fmla="*/ 4334177 w 6869152"/>
              <a:gd name="connsiteY2" fmla="*/ 6869153 h 6869153"/>
              <a:gd name="connsiteX3" fmla="*/ 0 w 6869152"/>
              <a:gd name="connsiteY3" fmla="*/ 6869152 h 6869153"/>
              <a:gd name="connsiteX4" fmla="*/ 0 w 6869152"/>
              <a:gd name="connsiteY4" fmla="*/ 0 h 6869153"/>
              <a:gd name="connsiteX0" fmla="*/ 0 w 6869152"/>
              <a:gd name="connsiteY0" fmla="*/ 0 h 6869152"/>
              <a:gd name="connsiteX1" fmla="*/ 6869152 w 6869152"/>
              <a:gd name="connsiteY1" fmla="*/ 0 h 6869152"/>
              <a:gd name="connsiteX2" fmla="*/ 5371493 w 6869152"/>
              <a:gd name="connsiteY2" fmla="*/ 6858002 h 6869152"/>
              <a:gd name="connsiteX3" fmla="*/ 0 w 6869152"/>
              <a:gd name="connsiteY3" fmla="*/ 6869152 h 6869152"/>
              <a:gd name="connsiteX4" fmla="*/ 0 w 6869152"/>
              <a:gd name="connsiteY4" fmla="*/ 0 h 6869152"/>
              <a:gd name="connsiteX0" fmla="*/ 0 w 7632391"/>
              <a:gd name="connsiteY0" fmla="*/ 0 h 6869152"/>
              <a:gd name="connsiteX1" fmla="*/ 7632391 w 7632391"/>
              <a:gd name="connsiteY1" fmla="*/ 11151 h 6869152"/>
              <a:gd name="connsiteX2" fmla="*/ 5371493 w 7632391"/>
              <a:gd name="connsiteY2" fmla="*/ 6858002 h 6869152"/>
              <a:gd name="connsiteX3" fmla="*/ 0 w 7632391"/>
              <a:gd name="connsiteY3" fmla="*/ 6869152 h 6869152"/>
              <a:gd name="connsiteX4" fmla="*/ 0 w 7632391"/>
              <a:gd name="connsiteY4" fmla="*/ 0 h 686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32391" h="6869152">
                <a:moveTo>
                  <a:pt x="0" y="0"/>
                </a:moveTo>
                <a:lnTo>
                  <a:pt x="7632391" y="11151"/>
                </a:lnTo>
                <a:lnTo>
                  <a:pt x="5371493" y="6858002"/>
                </a:lnTo>
                <a:lnTo>
                  <a:pt x="0" y="68691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810873650"/>
              </p:ext>
            </p:extLst>
          </p:nvPr>
        </p:nvGraphicFramePr>
        <p:xfrm>
          <a:off x="0" y="2112579"/>
          <a:ext cx="8975834" cy="4467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36" y="99749"/>
            <a:ext cx="6803371" cy="663538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5-конечная звезда 13"/>
          <p:cNvSpPr/>
          <p:nvPr/>
        </p:nvSpPr>
        <p:spPr>
          <a:xfrm>
            <a:off x="2014560" y="3581566"/>
            <a:ext cx="177379" cy="171284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5-конечная звезда 14"/>
          <p:cNvSpPr/>
          <p:nvPr/>
        </p:nvSpPr>
        <p:spPr>
          <a:xfrm>
            <a:off x="2601441" y="3028150"/>
            <a:ext cx="177379" cy="171284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5-конечная звезда 15"/>
          <p:cNvSpPr/>
          <p:nvPr/>
        </p:nvSpPr>
        <p:spPr>
          <a:xfrm>
            <a:off x="3942716" y="5371077"/>
            <a:ext cx="177379" cy="171284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5-конечная звезда 16"/>
          <p:cNvSpPr/>
          <p:nvPr/>
        </p:nvSpPr>
        <p:spPr>
          <a:xfrm>
            <a:off x="4353556" y="4995361"/>
            <a:ext cx="177379" cy="171284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5-конечная звезда 17"/>
          <p:cNvSpPr/>
          <p:nvPr/>
        </p:nvSpPr>
        <p:spPr>
          <a:xfrm>
            <a:off x="4026742" y="3036774"/>
            <a:ext cx="177379" cy="171284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5-конечная звезда 18"/>
          <p:cNvSpPr/>
          <p:nvPr/>
        </p:nvSpPr>
        <p:spPr>
          <a:xfrm>
            <a:off x="3020577" y="2358417"/>
            <a:ext cx="177379" cy="171284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5-конечная звезда 19"/>
          <p:cNvSpPr/>
          <p:nvPr/>
        </p:nvSpPr>
        <p:spPr>
          <a:xfrm>
            <a:off x="4204121" y="1808540"/>
            <a:ext cx="177379" cy="171284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5-конечная звезда 20"/>
          <p:cNvSpPr/>
          <p:nvPr/>
        </p:nvSpPr>
        <p:spPr>
          <a:xfrm>
            <a:off x="4365717" y="2586527"/>
            <a:ext cx="177379" cy="171284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5-конечная звезда 21"/>
          <p:cNvSpPr/>
          <p:nvPr/>
        </p:nvSpPr>
        <p:spPr>
          <a:xfrm>
            <a:off x="2103450" y="2444059"/>
            <a:ext cx="177379" cy="171284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5-конечная звезда 22"/>
          <p:cNvSpPr/>
          <p:nvPr/>
        </p:nvSpPr>
        <p:spPr>
          <a:xfrm>
            <a:off x="1682573" y="2643720"/>
            <a:ext cx="177379" cy="171284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5-конечная звезда 23"/>
          <p:cNvSpPr/>
          <p:nvPr/>
        </p:nvSpPr>
        <p:spPr>
          <a:xfrm>
            <a:off x="2621647" y="853257"/>
            <a:ext cx="177379" cy="171284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5-конечная звезда 24"/>
          <p:cNvSpPr/>
          <p:nvPr/>
        </p:nvSpPr>
        <p:spPr>
          <a:xfrm>
            <a:off x="2066648" y="672570"/>
            <a:ext cx="177379" cy="171284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5-конечная звезда 25"/>
          <p:cNvSpPr/>
          <p:nvPr/>
        </p:nvSpPr>
        <p:spPr>
          <a:xfrm>
            <a:off x="1551330" y="884132"/>
            <a:ext cx="177379" cy="171284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1439530" y="1006137"/>
            <a:ext cx="8061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smtClean="0"/>
              <a:t>Михайловский</a:t>
            </a:r>
            <a:endParaRPr lang="ru-RU" sz="700" dirty="0"/>
          </a:p>
        </p:txBody>
      </p:sp>
      <p:sp>
        <p:nvSpPr>
          <p:cNvPr id="28" name="TextBox 27"/>
          <p:cNvSpPr txBox="1"/>
          <p:nvPr/>
        </p:nvSpPr>
        <p:spPr>
          <a:xfrm>
            <a:off x="4254474" y="2701340"/>
            <a:ext cx="8061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smtClean="0"/>
              <a:t>Восточный</a:t>
            </a:r>
            <a:endParaRPr lang="ru-RU" sz="700" dirty="0"/>
          </a:p>
        </p:txBody>
      </p:sp>
      <p:sp>
        <p:nvSpPr>
          <p:cNvPr id="29" name="TextBox 28"/>
          <p:cNvSpPr txBox="1"/>
          <p:nvPr/>
        </p:nvSpPr>
        <p:spPr>
          <a:xfrm>
            <a:off x="1549376" y="2747045"/>
            <a:ext cx="76357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smtClean="0"/>
              <a:t>Черноморский</a:t>
            </a:r>
            <a:endParaRPr lang="ru-RU" sz="700" dirty="0"/>
          </a:p>
        </p:txBody>
      </p:sp>
      <p:sp>
        <p:nvSpPr>
          <p:cNvPr id="30" name="Блок-схема: ссылка на другую страницу 29"/>
          <p:cNvSpPr/>
          <p:nvPr/>
        </p:nvSpPr>
        <p:spPr>
          <a:xfrm>
            <a:off x="3101602" y="1307826"/>
            <a:ext cx="80963" cy="117571"/>
          </a:xfrm>
          <a:prstGeom prst="flowChartOffpageConnector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Блок-схема: ссылка на другую страницу 30"/>
          <p:cNvSpPr/>
          <p:nvPr/>
        </p:nvSpPr>
        <p:spPr>
          <a:xfrm>
            <a:off x="4361283" y="3517579"/>
            <a:ext cx="80963" cy="117571"/>
          </a:xfrm>
          <a:prstGeom prst="flowChartOffpageConnector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Блок-схема: ссылка на другую страницу 31"/>
          <p:cNvSpPr/>
          <p:nvPr/>
        </p:nvSpPr>
        <p:spPr>
          <a:xfrm>
            <a:off x="4505955" y="5290874"/>
            <a:ext cx="80963" cy="117571"/>
          </a:xfrm>
          <a:prstGeom prst="flowChartOffpageConnector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Блок-схема: ссылка на другую страницу 32"/>
          <p:cNvSpPr/>
          <p:nvPr/>
        </p:nvSpPr>
        <p:spPr>
          <a:xfrm>
            <a:off x="4280320" y="4110034"/>
            <a:ext cx="80963" cy="117571"/>
          </a:xfrm>
          <a:prstGeom prst="flowChartOffpageConnector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4612369" y="2956352"/>
            <a:ext cx="9645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smtClean="0"/>
              <a:t>Ново Дмитриевская</a:t>
            </a:r>
            <a:endParaRPr lang="ru-RU" sz="700" dirty="0"/>
          </a:p>
        </p:txBody>
      </p:sp>
      <p:sp>
        <p:nvSpPr>
          <p:cNvPr id="35" name="Блок-схема: ссылка на другую страницу 34"/>
          <p:cNvSpPr/>
          <p:nvPr/>
        </p:nvSpPr>
        <p:spPr>
          <a:xfrm>
            <a:off x="5042870" y="3091915"/>
            <a:ext cx="80963" cy="117571"/>
          </a:xfrm>
          <a:prstGeom prst="flowChartOffpageConnector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2753830" y="1151253"/>
            <a:ext cx="87879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err="1" smtClean="0"/>
              <a:t>Пороно-покровка</a:t>
            </a:r>
            <a:endParaRPr lang="ru-RU" sz="700" dirty="0"/>
          </a:p>
        </p:txBody>
      </p:sp>
      <p:sp>
        <p:nvSpPr>
          <p:cNvPr id="37" name="Блок-схема: ссылка на другую страницу 36"/>
          <p:cNvSpPr/>
          <p:nvPr/>
        </p:nvSpPr>
        <p:spPr>
          <a:xfrm>
            <a:off x="1728709" y="1155629"/>
            <a:ext cx="80963" cy="117571"/>
          </a:xfrm>
          <a:prstGeom prst="flowChartOffpageConnector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Блок-схема: ссылка на другую страницу 37"/>
          <p:cNvSpPr/>
          <p:nvPr/>
        </p:nvSpPr>
        <p:spPr>
          <a:xfrm>
            <a:off x="2669854" y="1106164"/>
            <a:ext cx="80963" cy="117571"/>
          </a:xfrm>
          <a:prstGeom prst="flowChartOffpageConnector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Блок-схема: ссылка на другую страницу 38"/>
          <p:cNvSpPr/>
          <p:nvPr/>
        </p:nvSpPr>
        <p:spPr>
          <a:xfrm>
            <a:off x="3193225" y="2658472"/>
            <a:ext cx="80963" cy="117571"/>
          </a:xfrm>
          <a:prstGeom prst="flowChartOffpageConnector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Блок-схема: ссылка на другую страницу 39"/>
          <p:cNvSpPr/>
          <p:nvPr/>
        </p:nvSpPr>
        <p:spPr>
          <a:xfrm>
            <a:off x="2315080" y="2756219"/>
            <a:ext cx="80963" cy="117571"/>
          </a:xfrm>
          <a:prstGeom prst="flowChartOffpageConnector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Блок-схема: ссылка на другую страницу 40"/>
          <p:cNvSpPr/>
          <p:nvPr/>
        </p:nvSpPr>
        <p:spPr>
          <a:xfrm>
            <a:off x="1890679" y="2895307"/>
            <a:ext cx="80963" cy="117571"/>
          </a:xfrm>
          <a:prstGeom prst="flowChartOffpageConnector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Блок-схема: ссылка на другую страницу 41"/>
          <p:cNvSpPr/>
          <p:nvPr/>
        </p:nvSpPr>
        <p:spPr>
          <a:xfrm>
            <a:off x="2764344" y="3317005"/>
            <a:ext cx="80963" cy="117571"/>
          </a:xfrm>
          <a:prstGeom prst="flowChartOffpageConnector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Блок-схема: ссылка на другую страницу 42"/>
          <p:cNvSpPr/>
          <p:nvPr/>
        </p:nvSpPr>
        <p:spPr>
          <a:xfrm>
            <a:off x="2164754" y="3906133"/>
            <a:ext cx="80963" cy="117571"/>
          </a:xfrm>
          <a:prstGeom prst="flowChartOffpageConnector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Блок-схема: ссылка на другую страницу 43"/>
          <p:cNvSpPr/>
          <p:nvPr/>
        </p:nvSpPr>
        <p:spPr>
          <a:xfrm>
            <a:off x="3833733" y="3317005"/>
            <a:ext cx="80963" cy="117571"/>
          </a:xfrm>
          <a:prstGeom prst="flowChartOffpageConnector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5-конечная звезда 44"/>
          <p:cNvSpPr/>
          <p:nvPr/>
        </p:nvSpPr>
        <p:spPr>
          <a:xfrm>
            <a:off x="7107859" y="1177946"/>
            <a:ext cx="328031" cy="342535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5-конечная звезда 45"/>
          <p:cNvSpPr/>
          <p:nvPr/>
        </p:nvSpPr>
        <p:spPr>
          <a:xfrm>
            <a:off x="7107859" y="1596602"/>
            <a:ext cx="340955" cy="319233"/>
          </a:xfrm>
          <a:prstGeom prst="star5">
            <a:avLst>
              <a:gd name="adj" fmla="val 21257"/>
              <a:gd name="hf" fmla="val 105146"/>
              <a:gd name="vf" fmla="val 11055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Блок-схема: ссылка на другую страницу 46"/>
          <p:cNvSpPr/>
          <p:nvPr/>
        </p:nvSpPr>
        <p:spPr>
          <a:xfrm>
            <a:off x="7202417" y="2043423"/>
            <a:ext cx="196432" cy="288855"/>
          </a:xfrm>
          <a:prstGeom prst="flowChartOffpageConnector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/>
          <p:cNvSpPr txBox="1"/>
          <p:nvPr/>
        </p:nvSpPr>
        <p:spPr>
          <a:xfrm>
            <a:off x="7767402" y="1206192"/>
            <a:ext cx="3638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Развитие</a:t>
            </a:r>
            <a:r>
              <a:rPr lang="ru-RU" dirty="0" smtClean="0"/>
              <a:t> ВОЛС в 2019г ЛПУ УЦН</a:t>
            </a:r>
            <a:endParaRPr lang="ru-RU" dirty="0"/>
          </a:p>
        </p:txBody>
      </p:sp>
      <p:sp>
        <p:nvSpPr>
          <p:cNvPr id="49" name="TextBox 48"/>
          <p:cNvSpPr txBox="1"/>
          <p:nvPr/>
        </p:nvSpPr>
        <p:spPr>
          <a:xfrm>
            <a:off x="7767402" y="1592086"/>
            <a:ext cx="4892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Существующий</a:t>
            </a:r>
            <a:r>
              <a:rPr lang="ru-RU" sz="1400" dirty="0" smtClean="0"/>
              <a:t> ВОЛС (технологии ОТА, АДСЛ, ЕТТН , </a:t>
            </a:r>
            <a:r>
              <a:rPr lang="en-US" sz="1400" dirty="0" smtClean="0"/>
              <a:t>PON)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50" name="TextBox 49"/>
          <p:cNvSpPr txBox="1"/>
          <p:nvPr/>
        </p:nvSpPr>
        <p:spPr>
          <a:xfrm>
            <a:off x="7767402" y="1979729"/>
            <a:ext cx="36383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Существующие АТС</a:t>
            </a:r>
            <a:r>
              <a:rPr lang="en-US" sz="1400" dirty="0" smtClean="0"/>
              <a:t> (</a:t>
            </a:r>
            <a:r>
              <a:rPr lang="ru-RU" sz="1400" dirty="0" smtClean="0"/>
              <a:t>ОТА, АДСЛ (128++) </a:t>
            </a:r>
            <a:endParaRPr lang="ru-RU" sz="1400" dirty="0"/>
          </a:p>
        </p:txBody>
      </p:sp>
      <p:sp>
        <p:nvSpPr>
          <p:cNvPr id="70" name="TextBox 69"/>
          <p:cNvSpPr txBox="1"/>
          <p:nvPr/>
        </p:nvSpPr>
        <p:spPr>
          <a:xfrm>
            <a:off x="6783452" y="550277"/>
            <a:ext cx="417313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текущего рынка услуг</a:t>
            </a:r>
          </a:p>
        </p:txBody>
      </p:sp>
      <p:pic>
        <p:nvPicPr>
          <p:cNvPr id="72" name="Рисунок 7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209" y="5644954"/>
            <a:ext cx="2438771" cy="685905"/>
          </a:xfrm>
          <a:prstGeom prst="rect">
            <a:avLst/>
          </a:prstGeom>
        </p:spPr>
      </p:pic>
      <p:cxnSp>
        <p:nvCxnSpPr>
          <p:cNvPr id="79" name="Скругленная соединительная линия 78"/>
          <p:cNvCxnSpPr/>
          <p:nvPr/>
        </p:nvCxnSpPr>
        <p:spPr>
          <a:xfrm rot="10800000">
            <a:off x="5894109" y="5907435"/>
            <a:ext cx="491100" cy="127953"/>
          </a:xfrm>
          <a:prstGeom prst="curvedConnector3">
            <a:avLst/>
          </a:prstGeom>
          <a:ln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4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EBFFDCB6-24AC-7342-96E9-67C4E6223963}"/>
              </a:ext>
            </a:extLst>
          </p:cNvPr>
          <p:cNvSpPr/>
          <p:nvPr/>
        </p:nvSpPr>
        <p:spPr>
          <a:xfrm>
            <a:off x="0" y="-11152"/>
            <a:ext cx="12192000" cy="6869152"/>
          </a:xfrm>
          <a:custGeom>
            <a:avLst/>
            <a:gdLst>
              <a:gd name="connsiteX0" fmla="*/ 0 w 6869152"/>
              <a:gd name="connsiteY0" fmla="*/ 0 h 6869152"/>
              <a:gd name="connsiteX1" fmla="*/ 6869152 w 6869152"/>
              <a:gd name="connsiteY1" fmla="*/ 0 h 6869152"/>
              <a:gd name="connsiteX2" fmla="*/ 6869152 w 6869152"/>
              <a:gd name="connsiteY2" fmla="*/ 6869152 h 6869152"/>
              <a:gd name="connsiteX3" fmla="*/ 0 w 6869152"/>
              <a:gd name="connsiteY3" fmla="*/ 6869152 h 6869152"/>
              <a:gd name="connsiteX4" fmla="*/ 0 w 6869152"/>
              <a:gd name="connsiteY4" fmla="*/ 0 h 6869152"/>
              <a:gd name="connsiteX0" fmla="*/ 0 w 6869152"/>
              <a:gd name="connsiteY0" fmla="*/ 0 h 6869152"/>
              <a:gd name="connsiteX1" fmla="*/ 6869152 w 6869152"/>
              <a:gd name="connsiteY1" fmla="*/ 0 h 6869152"/>
              <a:gd name="connsiteX2" fmla="*/ 5274528 w 6869152"/>
              <a:gd name="connsiteY2" fmla="*/ 6858001 h 6869152"/>
              <a:gd name="connsiteX3" fmla="*/ 0 w 6869152"/>
              <a:gd name="connsiteY3" fmla="*/ 6869152 h 6869152"/>
              <a:gd name="connsiteX4" fmla="*/ 0 w 6869152"/>
              <a:gd name="connsiteY4" fmla="*/ 0 h 6869152"/>
              <a:gd name="connsiteX0" fmla="*/ 0 w 6869152"/>
              <a:gd name="connsiteY0" fmla="*/ 0 h 6869153"/>
              <a:gd name="connsiteX1" fmla="*/ 6869152 w 6869152"/>
              <a:gd name="connsiteY1" fmla="*/ 0 h 6869153"/>
              <a:gd name="connsiteX2" fmla="*/ 4334177 w 6869152"/>
              <a:gd name="connsiteY2" fmla="*/ 6869153 h 6869153"/>
              <a:gd name="connsiteX3" fmla="*/ 0 w 6869152"/>
              <a:gd name="connsiteY3" fmla="*/ 6869152 h 6869153"/>
              <a:gd name="connsiteX4" fmla="*/ 0 w 6869152"/>
              <a:gd name="connsiteY4" fmla="*/ 0 h 6869153"/>
              <a:gd name="connsiteX0" fmla="*/ 0 w 6869152"/>
              <a:gd name="connsiteY0" fmla="*/ 0 h 6869152"/>
              <a:gd name="connsiteX1" fmla="*/ 6869152 w 6869152"/>
              <a:gd name="connsiteY1" fmla="*/ 0 h 6869152"/>
              <a:gd name="connsiteX2" fmla="*/ 5371493 w 6869152"/>
              <a:gd name="connsiteY2" fmla="*/ 6858002 h 6869152"/>
              <a:gd name="connsiteX3" fmla="*/ 0 w 6869152"/>
              <a:gd name="connsiteY3" fmla="*/ 6869152 h 6869152"/>
              <a:gd name="connsiteX4" fmla="*/ 0 w 6869152"/>
              <a:gd name="connsiteY4" fmla="*/ 0 h 6869152"/>
              <a:gd name="connsiteX0" fmla="*/ 0 w 7632391"/>
              <a:gd name="connsiteY0" fmla="*/ 0 h 6869152"/>
              <a:gd name="connsiteX1" fmla="*/ 7632391 w 7632391"/>
              <a:gd name="connsiteY1" fmla="*/ 11151 h 6869152"/>
              <a:gd name="connsiteX2" fmla="*/ 5371493 w 7632391"/>
              <a:gd name="connsiteY2" fmla="*/ 6858002 h 6869152"/>
              <a:gd name="connsiteX3" fmla="*/ 0 w 7632391"/>
              <a:gd name="connsiteY3" fmla="*/ 6869152 h 6869152"/>
              <a:gd name="connsiteX4" fmla="*/ 0 w 7632391"/>
              <a:gd name="connsiteY4" fmla="*/ 0 h 686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32391" h="6869152">
                <a:moveTo>
                  <a:pt x="0" y="0"/>
                </a:moveTo>
                <a:lnTo>
                  <a:pt x="7632391" y="11151"/>
                </a:lnTo>
                <a:lnTo>
                  <a:pt x="5371493" y="6858002"/>
                </a:lnTo>
                <a:lnTo>
                  <a:pt x="0" y="68691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Текст 3"/>
          <p:cNvSpPr>
            <a:spLocks noGrp="1"/>
          </p:cNvSpPr>
          <p:nvPr/>
        </p:nvSpPr>
        <p:spPr>
          <a:xfrm>
            <a:off x="6982157" y="328812"/>
            <a:ext cx="4332549" cy="381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Построено локаций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PON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973916"/>
              </p:ext>
            </p:extLst>
          </p:nvPr>
        </p:nvGraphicFramePr>
        <p:xfrm>
          <a:off x="186192" y="1099511"/>
          <a:ext cx="11271636" cy="38550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27274">
                  <a:extLst>
                    <a:ext uri="{9D8B030D-6E8A-4147-A177-3AD203B41FA5}">
                      <a16:colId xmlns:a16="http://schemas.microsoft.com/office/drawing/2014/main" xmlns="" val="1966938115"/>
                    </a:ext>
                  </a:extLst>
                </a:gridCol>
                <a:gridCol w="1927274">
                  <a:extLst>
                    <a:ext uri="{9D8B030D-6E8A-4147-A177-3AD203B41FA5}">
                      <a16:colId xmlns:a16="http://schemas.microsoft.com/office/drawing/2014/main" xmlns="" val="1516344956"/>
                    </a:ext>
                  </a:extLst>
                </a:gridCol>
                <a:gridCol w="759230">
                  <a:extLst>
                    <a:ext uri="{9D8B030D-6E8A-4147-A177-3AD203B41FA5}">
                      <a16:colId xmlns:a16="http://schemas.microsoft.com/office/drawing/2014/main" xmlns="" val="1002678538"/>
                    </a:ext>
                  </a:extLst>
                </a:gridCol>
                <a:gridCol w="759230">
                  <a:extLst>
                    <a:ext uri="{9D8B030D-6E8A-4147-A177-3AD203B41FA5}">
                      <a16:colId xmlns:a16="http://schemas.microsoft.com/office/drawing/2014/main" xmlns="" val="3683878518"/>
                    </a:ext>
                  </a:extLst>
                </a:gridCol>
                <a:gridCol w="1109642">
                  <a:extLst>
                    <a:ext uri="{9D8B030D-6E8A-4147-A177-3AD203B41FA5}">
                      <a16:colId xmlns:a16="http://schemas.microsoft.com/office/drawing/2014/main" xmlns="" val="1246480870"/>
                    </a:ext>
                  </a:extLst>
                </a:gridCol>
                <a:gridCol w="1109642">
                  <a:extLst>
                    <a:ext uri="{9D8B030D-6E8A-4147-A177-3AD203B41FA5}">
                      <a16:colId xmlns:a16="http://schemas.microsoft.com/office/drawing/2014/main" xmlns="" val="111617513"/>
                    </a:ext>
                  </a:extLst>
                </a:gridCol>
                <a:gridCol w="899395">
                  <a:extLst>
                    <a:ext uri="{9D8B030D-6E8A-4147-A177-3AD203B41FA5}">
                      <a16:colId xmlns:a16="http://schemas.microsoft.com/office/drawing/2014/main" xmlns="" val="4105534354"/>
                    </a:ext>
                  </a:extLst>
                </a:gridCol>
                <a:gridCol w="887715">
                  <a:extLst>
                    <a:ext uri="{9D8B030D-6E8A-4147-A177-3AD203B41FA5}">
                      <a16:colId xmlns:a16="http://schemas.microsoft.com/office/drawing/2014/main" xmlns="" val="2167654002"/>
                    </a:ext>
                  </a:extLst>
                </a:gridCol>
                <a:gridCol w="887715">
                  <a:extLst>
                    <a:ext uri="{9D8B030D-6E8A-4147-A177-3AD203B41FA5}">
                      <a16:colId xmlns:a16="http://schemas.microsoft.com/office/drawing/2014/main" xmlns="" val="3641471618"/>
                    </a:ext>
                  </a:extLst>
                </a:gridCol>
                <a:gridCol w="1004519">
                  <a:extLst>
                    <a:ext uri="{9D8B030D-6E8A-4147-A177-3AD203B41FA5}">
                      <a16:colId xmlns:a16="http://schemas.microsoft.com/office/drawing/2014/main" xmlns="" val="2173121746"/>
                    </a:ext>
                  </a:extLst>
                </a:gridCol>
              </a:tblGrid>
              <a:tr h="93878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Населенный пункт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>
                    <a:solidFill>
                      <a:srgbClr val="5B9BD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НD2:Название </a:t>
                      </a:r>
                      <a:r>
                        <a:rPr lang="ru-RU" sz="1100" dirty="0">
                          <a:effectLst/>
                        </a:rPr>
                        <a:t>коттеджного поселка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Кол-во портов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Кол-во ДХ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Кол-во построенных абонентских вводов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План подключений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Кол-во подключений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/>
                </a:tc>
                <a:extLst>
                  <a:ext uri="{0D108BD9-81ED-4DB2-BD59-A6C34878D82A}">
                    <a16:rowId xmlns:a16="http://schemas.microsoft.com/office/drawing/2014/main" xmlns="" val="1838080837"/>
                  </a:ext>
                </a:extLst>
              </a:tr>
              <a:tr h="16578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План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Факт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План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Факт готовых к инсталляции (без доп. работ по стройке)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Дата ввода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21899047"/>
                  </a:ext>
                </a:extLst>
              </a:tr>
              <a:tr h="419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Северская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Афипский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360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12.18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/>
                </a:tc>
                <a:extLst>
                  <a:ext uri="{0D108BD9-81ED-4DB2-BD59-A6C34878D82A}">
                    <a16:rowId xmlns:a16="http://schemas.microsoft.com/office/drawing/2014/main" xmlns="" val="3784589885"/>
                  </a:ext>
                </a:extLst>
              </a:tr>
              <a:tr h="419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Смоленская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Орджоникидзе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02.19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/>
                </a:tc>
                <a:extLst>
                  <a:ext uri="{0D108BD9-81ED-4DB2-BD59-A6C34878D82A}">
                    <a16:rowId xmlns:a16="http://schemas.microsoft.com/office/drawing/2014/main" xmlns="" val="3767552460"/>
                  </a:ext>
                </a:extLst>
              </a:tr>
              <a:tr h="419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ст. Северская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Пугачева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08.19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82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24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0" marB="0" anchor="ctr"/>
                </a:tc>
                <a:extLst>
                  <a:ext uri="{0D108BD9-81ED-4DB2-BD59-A6C34878D82A}">
                    <a16:rowId xmlns:a16="http://schemas.microsoft.com/office/drawing/2014/main" xmlns="" val="973232885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86192" y="1607101"/>
            <a:ext cx="13068563" cy="1082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9891010" y="4954535"/>
            <a:ext cx="1933904" cy="1903465"/>
          </a:xfrm>
          <a:prstGeom prst="ellipse">
            <a:avLst/>
          </a:prstGeom>
          <a:noFill/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10113843" y="5277313"/>
            <a:ext cx="151195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800" dirty="0" smtClean="0">
                <a:solidFill>
                  <a:srgbClr val="C00000"/>
                </a:solidFill>
              </a:rPr>
              <a:t>118</a:t>
            </a:r>
            <a:endParaRPr lang="ru-RU" sz="6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206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EBFFDCB6-24AC-7342-96E9-67C4E6223963}"/>
              </a:ext>
            </a:extLst>
          </p:cNvPr>
          <p:cNvSpPr/>
          <p:nvPr/>
        </p:nvSpPr>
        <p:spPr>
          <a:xfrm>
            <a:off x="90152" y="0"/>
            <a:ext cx="12192000" cy="6869152"/>
          </a:xfrm>
          <a:custGeom>
            <a:avLst/>
            <a:gdLst>
              <a:gd name="connsiteX0" fmla="*/ 0 w 6869152"/>
              <a:gd name="connsiteY0" fmla="*/ 0 h 6869152"/>
              <a:gd name="connsiteX1" fmla="*/ 6869152 w 6869152"/>
              <a:gd name="connsiteY1" fmla="*/ 0 h 6869152"/>
              <a:gd name="connsiteX2" fmla="*/ 6869152 w 6869152"/>
              <a:gd name="connsiteY2" fmla="*/ 6869152 h 6869152"/>
              <a:gd name="connsiteX3" fmla="*/ 0 w 6869152"/>
              <a:gd name="connsiteY3" fmla="*/ 6869152 h 6869152"/>
              <a:gd name="connsiteX4" fmla="*/ 0 w 6869152"/>
              <a:gd name="connsiteY4" fmla="*/ 0 h 6869152"/>
              <a:gd name="connsiteX0" fmla="*/ 0 w 6869152"/>
              <a:gd name="connsiteY0" fmla="*/ 0 h 6869152"/>
              <a:gd name="connsiteX1" fmla="*/ 6869152 w 6869152"/>
              <a:gd name="connsiteY1" fmla="*/ 0 h 6869152"/>
              <a:gd name="connsiteX2" fmla="*/ 5274528 w 6869152"/>
              <a:gd name="connsiteY2" fmla="*/ 6858001 h 6869152"/>
              <a:gd name="connsiteX3" fmla="*/ 0 w 6869152"/>
              <a:gd name="connsiteY3" fmla="*/ 6869152 h 6869152"/>
              <a:gd name="connsiteX4" fmla="*/ 0 w 6869152"/>
              <a:gd name="connsiteY4" fmla="*/ 0 h 6869152"/>
              <a:gd name="connsiteX0" fmla="*/ 0 w 6869152"/>
              <a:gd name="connsiteY0" fmla="*/ 0 h 6869153"/>
              <a:gd name="connsiteX1" fmla="*/ 6869152 w 6869152"/>
              <a:gd name="connsiteY1" fmla="*/ 0 h 6869153"/>
              <a:gd name="connsiteX2" fmla="*/ 4334177 w 6869152"/>
              <a:gd name="connsiteY2" fmla="*/ 6869153 h 6869153"/>
              <a:gd name="connsiteX3" fmla="*/ 0 w 6869152"/>
              <a:gd name="connsiteY3" fmla="*/ 6869152 h 6869153"/>
              <a:gd name="connsiteX4" fmla="*/ 0 w 6869152"/>
              <a:gd name="connsiteY4" fmla="*/ 0 h 6869153"/>
              <a:gd name="connsiteX0" fmla="*/ 0 w 6869152"/>
              <a:gd name="connsiteY0" fmla="*/ 0 h 6869152"/>
              <a:gd name="connsiteX1" fmla="*/ 6869152 w 6869152"/>
              <a:gd name="connsiteY1" fmla="*/ 0 h 6869152"/>
              <a:gd name="connsiteX2" fmla="*/ 5371493 w 6869152"/>
              <a:gd name="connsiteY2" fmla="*/ 6858002 h 6869152"/>
              <a:gd name="connsiteX3" fmla="*/ 0 w 6869152"/>
              <a:gd name="connsiteY3" fmla="*/ 6869152 h 6869152"/>
              <a:gd name="connsiteX4" fmla="*/ 0 w 6869152"/>
              <a:gd name="connsiteY4" fmla="*/ 0 h 6869152"/>
              <a:gd name="connsiteX0" fmla="*/ 0 w 7632391"/>
              <a:gd name="connsiteY0" fmla="*/ 0 h 6869152"/>
              <a:gd name="connsiteX1" fmla="*/ 7632391 w 7632391"/>
              <a:gd name="connsiteY1" fmla="*/ 11151 h 6869152"/>
              <a:gd name="connsiteX2" fmla="*/ 5371493 w 7632391"/>
              <a:gd name="connsiteY2" fmla="*/ 6858002 h 6869152"/>
              <a:gd name="connsiteX3" fmla="*/ 0 w 7632391"/>
              <a:gd name="connsiteY3" fmla="*/ 6869152 h 6869152"/>
              <a:gd name="connsiteX4" fmla="*/ 0 w 7632391"/>
              <a:gd name="connsiteY4" fmla="*/ 0 h 686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32391" h="6869152">
                <a:moveTo>
                  <a:pt x="0" y="0"/>
                </a:moveTo>
                <a:lnTo>
                  <a:pt x="7632391" y="11151"/>
                </a:lnTo>
                <a:lnTo>
                  <a:pt x="5371493" y="6858002"/>
                </a:lnTo>
                <a:lnTo>
                  <a:pt x="0" y="68691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Текст 3"/>
          <p:cNvSpPr>
            <a:spLocks noGrp="1"/>
          </p:cNvSpPr>
          <p:nvPr/>
        </p:nvSpPr>
        <p:spPr>
          <a:xfrm>
            <a:off x="3379305" y="328812"/>
            <a:ext cx="7935402" cy="381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строительства локаций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PON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2020 году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947224"/>
              </p:ext>
            </p:extLst>
          </p:nvPr>
        </p:nvGraphicFramePr>
        <p:xfrm>
          <a:off x="349238" y="847611"/>
          <a:ext cx="7904215" cy="5767873"/>
        </p:xfrm>
        <a:graphic>
          <a:graphicData uri="http://schemas.openxmlformats.org/drawingml/2006/table">
            <a:tbl>
              <a:tblPr/>
              <a:tblGrid>
                <a:gridCol w="1002006">
                  <a:extLst>
                    <a:ext uri="{9D8B030D-6E8A-4147-A177-3AD203B41FA5}">
                      <a16:colId xmlns:a16="http://schemas.microsoft.com/office/drawing/2014/main" xmlns="" val="3740505778"/>
                    </a:ext>
                  </a:extLst>
                </a:gridCol>
                <a:gridCol w="1274873">
                  <a:extLst>
                    <a:ext uri="{9D8B030D-6E8A-4147-A177-3AD203B41FA5}">
                      <a16:colId xmlns:a16="http://schemas.microsoft.com/office/drawing/2014/main" xmlns="" val="364149609"/>
                    </a:ext>
                  </a:extLst>
                </a:gridCol>
                <a:gridCol w="1972699">
                  <a:extLst>
                    <a:ext uri="{9D8B030D-6E8A-4147-A177-3AD203B41FA5}">
                      <a16:colId xmlns:a16="http://schemas.microsoft.com/office/drawing/2014/main" xmlns="" val="4110424290"/>
                    </a:ext>
                  </a:extLst>
                </a:gridCol>
                <a:gridCol w="1306187">
                  <a:extLst>
                    <a:ext uri="{9D8B030D-6E8A-4147-A177-3AD203B41FA5}">
                      <a16:colId xmlns:a16="http://schemas.microsoft.com/office/drawing/2014/main" xmlns="" val="2025976744"/>
                    </a:ext>
                  </a:extLst>
                </a:gridCol>
                <a:gridCol w="1489588">
                  <a:extLst>
                    <a:ext uri="{9D8B030D-6E8A-4147-A177-3AD203B41FA5}">
                      <a16:colId xmlns:a16="http://schemas.microsoft.com/office/drawing/2014/main" xmlns="" val="1434227040"/>
                    </a:ext>
                  </a:extLst>
                </a:gridCol>
                <a:gridCol w="858862">
                  <a:extLst>
                    <a:ext uri="{9D8B030D-6E8A-4147-A177-3AD203B41FA5}">
                      <a16:colId xmlns:a16="http://schemas.microsoft.com/office/drawing/2014/main" xmlns="" val="3162034293"/>
                    </a:ext>
                  </a:extLst>
                </a:gridCol>
              </a:tblGrid>
              <a:tr h="112259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ЛТЦ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 муниципального района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Тип населенного пункта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 населенного пункта (имя города)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 внутригородского района (если применимо)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ДХ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91933062"/>
                  </a:ext>
                </a:extLst>
              </a:tr>
              <a:tr h="18274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25704999"/>
                  </a:ext>
                </a:extLst>
              </a:tr>
              <a:tr h="18274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Станица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Азовская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Ленина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20677212"/>
                  </a:ext>
                </a:extLst>
              </a:tr>
              <a:tr h="18274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Станица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Азовская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Лермонтова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20943998"/>
                  </a:ext>
                </a:extLst>
              </a:tr>
              <a:tr h="18274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Поселок городского типа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Ильский</a:t>
                      </a:r>
                      <a:endParaRPr lang="ru-RU" sz="11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Ильский</a:t>
                      </a:r>
                      <a:endParaRPr lang="ru-RU" sz="11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79583334"/>
                  </a:ext>
                </a:extLst>
              </a:tr>
              <a:tr h="18274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Поселок городского типа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Ильский</a:t>
                      </a:r>
                      <a:endParaRPr lang="ru-RU" sz="11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8е Марта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42046760"/>
                  </a:ext>
                </a:extLst>
              </a:tr>
              <a:tr h="18274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Поселок городского типа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Ильский</a:t>
                      </a:r>
                      <a:endParaRPr lang="ru-RU" sz="11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Широкая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27256086"/>
                  </a:ext>
                </a:extLst>
              </a:tr>
              <a:tr h="18274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Поселок городского типа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Ильский</a:t>
                      </a:r>
                      <a:endParaRPr lang="ru-RU" sz="11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Кольцевая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88704081"/>
                  </a:ext>
                </a:extLst>
              </a:tr>
              <a:tr h="18274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Станица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Смоленская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Горный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6433436"/>
                  </a:ext>
                </a:extLst>
              </a:tr>
              <a:tr h="18274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хутор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Восточный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Восточный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59163226"/>
                  </a:ext>
                </a:extLst>
              </a:tr>
              <a:tr h="18274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 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 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Станица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Львовское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Львовское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1430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45028714"/>
                  </a:ext>
                </a:extLst>
              </a:tr>
              <a:tr h="18274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станица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Азовская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Октябрьская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30893544"/>
                  </a:ext>
                </a:extLst>
              </a:tr>
              <a:tr h="18274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станица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Смоленская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Мединститут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68373533"/>
                  </a:ext>
                </a:extLst>
              </a:tr>
              <a:tr h="18274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 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 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Село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Михайловское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Михайловское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650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51160914"/>
                  </a:ext>
                </a:extLst>
              </a:tr>
              <a:tr h="18274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 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 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Поселок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Черноморский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Черноморский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88326737"/>
                  </a:ext>
                </a:extLst>
              </a:tr>
              <a:tr h="18274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 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 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Станица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Убинская</a:t>
                      </a:r>
                      <a:endParaRPr lang="ru-RU" sz="11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Убинская</a:t>
                      </a:r>
                      <a:endParaRPr lang="ru-RU" sz="11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36950218"/>
                  </a:ext>
                </a:extLst>
              </a:tr>
              <a:tr h="18274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 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 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Станица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Северская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Петровского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80316681"/>
                  </a:ext>
                </a:extLst>
              </a:tr>
              <a:tr h="18274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 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 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Станица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Смоленская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Вишневая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35513188"/>
                  </a:ext>
                </a:extLst>
              </a:tr>
              <a:tr h="18274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 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 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Станица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Северская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Народная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90326268"/>
                  </a:ext>
                </a:extLst>
              </a:tr>
              <a:tr h="18274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 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 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пгт</a:t>
                      </a:r>
                      <a:endParaRPr lang="ru-RU" sz="11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Ильский</a:t>
                      </a:r>
                      <a:endParaRPr lang="ru-RU" sz="11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Первомайский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09765986"/>
                  </a:ext>
                </a:extLst>
              </a:tr>
              <a:tr h="18274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 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 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Станица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Смоленская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Шоссейная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41950410"/>
                  </a:ext>
                </a:extLst>
              </a:tr>
              <a:tr h="18274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 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 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Станица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Северская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Украинская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89046301"/>
                  </a:ext>
                </a:extLst>
              </a:tr>
              <a:tr h="18274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 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 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Станица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Северская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Пионерская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5214498"/>
                  </a:ext>
                </a:extLst>
              </a:tr>
              <a:tr h="18274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 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 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Станица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Северская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Лермонтова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34595016"/>
                  </a:ext>
                </a:extLst>
              </a:tr>
              <a:tr h="18274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 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 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Станица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Северская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Кирова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812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46816805"/>
                  </a:ext>
                </a:extLst>
              </a:tr>
              <a:tr h="25932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</a:t>
                      </a:r>
                      <a:endParaRPr lang="ru-RU" sz="11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Северский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Станица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Смоленская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Парус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6565" marR="6565" marT="65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58441241"/>
                  </a:ext>
                </a:extLst>
              </a:tr>
            </a:tbl>
          </a:graphicData>
        </a:graphic>
      </p:graphicFrame>
      <p:sp>
        <p:nvSpPr>
          <p:cNvPr id="22" name="Овал 21"/>
          <p:cNvSpPr/>
          <p:nvPr/>
        </p:nvSpPr>
        <p:spPr>
          <a:xfrm>
            <a:off x="9891010" y="4954535"/>
            <a:ext cx="1933904" cy="1903465"/>
          </a:xfrm>
          <a:prstGeom prst="ellipse">
            <a:avLst/>
          </a:prstGeom>
          <a:noFill/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10074086" y="5386249"/>
            <a:ext cx="1691489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800" dirty="0" smtClean="0">
                <a:solidFill>
                  <a:srgbClr val="C00000"/>
                </a:solidFill>
              </a:rPr>
              <a:t>7412</a:t>
            </a:r>
            <a:endParaRPr lang="ru-RU" sz="5800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67482" y="1326524"/>
            <a:ext cx="33871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8-800-1000-800 – по подключению физических лиц</a:t>
            </a:r>
          </a:p>
          <a:p>
            <a:endParaRPr lang="ru-RU" dirty="0"/>
          </a:p>
          <a:p>
            <a:r>
              <a:rPr lang="en-US" dirty="0" smtClean="0"/>
              <a:t>http</a:t>
            </a:r>
            <a:r>
              <a:rPr lang="ru-RU" dirty="0" smtClean="0"/>
              <a:t>:</a:t>
            </a:r>
            <a:r>
              <a:rPr lang="en-US" dirty="0" smtClean="0"/>
              <a:t>//Krasnodar.rt.ru/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666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8877</TotalTime>
  <Words>381</Words>
  <Application>Microsoft Office PowerPoint</Application>
  <PresentationFormat>Широкоэкранный</PresentationFormat>
  <Paragraphs>235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ПАО "Ростелеком"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по снижению оттока и повышению NPS</dc:title>
  <dc:creator>Бордовских Мария Александровна</dc:creator>
  <cp:lastModifiedBy>Войтенко Виктория Викторовна</cp:lastModifiedBy>
  <cp:revision>425</cp:revision>
  <cp:lastPrinted>2018-10-23T14:51:13Z</cp:lastPrinted>
  <dcterms:created xsi:type="dcterms:W3CDTF">2018-07-11T08:19:25Z</dcterms:created>
  <dcterms:modified xsi:type="dcterms:W3CDTF">2020-01-21T08:13:56Z</dcterms:modified>
</cp:coreProperties>
</file>