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_rels/notesSlide2.xml.rels" ContentType="application/vnd.openxmlformats-package.relationships+xml"/>
  <Override PartName="/ppt/notesSlides/notesSlide2.xml" ContentType="application/vnd.openxmlformats-officedocument.presentationml.notesSlide+xml"/>
  <Override PartName="/ppt/media/image1.jpeg" ContentType="image/jpeg"/>
  <Override PartName="/ppt/media/image2.png" ContentType="image/png"/>
  <Override PartName="/ppt/media/image3.gif" ContentType="image/gif"/>
  <Override PartName="/ppt/media/image8.png" ContentType="image/png"/>
  <Override PartName="/ppt/media/image4.gif" ContentType="image/gif"/>
  <Override PartName="/ppt/media/image5.png" ContentType="image/png"/>
  <Override PartName="/ppt/media/image6.jpeg" ContentType="image/jpeg"/>
  <Override PartName="/ppt/media/image7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/>
  <p:notesSz cx="6797675" cy="9926637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Для перемещения страницы щёлкните мышью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2000" spc="-1" strike="noStrike"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1400" spc="-1" strike="noStrike">
                <a:latin typeface="Times New Roman"/>
              </a:rPr>
              <a:t>&lt;верхний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64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1D1F73CF-DA5F-45B5-81B4-DFAC9CAFAE96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sldImg"/>
          </p:nvPr>
        </p:nvSpPr>
        <p:spPr>
          <a:xfrm>
            <a:off x="917640" y="744480"/>
            <a:ext cx="4962240" cy="3722400"/>
          </a:xfrm>
          <a:prstGeom prst="rect">
            <a:avLst/>
          </a:prstGeom>
        </p:spPr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679680" y="4715280"/>
            <a:ext cx="5437800" cy="4466520"/>
          </a:xfrm>
          <a:prstGeom prst="rect">
            <a:avLst/>
          </a:prstGeom>
        </p:spPr>
        <p:txBody>
          <a:bodyPr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51" name="TextShape 3"/>
          <p:cNvSpPr txBox="1"/>
          <p:nvPr/>
        </p:nvSpPr>
        <p:spPr>
          <a:xfrm>
            <a:off x="3850560" y="9428760"/>
            <a:ext cx="2945160" cy="4960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BC96C5F5-A0CF-49F3-96E9-59927DFA12BC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2771640" y="5496840"/>
            <a:ext cx="4464000" cy="13716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2771640" y="5496840"/>
            <a:ext cx="4464000" cy="13716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subTitle"/>
          </p:nvPr>
        </p:nvSpPr>
        <p:spPr>
          <a:xfrm>
            <a:off x="2771640" y="5496840"/>
            <a:ext cx="4464000" cy="13716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subTitle"/>
          </p:nvPr>
        </p:nvSpPr>
        <p:spPr>
          <a:xfrm>
            <a:off x="2771640" y="5496840"/>
            <a:ext cx="4464000" cy="13716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3.gif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4.gif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436000" y="1484640"/>
            <a:ext cx="3528000" cy="14695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Заголовок </a:t>
            </a:r>
            <a:br/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презентации </a:t>
            </a:r>
            <a:br/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шрифт Arial 2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4</a:t>
            </a: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 пт.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" name="Рисунок 19" descr=""/>
          <p:cNvPicPr/>
          <p:nvPr/>
        </p:nvPicPr>
        <p:blipFill>
          <a:blip r:embed="rId3"/>
          <a:stretch/>
        </p:blipFill>
        <p:spPr>
          <a:xfrm>
            <a:off x="5048280" y="5157360"/>
            <a:ext cx="3590640" cy="100512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442120" y="548640"/>
            <a:ext cx="2304000" cy="287640"/>
          </a:xfrm>
          <a:prstGeom prst="rect">
            <a:avLst/>
          </a:prstGeom>
        </p:spPr>
        <p:txBody>
          <a:bodyPr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200" spc="-1" strike="noStrike">
                <a:solidFill>
                  <a:srgbClr val="595959"/>
                </a:solidFill>
                <a:latin typeface="Arial"/>
              </a:rPr>
              <a:t>ДД.ММ.ГГГГ</a:t>
            </a:r>
            <a:endParaRPr b="0" lang="ru-RU" sz="1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548640"/>
            <a:ext cx="7714800" cy="868680"/>
          </a:xfrm>
          <a:prstGeom prst="rect">
            <a:avLst/>
          </a:prstGeom>
        </p:spPr>
        <p:txBody>
          <a:bodyPr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72bc"/>
                </a:solidFill>
                <a:latin typeface="Calibri"/>
              </a:rPr>
              <a:t>Название слайда, шрифт Arial, 2</a:t>
            </a:r>
            <a:r>
              <a:rPr b="0" lang="en-US" sz="4400" spc="-1" strike="noStrike">
                <a:solidFill>
                  <a:srgbClr val="0072bc"/>
                </a:solidFill>
                <a:latin typeface="Calibri"/>
              </a:rPr>
              <a:t>4</a:t>
            </a:r>
            <a:r>
              <a:rPr b="0" lang="ru-RU" sz="4400" spc="-1" strike="noStrike">
                <a:solidFill>
                  <a:srgbClr val="0072bc"/>
                </a:solidFill>
                <a:latin typeface="Calibri"/>
              </a:rPr>
              <a:t> пт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412640"/>
            <a:ext cx="7714800" cy="4680000"/>
          </a:xfrm>
          <a:prstGeom prst="rect">
            <a:avLst/>
          </a:prstGeom>
        </p:spPr>
        <p:txBody>
          <a:bodyPr>
            <a:noAutofit/>
          </a:bodyPr>
          <a:p>
            <a:pPr marL="343080" indent="-342720">
              <a:lnSpc>
                <a:spcPct val="150000"/>
              </a:lnSpc>
              <a:spcBef>
                <a:spcPts val="1800"/>
              </a:spcBef>
              <a:buClr>
                <a:srgbClr val="404040"/>
              </a:buClr>
              <a:buFont typeface="Arial"/>
              <a:buChar char="•"/>
            </a:pPr>
            <a:r>
              <a:rPr b="0" lang="ru-RU" sz="1400" spc="-1" strike="noStrike">
                <a:solidFill>
                  <a:srgbClr val="404040"/>
                </a:solidFill>
                <a:latin typeface="Arial"/>
              </a:rPr>
              <a:t>Текст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459864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8169C002-1C6E-47C6-AEAA-5BEB87C5D5A3}" type="datetime1">
              <a:rPr b="0" lang="ru-RU" sz="1200" spc="-1" strike="noStrike">
                <a:solidFill>
                  <a:srgbClr val="8b8b8b"/>
                </a:solidFill>
                <a:latin typeface="Calibri"/>
              </a:rPr>
              <a:t>27.11.2020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sldNum"/>
          </p:nvPr>
        </p:nvSpPr>
        <p:spPr>
          <a:xfrm>
            <a:off x="6876360" y="638136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06D8684C-596E-4DBA-8602-419A8938DDC6}" type="slidenum">
              <a:rPr b="0" lang="ru-RU" sz="1400" spc="-1" strike="noStrike">
                <a:solidFill>
                  <a:srgbClr val="a8a8a8"/>
                </a:solidFill>
                <a:latin typeface="Arial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body"/>
          </p:nvPr>
        </p:nvSpPr>
        <p:spPr>
          <a:xfrm>
            <a:off x="457200" y="260640"/>
            <a:ext cx="7714800" cy="287640"/>
          </a:xfrm>
          <a:prstGeom prst="rect">
            <a:avLst/>
          </a:prstGeom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201"/>
              </a:spcBef>
              <a:buClr>
                <a:srgbClr val="404040"/>
              </a:buClr>
              <a:buFont typeface="Arial"/>
              <a:buChar char="•"/>
            </a:pPr>
            <a:r>
              <a:rPr b="0" lang="ru-RU" sz="1000" spc="-1" strike="noStrike">
                <a:solidFill>
                  <a:srgbClr val="404040"/>
                </a:solidFill>
                <a:latin typeface="Calibri"/>
              </a:rPr>
              <a:t>Название раздела, Arial 10 пт.</a:t>
            </a:r>
            <a:endParaRPr b="0" lang="ru-RU" sz="1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548640"/>
            <a:ext cx="7714800" cy="868680"/>
          </a:xfrm>
          <a:prstGeom prst="rect">
            <a:avLst/>
          </a:prstGeom>
        </p:spPr>
        <p:txBody>
          <a:bodyPr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72bc"/>
                </a:solidFill>
                <a:latin typeface="Calibri"/>
              </a:rPr>
              <a:t>Возможные стили презентации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412640"/>
            <a:ext cx="7714800" cy="4680000"/>
          </a:xfrm>
          <a:prstGeom prst="rect">
            <a:avLst/>
          </a:prstGeom>
        </p:spPr>
        <p:txBody>
          <a:bodyPr>
            <a:noAutofit/>
          </a:bodyPr>
          <a:p>
            <a:pPr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</a:rPr>
              <a:t>Типы булитов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Arial"/>
              <a:buChar char="►"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</a:rPr>
              <a:t>Первый уровень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dt"/>
          </p:nvPr>
        </p:nvSpPr>
        <p:spPr>
          <a:xfrm>
            <a:off x="459864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FF0697B6-B9EF-4474-B225-A6ACCF9765DA}" type="datetime1">
              <a:rPr b="0" lang="ru-RU" sz="1200" spc="-1" strike="noStrike">
                <a:solidFill>
                  <a:srgbClr val="8b8b8b"/>
                </a:solidFill>
                <a:latin typeface="Calibri"/>
              </a:rPr>
              <a:t>27.11.2020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sldNum"/>
          </p:nvPr>
        </p:nvSpPr>
        <p:spPr>
          <a:xfrm>
            <a:off x="6876360" y="638136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099484E9-97AC-487F-8BC3-51A01A62ABA1}" type="slidenum">
              <a:rPr b="0" lang="ru-RU" sz="1400" spc="-1" strike="noStrike">
                <a:solidFill>
                  <a:srgbClr val="404040"/>
                </a:solidFill>
                <a:latin typeface="Arial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 type="body"/>
          </p:nvPr>
        </p:nvSpPr>
        <p:spPr>
          <a:xfrm>
            <a:off x="457200" y="260640"/>
            <a:ext cx="7714800" cy="287640"/>
          </a:xfrm>
          <a:prstGeom prst="rect">
            <a:avLst/>
          </a:prstGeom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201"/>
              </a:spcBef>
              <a:buClr>
                <a:srgbClr val="404040"/>
              </a:buClr>
              <a:buFont typeface="Arial"/>
              <a:buChar char="•"/>
            </a:pPr>
            <a:r>
              <a:rPr b="0" lang="ru-RU" sz="1000" spc="-1" strike="noStrike">
                <a:solidFill>
                  <a:srgbClr val="404040"/>
                </a:solidFill>
                <a:latin typeface="Calibri"/>
              </a:rPr>
              <a:t>Название раздела, Arial 10 пт.</a:t>
            </a:r>
            <a:endParaRPr b="0" lang="ru-RU" sz="1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2771640" y="1340640"/>
            <a:ext cx="4464000" cy="47520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Заключительный текст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Picture 2" descr="C:\Users\b03voa\Desktop\WORK\Фирменный стиль\Шаблоны презентации\Картинки для презы\phon11.jpg"/>
          <p:cNvPicPr/>
          <p:nvPr/>
        </p:nvPicPr>
        <p:blipFill>
          <a:blip r:embed="rId1"/>
          <a:srcRect l="0" t="0" r="6280" b="6279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0">
            <a:noFill/>
          </a:ln>
        </p:spPr>
      </p:pic>
      <p:sp>
        <p:nvSpPr>
          <p:cNvPr id="166" name="TextShape 1"/>
          <p:cNvSpPr txBox="1"/>
          <p:nvPr/>
        </p:nvSpPr>
        <p:spPr>
          <a:xfrm>
            <a:off x="5615640" y="2205000"/>
            <a:ext cx="3528000" cy="146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>
            <a:noAutofit/>
          </a:bodyPr>
          <a:p>
            <a:pPr>
              <a:lnSpc>
                <a:spcPct val="100000"/>
              </a:lnSpc>
            </a:pPr>
            <a:r>
              <a:rPr b="0" lang="ru-RU" sz="2400" spc="-1" strike="noStrike">
                <a:solidFill>
                  <a:srgbClr val="4d4d4d"/>
                </a:solidFill>
                <a:latin typeface="Arial"/>
              </a:rPr>
              <a:t>Кредиты на развитие бизнеса для самозанятых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67" name="Рисунок 1" descr=""/>
          <p:cNvPicPr/>
          <p:nvPr/>
        </p:nvPicPr>
        <p:blipFill>
          <a:blip r:embed="rId2"/>
          <a:stretch/>
        </p:blipFill>
        <p:spPr>
          <a:xfrm>
            <a:off x="5293440" y="452520"/>
            <a:ext cx="3850200" cy="1284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Shape 1"/>
          <p:cNvSpPr txBox="1"/>
          <p:nvPr/>
        </p:nvSpPr>
        <p:spPr>
          <a:xfrm>
            <a:off x="6876360" y="638136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AD2D396E-EB7C-40ED-8197-DC7EF05D3413}" type="slidenum">
              <a:rPr b="0" lang="ru-RU" sz="1400" spc="-1" strike="noStrike">
                <a:solidFill>
                  <a:srgbClr val="404040"/>
                </a:solidFill>
                <a:latin typeface="Arial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  <p:sp>
        <p:nvSpPr>
          <p:cNvPr id="169" name="TextShape 2"/>
          <p:cNvSpPr txBox="1"/>
          <p:nvPr/>
        </p:nvSpPr>
        <p:spPr>
          <a:xfrm>
            <a:off x="251640" y="116640"/>
            <a:ext cx="5914800" cy="8686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>
              <a:lnSpc>
                <a:spcPct val="100000"/>
              </a:lnSpc>
            </a:pPr>
            <a:r>
              <a:rPr b="0" lang="ru-RU" sz="3600" spc="-1" strike="noStrike">
                <a:solidFill>
                  <a:srgbClr val="0072bc"/>
                </a:solidFill>
                <a:latin typeface="Arial"/>
              </a:rPr>
              <a:t>О Банке</a:t>
            </a:r>
            <a:endParaRPr b="0" lang="ru-RU" sz="3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0" name="CustomShape 3"/>
          <p:cNvSpPr/>
          <p:nvPr/>
        </p:nvSpPr>
        <p:spPr>
          <a:xfrm rot="5075400">
            <a:off x="-929160" y="-2901600"/>
            <a:ext cx="6293520" cy="11765520"/>
          </a:xfrm>
          <a:prstGeom prst="arc">
            <a:avLst>
              <a:gd name="adj1" fmla="val 16191711"/>
              <a:gd name="adj2" fmla="val 1229268"/>
            </a:avLst>
          </a:prstGeom>
          <a:noFill/>
          <a:ln>
            <a:solidFill>
              <a:srgbClr val="ff0000"/>
            </a:solidFill>
            <a:round/>
            <a:headEnd len="med" type="stealth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1" name="CustomShape 4"/>
          <p:cNvSpPr/>
          <p:nvPr/>
        </p:nvSpPr>
        <p:spPr>
          <a:xfrm>
            <a:off x="1331640" y="6119640"/>
            <a:ext cx="107640" cy="107640"/>
          </a:xfrm>
          <a:prstGeom prst="ellipse">
            <a:avLst/>
          </a:prstGeom>
          <a:solidFill>
            <a:schemeClr val="bg1"/>
          </a:solidFill>
          <a:ln w="22225"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2" name="CustomShape 5"/>
          <p:cNvSpPr/>
          <p:nvPr/>
        </p:nvSpPr>
        <p:spPr>
          <a:xfrm>
            <a:off x="7848360" y="3312000"/>
            <a:ext cx="107640" cy="107640"/>
          </a:xfrm>
          <a:prstGeom prst="ellipse">
            <a:avLst/>
          </a:prstGeom>
          <a:solidFill>
            <a:schemeClr val="bg1"/>
          </a:solidFill>
          <a:ln w="22225"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3" name="CustomShape 6"/>
          <p:cNvSpPr/>
          <p:nvPr/>
        </p:nvSpPr>
        <p:spPr>
          <a:xfrm>
            <a:off x="6984360" y="4355280"/>
            <a:ext cx="107640" cy="107640"/>
          </a:xfrm>
          <a:prstGeom prst="ellipse">
            <a:avLst/>
          </a:prstGeom>
          <a:solidFill>
            <a:schemeClr val="bg1"/>
          </a:solidFill>
          <a:ln w="22225"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4" name="CustomShape 7"/>
          <p:cNvSpPr/>
          <p:nvPr/>
        </p:nvSpPr>
        <p:spPr>
          <a:xfrm>
            <a:off x="6048000" y="5005440"/>
            <a:ext cx="107640" cy="107640"/>
          </a:xfrm>
          <a:prstGeom prst="ellipse">
            <a:avLst/>
          </a:prstGeom>
          <a:solidFill>
            <a:schemeClr val="bg1"/>
          </a:solidFill>
          <a:ln w="22225"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5" name="CustomShape 8"/>
          <p:cNvSpPr/>
          <p:nvPr/>
        </p:nvSpPr>
        <p:spPr>
          <a:xfrm>
            <a:off x="4968000" y="5481000"/>
            <a:ext cx="107640" cy="107640"/>
          </a:xfrm>
          <a:prstGeom prst="ellipse">
            <a:avLst/>
          </a:prstGeom>
          <a:solidFill>
            <a:schemeClr val="bg1"/>
          </a:solidFill>
          <a:ln w="22225"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6" name="CustomShape 9"/>
          <p:cNvSpPr/>
          <p:nvPr/>
        </p:nvSpPr>
        <p:spPr>
          <a:xfrm>
            <a:off x="3276000" y="5956560"/>
            <a:ext cx="107640" cy="107640"/>
          </a:xfrm>
          <a:prstGeom prst="ellipse">
            <a:avLst/>
          </a:prstGeom>
          <a:solidFill>
            <a:schemeClr val="bg1"/>
          </a:solidFill>
          <a:ln w="22225"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7" name="CustomShape 10"/>
          <p:cNvSpPr/>
          <p:nvPr/>
        </p:nvSpPr>
        <p:spPr>
          <a:xfrm>
            <a:off x="1331640" y="6335640"/>
            <a:ext cx="1259640" cy="25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100" spc="-1" strike="noStrike">
                <a:solidFill>
                  <a:srgbClr val="4d4d4d"/>
                </a:solidFill>
                <a:latin typeface="Arial"/>
              </a:rPr>
              <a:t>1999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178" name="CustomShape 11"/>
          <p:cNvSpPr/>
          <p:nvPr/>
        </p:nvSpPr>
        <p:spPr>
          <a:xfrm>
            <a:off x="3240000" y="6047280"/>
            <a:ext cx="1259640" cy="25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100" spc="-1" strike="noStrike">
                <a:solidFill>
                  <a:srgbClr val="4d4d4d"/>
                </a:solidFill>
                <a:latin typeface="Arial"/>
              </a:rPr>
              <a:t> </a:t>
            </a:r>
            <a:r>
              <a:rPr b="1" lang="ru-RU" sz="1100" spc="-1" strike="noStrike">
                <a:solidFill>
                  <a:srgbClr val="4d4d4d"/>
                </a:solidFill>
                <a:latin typeface="Arial"/>
              </a:rPr>
              <a:t>2004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179" name="CustomShape 12"/>
          <p:cNvSpPr/>
          <p:nvPr/>
        </p:nvSpPr>
        <p:spPr>
          <a:xfrm>
            <a:off x="4932000" y="5615280"/>
            <a:ext cx="1259640" cy="25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100" spc="-1" strike="noStrike">
                <a:solidFill>
                  <a:srgbClr val="4d4d4d"/>
                </a:solidFill>
                <a:latin typeface="Arial"/>
              </a:rPr>
              <a:t> </a:t>
            </a:r>
            <a:r>
              <a:rPr b="1" lang="ru-RU" sz="1100" spc="-1" strike="noStrike">
                <a:solidFill>
                  <a:srgbClr val="4d4d4d"/>
                </a:solidFill>
                <a:latin typeface="Arial"/>
              </a:rPr>
              <a:t>2013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180" name="CustomShape 13"/>
          <p:cNvSpPr/>
          <p:nvPr/>
        </p:nvSpPr>
        <p:spPr>
          <a:xfrm>
            <a:off x="6012000" y="5111280"/>
            <a:ext cx="1259640" cy="25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100" spc="-1" strike="noStrike">
                <a:solidFill>
                  <a:srgbClr val="4d4d4d"/>
                </a:solidFill>
                <a:latin typeface="Arial"/>
              </a:rPr>
              <a:t> </a:t>
            </a:r>
            <a:r>
              <a:rPr b="1" lang="ru-RU" sz="1100" spc="-1" strike="noStrike">
                <a:solidFill>
                  <a:srgbClr val="4d4d4d"/>
                </a:solidFill>
                <a:latin typeface="Arial"/>
              </a:rPr>
              <a:t>2016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181" name="CustomShape 14"/>
          <p:cNvSpPr/>
          <p:nvPr/>
        </p:nvSpPr>
        <p:spPr>
          <a:xfrm>
            <a:off x="7056360" y="4300200"/>
            <a:ext cx="1259640" cy="25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100" spc="-1" strike="noStrike">
                <a:solidFill>
                  <a:srgbClr val="4d4d4d"/>
                </a:solidFill>
                <a:latin typeface="Arial"/>
              </a:rPr>
              <a:t> </a:t>
            </a:r>
            <a:r>
              <a:rPr b="1" lang="ru-RU" sz="1100" spc="-1" strike="noStrike">
                <a:solidFill>
                  <a:srgbClr val="4d4d4d"/>
                </a:solidFill>
                <a:latin typeface="Arial"/>
              </a:rPr>
              <a:t>2017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182" name="CustomShape 15"/>
          <p:cNvSpPr/>
          <p:nvPr/>
        </p:nvSpPr>
        <p:spPr>
          <a:xfrm>
            <a:off x="7920360" y="3049920"/>
            <a:ext cx="1259640" cy="25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100" spc="-1" strike="noStrike">
                <a:solidFill>
                  <a:srgbClr val="4d4d4d"/>
                </a:solidFill>
                <a:latin typeface="Arial"/>
              </a:rPr>
              <a:t> </a:t>
            </a:r>
            <a:r>
              <a:rPr b="1" lang="ru-RU" sz="1100" spc="-1" strike="noStrike">
                <a:solidFill>
                  <a:srgbClr val="4d4d4d"/>
                </a:solidFill>
                <a:latin typeface="Arial"/>
              </a:rPr>
              <a:t>2019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183" name="CustomShape 16"/>
          <p:cNvSpPr/>
          <p:nvPr/>
        </p:nvSpPr>
        <p:spPr>
          <a:xfrm>
            <a:off x="395640" y="5668920"/>
            <a:ext cx="151164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r">
              <a:lnSpc>
                <a:spcPct val="100000"/>
              </a:lnSpc>
            </a:pPr>
            <a:r>
              <a:rPr b="0" lang="ru-RU" sz="1100" spc="-1" strike="noStrike">
                <a:solidFill>
                  <a:srgbClr val="4d4d4d"/>
                </a:solidFill>
                <a:latin typeface="Arial"/>
              </a:rPr>
              <a:t>Учреждено</a:t>
            </a:r>
            <a:endParaRPr b="0" lang="ru-RU" sz="1100" spc="-1" strike="noStrike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0" lang="ru-RU" sz="1100" spc="-1" strike="noStrike">
                <a:solidFill>
                  <a:srgbClr val="4d4d4d"/>
                </a:solidFill>
                <a:latin typeface="Arial"/>
              </a:rPr>
              <a:t>АО «МСП Банк»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184" name="CustomShape 17"/>
          <p:cNvSpPr/>
          <p:nvPr/>
        </p:nvSpPr>
        <p:spPr>
          <a:xfrm>
            <a:off x="1979640" y="5401800"/>
            <a:ext cx="2039400" cy="59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100" spc="-1" strike="noStrike">
                <a:solidFill>
                  <a:srgbClr val="4d4d4d"/>
                </a:solidFill>
                <a:latin typeface="Arial"/>
              </a:rPr>
              <a:t>Реализует государственную программу финансовой поддержки МСП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185" name="CustomShape 18"/>
          <p:cNvSpPr/>
          <p:nvPr/>
        </p:nvSpPr>
        <p:spPr>
          <a:xfrm>
            <a:off x="4140000" y="4824000"/>
            <a:ext cx="172800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100" spc="-1" strike="noStrike">
                <a:solidFill>
                  <a:srgbClr val="4d4d4d"/>
                </a:solidFill>
                <a:latin typeface="Arial"/>
              </a:rPr>
              <a:t>Реализует гарантийную поддержку МСП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186" name="CustomShape 19"/>
          <p:cNvSpPr/>
          <p:nvPr/>
        </p:nvSpPr>
        <p:spPr>
          <a:xfrm>
            <a:off x="5292000" y="4209120"/>
            <a:ext cx="146052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100" spc="-1" strike="noStrike">
                <a:solidFill>
                  <a:srgbClr val="4d4d4d"/>
                </a:solidFill>
                <a:latin typeface="Arial"/>
              </a:rPr>
              <a:t>Участник национальной гарантийной системы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187" name="CustomShape 20"/>
          <p:cNvSpPr/>
          <p:nvPr/>
        </p:nvSpPr>
        <p:spPr>
          <a:xfrm>
            <a:off x="5196600" y="3744360"/>
            <a:ext cx="203940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r">
              <a:lnSpc>
                <a:spcPct val="100000"/>
              </a:lnSpc>
            </a:pPr>
            <a:r>
              <a:rPr b="0" lang="ru-RU" sz="1100" spc="-1" strike="noStrike">
                <a:solidFill>
                  <a:srgbClr val="4d4d4d"/>
                </a:solidFill>
                <a:latin typeface="Arial"/>
              </a:rPr>
              <a:t>Осуществляет кредитование МСП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188" name="CustomShape 21"/>
          <p:cNvSpPr/>
          <p:nvPr/>
        </p:nvSpPr>
        <p:spPr>
          <a:xfrm>
            <a:off x="5496480" y="3066480"/>
            <a:ext cx="224352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r">
              <a:lnSpc>
                <a:spcPct val="100000"/>
              </a:lnSpc>
            </a:pPr>
            <a:r>
              <a:rPr b="0" lang="ru-RU" sz="1100" spc="-1" strike="noStrike">
                <a:solidFill>
                  <a:srgbClr val="4d4d4d"/>
                </a:solidFill>
                <a:latin typeface="Arial"/>
              </a:rPr>
              <a:t>Участвует в реализации Национального проекта МСП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189" name="CustomShape 22"/>
          <p:cNvSpPr/>
          <p:nvPr/>
        </p:nvSpPr>
        <p:spPr>
          <a:xfrm>
            <a:off x="8028360" y="2620800"/>
            <a:ext cx="107640" cy="107640"/>
          </a:xfrm>
          <a:prstGeom prst="ellipse">
            <a:avLst/>
          </a:prstGeom>
          <a:solidFill>
            <a:schemeClr val="bg1"/>
          </a:solidFill>
          <a:ln w="22225"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0" name="CustomShape 23"/>
          <p:cNvSpPr/>
          <p:nvPr/>
        </p:nvSpPr>
        <p:spPr>
          <a:xfrm>
            <a:off x="8051040" y="2375280"/>
            <a:ext cx="1259640" cy="25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100" spc="-1" strike="noStrike">
                <a:solidFill>
                  <a:srgbClr val="4d4d4d"/>
                </a:solidFill>
                <a:latin typeface="Arial"/>
              </a:rPr>
              <a:t>  </a:t>
            </a:r>
            <a:r>
              <a:rPr b="1" lang="en-US" sz="1100" spc="-1" strike="noStrike">
                <a:solidFill>
                  <a:srgbClr val="4d4d4d"/>
                </a:solidFill>
                <a:latin typeface="Arial"/>
              </a:rPr>
              <a:t>2020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191" name="CustomShape 24"/>
          <p:cNvSpPr/>
          <p:nvPr/>
        </p:nvSpPr>
        <p:spPr>
          <a:xfrm>
            <a:off x="5712480" y="2374920"/>
            <a:ext cx="224352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r">
              <a:lnSpc>
                <a:spcPct val="100000"/>
              </a:lnSpc>
            </a:pPr>
            <a:r>
              <a:rPr b="0" lang="ru-RU" sz="1100" spc="-1" strike="noStrike">
                <a:solidFill>
                  <a:srgbClr val="4d4d4d"/>
                </a:solidFill>
                <a:latin typeface="Arial"/>
              </a:rPr>
              <a:t>Участвует в антикризисных мерах поддержки МСП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192" name="CustomShape 25"/>
          <p:cNvSpPr/>
          <p:nvPr/>
        </p:nvSpPr>
        <p:spPr>
          <a:xfrm>
            <a:off x="251640" y="1260720"/>
            <a:ext cx="7776360" cy="100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ru-RU" sz="1100" spc="-1" strike="noStrike">
                <a:solidFill>
                  <a:srgbClr val="4d4d4d"/>
                </a:solidFill>
                <a:latin typeface="Arial"/>
              </a:rPr>
              <a:t>МСП Банк - дочерняя организация АО «Корпорация «МСП»  - института развития в сфере поддержки малого и среднего предпринимательства</a:t>
            </a:r>
            <a:r>
              <a:rPr b="0" lang="en-US" sz="1100" spc="-1" strike="noStrike">
                <a:solidFill>
                  <a:srgbClr val="4d4d4d"/>
                </a:solidFill>
                <a:latin typeface="Arial"/>
              </a:rPr>
              <a:t>.</a:t>
            </a:r>
            <a:endParaRPr b="0" lang="ru-RU" sz="11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1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100" spc="-1" strike="noStrike">
                <a:solidFill>
                  <a:srgbClr val="0070c0"/>
                </a:solidFill>
                <a:latin typeface="Arial"/>
              </a:rPr>
              <a:t>Банк видит своей миссией, с одной стороны, продолжение финансовой поддержки малого и среднего предпринимательства, в первую очередь - сегментов, входящих в число приоритетов Корпорации МСП и государства, с другой стороны – задание новых современных стандартов на рынке финансирования МСП путем внедрения передовых</a:t>
            </a:r>
            <a:r>
              <a:rPr b="0" lang="en-US" sz="1100" spc="-1" strike="noStrike">
                <a:solidFill>
                  <a:srgbClr val="0070c0"/>
                </a:solidFill>
                <a:latin typeface="Arial"/>
              </a:rPr>
              <a:t>.</a:t>
            </a:r>
            <a:r>
              <a:rPr b="0" lang="ru-RU" sz="1100" spc="-1" strike="noStrike">
                <a:solidFill>
                  <a:srgbClr val="ffffff"/>
                </a:solidFill>
                <a:latin typeface="Arial"/>
              </a:rPr>
              <a:t>технологий и решений, повышения качества обслуживания, предложения полного спектра услуг</a:t>
            </a:r>
            <a:endParaRPr b="0" lang="ru-RU" sz="11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100" spc="-1" strike="noStrike">
              <a:latin typeface="Arial"/>
            </a:endParaRPr>
          </a:p>
        </p:txBody>
      </p:sp>
      <p:sp>
        <p:nvSpPr>
          <p:cNvPr id="193" name="CustomShape 26"/>
          <p:cNvSpPr/>
          <p:nvPr/>
        </p:nvSpPr>
        <p:spPr>
          <a:xfrm>
            <a:off x="251640" y="2473920"/>
            <a:ext cx="5132160" cy="216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285840" indent="-2854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4d4d4d"/>
              </a:buClr>
              <a:buFont typeface="Wingdings" charset="2"/>
              <a:buChar char=""/>
            </a:pPr>
            <a:r>
              <a:rPr b="0" lang="ru-RU" sz="1100" spc="-1" strike="noStrike">
                <a:solidFill>
                  <a:srgbClr val="4d4d4d"/>
                </a:solidFill>
                <a:latin typeface="Arial"/>
              </a:rPr>
              <a:t>Банк с универсальной лицензией (Лицензия Банка России на осуществление банковских операций выдана Банку 25.01.2000)</a:t>
            </a:r>
            <a:endParaRPr b="0" lang="ru-RU" sz="11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4d4d4d"/>
              </a:buClr>
              <a:buFont typeface="Wingdings" charset="2"/>
              <a:buChar char=""/>
            </a:pPr>
            <a:r>
              <a:rPr b="0" lang="ru-RU" sz="1100" spc="-1" strike="noStrike">
                <a:solidFill>
                  <a:srgbClr val="4d4d4d"/>
                </a:solidFill>
                <a:latin typeface="Arial"/>
              </a:rPr>
              <a:t>Участник рынка ценных бумаг (Лицензии профессионального участника рынка ценных бумаг)</a:t>
            </a:r>
            <a:endParaRPr b="0" lang="ru-RU" sz="11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4d4d4d"/>
              </a:buClr>
              <a:buFont typeface="Wingdings" charset="2"/>
              <a:buChar char=""/>
            </a:pPr>
            <a:r>
              <a:rPr b="0" lang="ru-RU" sz="1100" spc="-1" strike="noStrike">
                <a:solidFill>
                  <a:srgbClr val="4d4d4d"/>
                </a:solidFill>
                <a:latin typeface="Arial"/>
              </a:rPr>
              <a:t>Рейтинги ведущих агентств: </a:t>
            </a:r>
            <a:endParaRPr b="0" lang="ru-RU" sz="1100" spc="-1" strike="noStrike">
              <a:latin typeface="Arial"/>
            </a:endParaRPr>
          </a:p>
          <a:p>
            <a:pPr marL="285840" indent="428760">
              <a:lnSpc>
                <a:spcPct val="100000"/>
              </a:lnSpc>
              <a:buClr>
                <a:srgbClr val="4d4d4d"/>
              </a:buClr>
              <a:buFont typeface="Wingdings" charset="2"/>
              <a:buChar char=""/>
            </a:pPr>
            <a:r>
              <a:rPr b="0" lang="ru-RU" sz="1100" spc="-1" strike="noStrike">
                <a:solidFill>
                  <a:srgbClr val="4d4d4d"/>
                </a:solidFill>
                <a:latin typeface="Arial"/>
              </a:rPr>
              <a:t>А+ (</a:t>
            </a:r>
            <a:r>
              <a:rPr b="0" lang="en-US" sz="1100" spc="-1" strike="noStrike">
                <a:solidFill>
                  <a:srgbClr val="4d4d4d"/>
                </a:solidFill>
                <a:latin typeface="Arial"/>
              </a:rPr>
              <a:t>RU)</a:t>
            </a:r>
            <a:r>
              <a:rPr b="0" lang="ru-RU" sz="1100" spc="-1" strike="noStrike">
                <a:solidFill>
                  <a:srgbClr val="4d4d4d"/>
                </a:solidFill>
                <a:latin typeface="Arial"/>
              </a:rPr>
              <a:t> Прогноз «Стабильный» (АКРА)</a:t>
            </a:r>
            <a:endParaRPr b="0" lang="ru-RU" sz="1100" spc="-1" strike="noStrike">
              <a:latin typeface="Arial"/>
            </a:endParaRPr>
          </a:p>
          <a:p>
            <a:pPr lvl="1" marL="285840" indent="428760">
              <a:lnSpc>
                <a:spcPct val="100000"/>
              </a:lnSpc>
              <a:buClr>
                <a:srgbClr val="4d4d4d"/>
              </a:buClr>
              <a:buFont typeface="Wingdings" charset="2"/>
              <a:buChar char=""/>
            </a:pPr>
            <a:r>
              <a:rPr b="0" lang="en-US" sz="1100" spc="-1" strike="noStrike">
                <a:solidFill>
                  <a:srgbClr val="4d4d4d"/>
                </a:solidFill>
                <a:latin typeface="Arial"/>
              </a:rPr>
              <a:t>ruA+</a:t>
            </a:r>
            <a:r>
              <a:rPr b="0" lang="ru-RU" sz="1100" spc="-1" strike="noStrike">
                <a:solidFill>
                  <a:srgbClr val="4d4d4d"/>
                </a:solidFill>
                <a:latin typeface="Arial"/>
              </a:rPr>
              <a:t> Прогноз «Стабильный» (Эксперт РА)</a:t>
            </a:r>
            <a:endParaRPr b="0" lang="ru-RU" sz="11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1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1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1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b="0" lang="ru-RU" sz="1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extShape 1"/>
          <p:cNvSpPr txBox="1"/>
          <p:nvPr/>
        </p:nvSpPr>
        <p:spPr>
          <a:xfrm>
            <a:off x="6876360" y="638136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91ED6A43-6403-4A66-A774-25729A645221}" type="slidenum">
              <a:rPr b="0" lang="ru-RU" sz="1400" spc="-1" strike="noStrike">
                <a:solidFill>
                  <a:srgbClr val="a8a8a8"/>
                </a:solidFill>
                <a:latin typeface="Arial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  <p:sp>
        <p:nvSpPr>
          <p:cNvPr id="195" name="CustomShape 2"/>
          <p:cNvSpPr/>
          <p:nvPr/>
        </p:nvSpPr>
        <p:spPr>
          <a:xfrm>
            <a:off x="323640" y="1480680"/>
            <a:ext cx="4176000" cy="54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000" spc="-1" strike="noStrike">
                <a:solidFill>
                  <a:srgbClr val="0072bc"/>
                </a:solidFill>
                <a:latin typeface="Arial"/>
              </a:rPr>
              <a:t>ЦЕЛЬ КРЕДИТОВАНИЯ -  </a:t>
            </a:r>
            <a:r>
              <a:rPr b="0" lang="ru-RU" sz="1000" spc="-1" strike="noStrike">
                <a:solidFill>
                  <a:srgbClr val="4d4d4d"/>
                </a:solidFill>
                <a:latin typeface="Arial"/>
              </a:rPr>
              <a:t>на развитие предпринимательской деятельности.</a:t>
            </a: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000" spc="-1" strike="noStrike">
              <a:latin typeface="Arial"/>
            </a:endParaRPr>
          </a:p>
        </p:txBody>
      </p:sp>
      <p:sp>
        <p:nvSpPr>
          <p:cNvPr id="196" name="CustomShape 3"/>
          <p:cNvSpPr/>
          <p:nvPr/>
        </p:nvSpPr>
        <p:spPr>
          <a:xfrm>
            <a:off x="3129480" y="5988600"/>
            <a:ext cx="1084680" cy="39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000" spc="-1" strike="noStrike">
                <a:solidFill>
                  <a:srgbClr val="4d4d4d"/>
                </a:solidFill>
                <a:latin typeface="Arial"/>
              </a:rPr>
              <a:t>6,25 % годовых</a:t>
            </a: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000" spc="-1" strike="noStrike">
              <a:latin typeface="Arial"/>
            </a:endParaRPr>
          </a:p>
        </p:txBody>
      </p:sp>
      <p:sp>
        <p:nvSpPr>
          <p:cNvPr id="197" name="CustomShape 4"/>
          <p:cNvSpPr/>
          <p:nvPr/>
        </p:nvSpPr>
        <p:spPr>
          <a:xfrm>
            <a:off x="338400" y="3789000"/>
            <a:ext cx="1252440" cy="2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000" spc="-1" strike="noStrike">
                <a:solidFill>
                  <a:srgbClr val="0072bc"/>
                </a:solidFill>
                <a:latin typeface="Arial"/>
              </a:rPr>
              <a:t>СУММА КРЕДИТА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198" name="CustomShape 5"/>
          <p:cNvSpPr/>
          <p:nvPr/>
        </p:nvSpPr>
        <p:spPr>
          <a:xfrm>
            <a:off x="371160" y="5535720"/>
            <a:ext cx="1136520" cy="2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000" spc="-1" strike="noStrike">
                <a:solidFill>
                  <a:srgbClr val="0072bc"/>
                </a:solidFill>
                <a:latin typeface="Arial"/>
              </a:rPr>
              <a:t>СРОК КРЕДИТА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199" name="CustomShape 6"/>
          <p:cNvSpPr/>
          <p:nvPr/>
        </p:nvSpPr>
        <p:spPr>
          <a:xfrm>
            <a:off x="2427480" y="5535720"/>
            <a:ext cx="1502280" cy="2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000" spc="-1" strike="noStrike">
                <a:solidFill>
                  <a:srgbClr val="0072bc"/>
                </a:solidFill>
                <a:latin typeface="Arial"/>
              </a:rPr>
              <a:t>СТАВКА ПО КРЕДИТУ</a:t>
            </a:r>
            <a:endParaRPr b="0" lang="ru-RU" sz="1000" spc="-1" strike="noStrike">
              <a:latin typeface="Arial"/>
            </a:endParaRPr>
          </a:p>
        </p:txBody>
      </p:sp>
      <p:pic>
        <p:nvPicPr>
          <p:cNvPr id="200" name="Рисунок 33" descr=""/>
          <p:cNvPicPr/>
          <p:nvPr/>
        </p:nvPicPr>
        <p:blipFill>
          <a:blip r:embed="rId1"/>
          <a:stretch/>
        </p:blipFill>
        <p:spPr>
          <a:xfrm>
            <a:off x="376920" y="5937120"/>
            <a:ext cx="602640" cy="587880"/>
          </a:xfrm>
          <a:prstGeom prst="rect">
            <a:avLst/>
          </a:prstGeom>
          <a:ln w="0">
            <a:noFill/>
          </a:ln>
        </p:spPr>
      </p:pic>
      <p:pic>
        <p:nvPicPr>
          <p:cNvPr id="201" name="Рисунок 34" descr=""/>
          <p:cNvPicPr/>
          <p:nvPr/>
        </p:nvPicPr>
        <p:blipFill>
          <a:blip r:embed="rId2"/>
          <a:stretch/>
        </p:blipFill>
        <p:spPr>
          <a:xfrm>
            <a:off x="2559240" y="5857560"/>
            <a:ext cx="632160" cy="602640"/>
          </a:xfrm>
          <a:prstGeom prst="rect">
            <a:avLst/>
          </a:prstGeom>
          <a:ln w="0">
            <a:noFill/>
          </a:ln>
        </p:spPr>
      </p:pic>
      <p:pic>
        <p:nvPicPr>
          <p:cNvPr id="202" name="Рисунок 37" descr=""/>
          <p:cNvPicPr/>
          <p:nvPr/>
        </p:nvPicPr>
        <p:blipFill>
          <a:blip r:embed="rId3"/>
          <a:stretch/>
        </p:blipFill>
        <p:spPr>
          <a:xfrm>
            <a:off x="251640" y="4137480"/>
            <a:ext cx="639360" cy="624960"/>
          </a:xfrm>
          <a:prstGeom prst="rect">
            <a:avLst/>
          </a:prstGeom>
          <a:ln w="0">
            <a:noFill/>
          </a:ln>
        </p:spPr>
      </p:pic>
      <p:sp>
        <p:nvSpPr>
          <p:cNvPr id="203" name="CustomShape 7"/>
          <p:cNvSpPr/>
          <p:nvPr/>
        </p:nvSpPr>
        <p:spPr>
          <a:xfrm>
            <a:off x="899640" y="5956920"/>
            <a:ext cx="2441160" cy="54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000" spc="-1" strike="noStrike">
                <a:solidFill>
                  <a:srgbClr val="4d4d4d"/>
                </a:solidFill>
                <a:latin typeface="Arial"/>
              </a:rPr>
              <a:t>До </a:t>
            </a:r>
            <a:r>
              <a:rPr b="0" lang="en-US" sz="1000" spc="-1" strike="noStrike">
                <a:solidFill>
                  <a:srgbClr val="4d4d4d"/>
                </a:solidFill>
                <a:latin typeface="Arial"/>
              </a:rPr>
              <a:t>36</a:t>
            </a:r>
            <a:r>
              <a:rPr b="0" lang="ru-RU" sz="1000" spc="-1" strike="noStrike">
                <a:solidFill>
                  <a:srgbClr val="4d4d4d"/>
                </a:solidFill>
                <a:latin typeface="Arial"/>
              </a:rPr>
              <a:t> месяцев</a:t>
            </a: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000" spc="-1" strike="noStrike">
                <a:solidFill>
                  <a:srgbClr val="4d4d4d"/>
                </a:solidFill>
                <a:latin typeface="Arial"/>
              </a:rPr>
              <a:t>включительно </a:t>
            </a: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000" spc="-1" strike="noStrike">
              <a:latin typeface="Arial"/>
            </a:endParaRPr>
          </a:p>
        </p:txBody>
      </p:sp>
      <p:sp>
        <p:nvSpPr>
          <p:cNvPr id="204" name="CustomShape 8"/>
          <p:cNvSpPr/>
          <p:nvPr/>
        </p:nvSpPr>
        <p:spPr>
          <a:xfrm>
            <a:off x="827640" y="4077000"/>
            <a:ext cx="3708720" cy="16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15000"/>
              </a:lnSpc>
              <a:spcAft>
                <a:spcPts val="1125"/>
              </a:spcAft>
            </a:pPr>
            <a:r>
              <a:rPr b="1" lang="ru-RU" sz="1000" spc="-1" strike="noStrike">
                <a:solidFill>
                  <a:srgbClr val="4d4d4d"/>
                </a:solidFill>
                <a:latin typeface="Arial"/>
                <a:ea typeface="Times New Roman"/>
              </a:rPr>
              <a:t>До 500 тысяч рублей включительно</a:t>
            </a:r>
            <a:r>
              <a:rPr b="1" lang="en-US" sz="1000" spc="-1" strike="noStrike">
                <a:solidFill>
                  <a:srgbClr val="4d4d4d"/>
                </a:solidFill>
                <a:latin typeface="Arial"/>
                <a:ea typeface="Times New Roman"/>
              </a:rPr>
              <a:t> </a:t>
            </a:r>
            <a:r>
              <a:rPr b="0" i="1" lang="en-US" sz="800" spc="-1" strike="noStrike">
                <a:solidFill>
                  <a:srgbClr val="4d4d4d"/>
                </a:solidFill>
                <a:latin typeface="Arial"/>
                <a:ea typeface="Times New Roman"/>
              </a:rPr>
              <a:t>(c</a:t>
            </a:r>
            <a:r>
              <a:rPr b="0" i="1" lang="ru-RU" sz="800" spc="-1" strike="noStrike">
                <a:solidFill>
                  <a:srgbClr val="4d4d4d"/>
                </a:solidFill>
                <a:latin typeface="Arial"/>
                <a:ea typeface="Times New Roman"/>
              </a:rPr>
              <a:t>рок регистрации Заемщика на дату подачи заявки - от 0 месяцев</a:t>
            </a:r>
            <a:r>
              <a:rPr b="0" i="1" lang="en-US" sz="800" spc="-1" strike="noStrike">
                <a:solidFill>
                  <a:srgbClr val="4d4d4d"/>
                </a:solidFill>
                <a:latin typeface="Arial"/>
                <a:ea typeface="Times New Roman"/>
              </a:rPr>
              <a:t>)</a:t>
            </a:r>
            <a:r>
              <a:rPr b="0" i="1" lang="ru-RU" sz="800" spc="-1" strike="noStrike">
                <a:solidFill>
                  <a:srgbClr val="4d4d4d"/>
                </a:solidFill>
                <a:latin typeface="Arial"/>
                <a:ea typeface="Times New Roman"/>
              </a:rPr>
              <a:t>.</a:t>
            </a:r>
            <a:endParaRPr b="0" lang="ru-RU" sz="800" spc="-1" strike="noStrike">
              <a:latin typeface="Arial"/>
            </a:endParaRPr>
          </a:p>
          <a:p>
            <a:pPr>
              <a:lnSpc>
                <a:spcPct val="115000"/>
              </a:lnSpc>
              <a:spcAft>
                <a:spcPts val="1125"/>
              </a:spcAft>
            </a:pPr>
            <a:r>
              <a:rPr b="1" lang="ru-RU" sz="1000" spc="-1" strike="noStrike">
                <a:solidFill>
                  <a:srgbClr val="4d4d4d"/>
                </a:solidFill>
                <a:latin typeface="Arial"/>
                <a:ea typeface="Times New Roman"/>
              </a:rPr>
              <a:t>От 500 тысяч до 1 млн рублей</a:t>
            </a:r>
            <a:r>
              <a:rPr b="1" lang="en-US" sz="1000" spc="-1" strike="noStrike">
                <a:solidFill>
                  <a:srgbClr val="4d4d4d"/>
                </a:solidFill>
                <a:latin typeface="Arial"/>
                <a:ea typeface="Times New Roman"/>
              </a:rPr>
              <a:t> </a:t>
            </a:r>
            <a:r>
              <a:rPr b="0" i="1" lang="en-US" sz="800" spc="-1" strike="noStrike">
                <a:solidFill>
                  <a:srgbClr val="4d4d4d"/>
                </a:solidFill>
                <a:latin typeface="Arial"/>
                <a:ea typeface="Times New Roman"/>
              </a:rPr>
              <a:t>(c</a:t>
            </a:r>
            <a:r>
              <a:rPr b="0" i="1" lang="ru-RU" sz="800" spc="-1" strike="noStrike">
                <a:solidFill>
                  <a:srgbClr val="4d4d4d"/>
                </a:solidFill>
                <a:latin typeface="Arial"/>
                <a:ea typeface="Times New Roman"/>
              </a:rPr>
              <a:t>рок регистрации Заемщика на дату подачи заявки - от 3 месяцев</a:t>
            </a:r>
            <a:r>
              <a:rPr b="0" i="1" lang="en-US" sz="800" spc="-1" strike="noStrike">
                <a:solidFill>
                  <a:srgbClr val="4d4d4d"/>
                </a:solidFill>
                <a:latin typeface="Arial"/>
                <a:ea typeface="Times New Roman"/>
              </a:rPr>
              <a:t>)</a:t>
            </a:r>
            <a:r>
              <a:rPr b="0" i="1" lang="ru-RU" sz="800" spc="-1" strike="noStrike">
                <a:solidFill>
                  <a:srgbClr val="4d4d4d"/>
                </a:solidFill>
                <a:latin typeface="Arial"/>
                <a:ea typeface="Times New Roman"/>
              </a:rPr>
              <a:t>.</a:t>
            </a:r>
            <a:endParaRPr b="0" lang="ru-RU" sz="800" spc="-1" strike="noStrike">
              <a:latin typeface="Arial"/>
            </a:endParaRPr>
          </a:p>
          <a:p>
            <a:pPr>
              <a:lnSpc>
                <a:spcPct val="115000"/>
              </a:lnSpc>
              <a:spcAft>
                <a:spcPts val="1125"/>
              </a:spcAft>
            </a:pPr>
            <a:r>
              <a:rPr b="1" lang="ru-RU" sz="1000" spc="-1" strike="noStrike">
                <a:solidFill>
                  <a:srgbClr val="4d4d4d"/>
                </a:solidFill>
                <a:latin typeface="Arial"/>
                <a:ea typeface="Times New Roman"/>
              </a:rPr>
              <a:t>От 1 млн до 5 млн рублей </a:t>
            </a:r>
            <a:r>
              <a:rPr b="0" i="1" lang="ru-RU" sz="800" spc="-1" strike="noStrike">
                <a:solidFill>
                  <a:srgbClr val="4d4d4d"/>
                </a:solidFill>
                <a:latin typeface="Times New Roman"/>
                <a:ea typeface="Calibri"/>
              </a:rPr>
              <a:t>(</a:t>
            </a:r>
            <a:r>
              <a:rPr b="0" i="1" lang="ru-RU" sz="800" spc="-1" strike="noStrike">
                <a:solidFill>
                  <a:srgbClr val="4d4d4d"/>
                </a:solidFill>
                <a:latin typeface="Arial"/>
                <a:ea typeface="Times New Roman"/>
              </a:rPr>
              <a:t>срок регистрации Заемщика на дату подачи заявки - от 6 месяцев).</a:t>
            </a:r>
            <a:endParaRPr b="0" lang="ru-RU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800" spc="-1" strike="noStrike">
              <a:latin typeface="Arial"/>
            </a:endParaRPr>
          </a:p>
        </p:txBody>
      </p:sp>
      <p:sp>
        <p:nvSpPr>
          <p:cNvPr id="205" name="CustomShape 9"/>
          <p:cNvSpPr/>
          <p:nvPr/>
        </p:nvSpPr>
        <p:spPr>
          <a:xfrm>
            <a:off x="376920" y="260640"/>
            <a:ext cx="7507080" cy="503640"/>
          </a:xfrm>
          <a:custGeom>
            <a:avLst/>
            <a:gdLst/>
            <a:ahLst/>
            <a:rect l="l" t="t" r="r" b="b"/>
            <a:pathLst>
              <a:path w="1929407" h="771763">
                <a:moveTo>
                  <a:pt x="0" y="128630"/>
                </a:moveTo>
                <a:cubicBezTo>
                  <a:pt x="0" y="57590"/>
                  <a:pt x="57590" y="0"/>
                  <a:pt x="128630" y="0"/>
                </a:cubicBezTo>
                <a:lnTo>
                  <a:pt x="321568" y="0"/>
                </a:lnTo>
                <a:lnTo>
                  <a:pt x="321568" y="0"/>
                </a:lnTo>
                <a:lnTo>
                  <a:pt x="803920" y="0"/>
                </a:lnTo>
                <a:lnTo>
                  <a:pt x="1800777" y="0"/>
                </a:lnTo>
                <a:cubicBezTo>
                  <a:pt x="1871817" y="0"/>
                  <a:pt x="1929407" y="57590"/>
                  <a:pt x="1929407" y="128630"/>
                </a:cubicBezTo>
                <a:lnTo>
                  <a:pt x="1929407" y="450195"/>
                </a:lnTo>
                <a:lnTo>
                  <a:pt x="1929407" y="450195"/>
                </a:lnTo>
                <a:lnTo>
                  <a:pt x="1929407" y="643136"/>
                </a:lnTo>
                <a:lnTo>
                  <a:pt x="1929407" y="643133"/>
                </a:lnTo>
                <a:cubicBezTo>
                  <a:pt x="1929407" y="714173"/>
                  <a:pt x="1871817" y="771763"/>
                  <a:pt x="1800777" y="771763"/>
                </a:cubicBezTo>
                <a:lnTo>
                  <a:pt x="803920" y="771763"/>
                </a:lnTo>
                <a:lnTo>
                  <a:pt x="562750" y="868233"/>
                </a:lnTo>
                <a:lnTo>
                  <a:pt x="321568" y="771763"/>
                </a:lnTo>
                <a:lnTo>
                  <a:pt x="128630" y="771763"/>
                </a:lnTo>
                <a:cubicBezTo>
                  <a:pt x="57590" y="771763"/>
                  <a:pt x="0" y="714173"/>
                  <a:pt x="0" y="643133"/>
                </a:cubicBezTo>
                <a:lnTo>
                  <a:pt x="0" y="643136"/>
                </a:lnTo>
                <a:lnTo>
                  <a:pt x="0" y="450195"/>
                </a:lnTo>
                <a:lnTo>
                  <a:pt x="0" y="450195"/>
                </a:lnTo>
                <a:lnTo>
                  <a:pt x="0" y="128630"/>
                </a:lnTo>
                <a:close/>
              </a:path>
            </a:pathLst>
          </a:custGeom>
          <a:solidFill>
            <a:srgbClr val="f37065"/>
          </a:solidFill>
          <a:ln w="19050">
            <a:noFill/>
          </a:ln>
        </p:spPr>
        <p:style>
          <a:lnRef idx="2"/>
          <a:fillRef idx="0"/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165600" rIns="165600" tIns="110880" bIns="110880" anchor="ctr">
            <a:noAutofit/>
          </a:bodyPr>
          <a:p>
            <a:pPr>
              <a:lnSpc>
                <a:spcPct val="90000"/>
              </a:lnSpc>
              <a:spcAft>
                <a:spcPts val="561"/>
              </a:spcAft>
            </a:pPr>
            <a:r>
              <a:rPr b="1" lang="ru-RU" sz="1600" spc="-1" strike="noStrike">
                <a:solidFill>
                  <a:srgbClr val="ffffff"/>
                </a:solidFill>
                <a:latin typeface="Arial"/>
              </a:rPr>
              <a:t>Кредитная поддержка самозанятых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206" name="CustomShape 10"/>
          <p:cNvSpPr/>
          <p:nvPr/>
        </p:nvSpPr>
        <p:spPr>
          <a:xfrm rot="9006600">
            <a:off x="6883920" y="378000"/>
            <a:ext cx="1303200" cy="955080"/>
          </a:xfrm>
          <a:custGeom>
            <a:avLst/>
            <a:gdLst/>
            <a:ahLst/>
            <a:rect l="l" t="t" r="r" b="b"/>
            <a:pathLst>
              <a:path w="5410200" h="3166608">
                <a:moveTo>
                  <a:pt x="0" y="444509"/>
                </a:moveTo>
                <a:cubicBezTo>
                  <a:pt x="0" y="199013"/>
                  <a:pt x="199013" y="0"/>
                  <a:pt x="444509" y="0"/>
                </a:cubicBezTo>
                <a:lnTo>
                  <a:pt x="901700" y="0"/>
                </a:lnTo>
                <a:lnTo>
                  <a:pt x="901700" y="0"/>
                </a:lnTo>
                <a:lnTo>
                  <a:pt x="2254250" y="0"/>
                </a:lnTo>
                <a:lnTo>
                  <a:pt x="4965691" y="0"/>
                </a:lnTo>
                <a:cubicBezTo>
                  <a:pt x="5211187" y="0"/>
                  <a:pt x="5410200" y="199013"/>
                  <a:pt x="5410200" y="444509"/>
                </a:cubicBezTo>
                <a:lnTo>
                  <a:pt x="5410200" y="1555750"/>
                </a:lnTo>
                <a:lnTo>
                  <a:pt x="5410200" y="1555750"/>
                </a:lnTo>
                <a:lnTo>
                  <a:pt x="5410200" y="2222500"/>
                </a:lnTo>
                <a:lnTo>
                  <a:pt x="5410200" y="2222491"/>
                </a:lnTo>
                <a:cubicBezTo>
                  <a:pt x="5410200" y="2467987"/>
                  <a:pt x="5211187" y="2667000"/>
                  <a:pt x="4965691" y="2667000"/>
                </a:cubicBezTo>
                <a:lnTo>
                  <a:pt x="2919268" y="2667000"/>
                </a:lnTo>
                <a:lnTo>
                  <a:pt x="2667902" y="3166608"/>
                </a:lnTo>
                <a:lnTo>
                  <a:pt x="2351809" y="2657764"/>
                </a:lnTo>
                <a:lnTo>
                  <a:pt x="444509" y="2667000"/>
                </a:lnTo>
                <a:cubicBezTo>
                  <a:pt x="199013" y="2667000"/>
                  <a:pt x="0" y="2467987"/>
                  <a:pt x="0" y="2222491"/>
                </a:cubicBezTo>
                <a:lnTo>
                  <a:pt x="0" y="2222500"/>
                </a:lnTo>
                <a:lnTo>
                  <a:pt x="0" y="1555750"/>
                </a:lnTo>
                <a:lnTo>
                  <a:pt x="0" y="1555750"/>
                </a:lnTo>
                <a:lnTo>
                  <a:pt x="0" y="444509"/>
                </a:lnTo>
                <a:close/>
              </a:path>
            </a:pathLst>
          </a:custGeom>
          <a:solidFill>
            <a:srgbClr val="0072bc"/>
          </a:solidFill>
          <a:ln w="2857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7" name="CustomShape 11"/>
          <p:cNvSpPr/>
          <p:nvPr/>
        </p:nvSpPr>
        <p:spPr>
          <a:xfrm rot="19806600">
            <a:off x="6733800" y="712440"/>
            <a:ext cx="1677960" cy="45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80000"/>
              </a:lnSpc>
              <a:tabLst>
                <a:tab algn="l" pos="0"/>
              </a:tabLst>
            </a:pPr>
            <a:r>
              <a:rPr b="1" lang="ru-RU" sz="1800" spc="-1" strike="noStrike">
                <a:solidFill>
                  <a:srgbClr val="ffffff"/>
                </a:solidFill>
                <a:latin typeface="Arial"/>
              </a:rPr>
              <a:t>Без залога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80000"/>
              </a:lnSpc>
              <a:tabLst>
                <a:tab algn="l" pos="0"/>
              </a:tabLst>
            </a:pPr>
            <a:r>
              <a:rPr b="1" lang="ru-RU" sz="1800" spc="-1" strike="noStrike">
                <a:solidFill>
                  <a:srgbClr val="ffffff"/>
                </a:solidFill>
                <a:latin typeface="Arial"/>
              </a:rPr>
              <a:t>до 1 млн руб.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08" name="CustomShape 12"/>
          <p:cNvSpPr/>
          <p:nvPr/>
        </p:nvSpPr>
        <p:spPr>
          <a:xfrm>
            <a:off x="323640" y="1917000"/>
            <a:ext cx="3865320" cy="1917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0" lang="ru-RU" sz="1000" spc="-1" strike="noStrike">
                <a:solidFill>
                  <a:srgbClr val="0072bc"/>
                </a:solidFill>
                <a:latin typeface="Arial"/>
              </a:rPr>
              <a:t>ТРЕБОВАНИЯ К ЗАЕМЩИКУ</a:t>
            </a:r>
            <a:endParaRPr b="0" lang="ru-RU" sz="1000" spc="-1" strike="noStrike">
              <a:latin typeface="Arial"/>
            </a:endParaRPr>
          </a:p>
          <a:p>
            <a:pPr marL="171360" indent="-171000" algn="just">
              <a:lnSpc>
                <a:spcPct val="100000"/>
              </a:lnSpc>
              <a:buClr>
                <a:srgbClr val="ed1b34"/>
              </a:buClr>
              <a:buFont typeface="Wingdings" charset="2"/>
              <a:buChar char=""/>
            </a:pPr>
            <a:r>
              <a:rPr b="0" lang="ru-RU" sz="1000" spc="-1" strike="noStrike">
                <a:solidFill>
                  <a:srgbClr val="4d4d4d"/>
                </a:solidFill>
                <a:latin typeface="Arial"/>
                <a:ea typeface="Calibri"/>
              </a:rPr>
              <a:t>Физические лица, в том числе индивидуальные предприниматели,  применяющее специальный налоговый режим «Налог на профессиональный доход» в соответствии с Федеральным законом 27.11.2018 г. №422-ФЗ «О проведении эксперимента по установлению специального налогового режима «Налог на профессиональный доход».</a:t>
            </a:r>
            <a:endParaRPr b="0" lang="ru-RU" sz="1000" spc="-1" strike="noStrike">
              <a:latin typeface="Arial"/>
            </a:endParaRPr>
          </a:p>
          <a:p>
            <a:pPr marL="171360" indent="-171000" algn="just">
              <a:lnSpc>
                <a:spcPct val="100000"/>
              </a:lnSpc>
              <a:buClr>
                <a:srgbClr val="ed1b34"/>
              </a:buClr>
              <a:buFont typeface="Wingdings" charset="2"/>
              <a:buChar char=""/>
            </a:pPr>
            <a:r>
              <a:rPr b="0" lang="ru-RU" sz="1000" spc="-1" strike="noStrike">
                <a:solidFill>
                  <a:srgbClr val="4d4d4d"/>
                </a:solidFill>
                <a:latin typeface="Arial"/>
                <a:ea typeface="Calibri"/>
              </a:rPr>
              <a:t>У заемщика отсутствует отрицательная кредитная история.</a:t>
            </a:r>
            <a:endParaRPr b="0" lang="ru-RU" sz="1000" spc="-1" strike="noStrike">
              <a:latin typeface="Arial"/>
            </a:endParaRPr>
          </a:p>
          <a:p>
            <a:pPr marL="171360" indent="-171000" algn="just">
              <a:lnSpc>
                <a:spcPct val="100000"/>
              </a:lnSpc>
              <a:buClr>
                <a:srgbClr val="ed1b34"/>
              </a:buClr>
              <a:buFont typeface="Wingdings" charset="2"/>
              <a:buChar char=""/>
            </a:pPr>
            <a:r>
              <a:rPr b="0" lang="ru-RU" sz="1000" spc="-1" strike="noStrike">
                <a:solidFill>
                  <a:srgbClr val="4d4d4d"/>
                </a:solidFill>
                <a:latin typeface="Arial"/>
                <a:ea typeface="Calibri"/>
              </a:rPr>
              <a:t>Доход от текущей деятельности заемщика покрывает расходы на обслуживание и погашение кредита.</a:t>
            </a:r>
            <a:endParaRPr b="0" lang="ru-RU" sz="1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000" spc="-1" strike="noStrike">
              <a:latin typeface="Arial"/>
            </a:endParaRPr>
          </a:p>
        </p:txBody>
      </p:sp>
      <p:sp>
        <p:nvSpPr>
          <p:cNvPr id="209" name="CustomShape 13"/>
          <p:cNvSpPr/>
          <p:nvPr/>
        </p:nvSpPr>
        <p:spPr>
          <a:xfrm>
            <a:off x="4536360" y="5301360"/>
            <a:ext cx="3995640" cy="65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200" spc="-1" strike="noStrike">
                <a:solidFill>
                  <a:srgbClr val="39414e"/>
                </a:solidFill>
                <a:latin typeface="Open Sans"/>
              </a:rPr>
              <a:t>Расчетный счет для оформления кредита 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200" spc="-1" strike="noStrike">
                <a:solidFill>
                  <a:srgbClr val="39414e"/>
                </a:solidFill>
                <a:latin typeface="Open Sans"/>
              </a:rPr>
              <a:t>может быть открыт в любом банке.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200" spc="-1" strike="noStrike">
              <a:latin typeface="Arial"/>
            </a:endParaRPr>
          </a:p>
        </p:txBody>
      </p:sp>
      <p:sp>
        <p:nvSpPr>
          <p:cNvPr id="210" name="CustomShape 14"/>
          <p:cNvSpPr/>
          <p:nvPr/>
        </p:nvSpPr>
        <p:spPr>
          <a:xfrm>
            <a:off x="323640" y="908640"/>
            <a:ext cx="6120360" cy="4316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Autofit/>
          </a:bodyPr>
          <a:p>
            <a:pPr>
              <a:lnSpc>
                <a:spcPts val="2999"/>
              </a:lnSpc>
              <a:tabLst>
                <a:tab algn="l" pos="0"/>
              </a:tabLst>
            </a:pPr>
            <a:r>
              <a:rPr b="0" lang="ru-RU" sz="2400" spc="-1" strike="noStrike">
                <a:solidFill>
                  <a:srgbClr val="0070c0"/>
                </a:solidFill>
                <a:latin typeface="Arial"/>
                <a:ea typeface="Arial Unicode MS"/>
              </a:rPr>
              <a:t>Условия предоставления кредита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211" name="Picture 3" descr=""/>
          <p:cNvPicPr/>
          <p:nvPr/>
        </p:nvPicPr>
        <p:blipFill>
          <a:blip r:embed="rId4"/>
          <a:stretch/>
        </p:blipFill>
        <p:spPr>
          <a:xfrm>
            <a:off x="4624200" y="1594800"/>
            <a:ext cx="3259800" cy="3513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TextShape 1"/>
          <p:cNvSpPr txBox="1"/>
          <p:nvPr/>
        </p:nvSpPr>
        <p:spPr>
          <a:xfrm>
            <a:off x="6876360" y="638136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27884478-73E6-43BC-86C3-0EE341393793}" type="slidenum">
              <a:rPr b="0" lang="ru-RU" sz="1400" spc="-1" strike="noStrike">
                <a:solidFill>
                  <a:srgbClr val="404040"/>
                </a:solidFill>
                <a:latin typeface="Arial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  <p:sp>
        <p:nvSpPr>
          <p:cNvPr id="213" name="CustomShape 2"/>
          <p:cNvSpPr/>
          <p:nvPr/>
        </p:nvSpPr>
        <p:spPr>
          <a:xfrm>
            <a:off x="323640" y="1628640"/>
            <a:ext cx="4104000" cy="146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0" lang="ru-RU" sz="1000" spc="-1" strike="noStrike">
                <a:solidFill>
                  <a:srgbClr val="0072bc"/>
                </a:solidFill>
                <a:latin typeface="Arial"/>
              </a:rPr>
              <a:t>ЦЕЛЬ КРЕДИТОВАНИЯ -  </a:t>
            </a:r>
            <a:r>
              <a:rPr b="0" lang="ru-RU" sz="1000" spc="-1" strike="noStrike">
                <a:solidFill>
                  <a:srgbClr val="4d4d4d"/>
                </a:solidFill>
                <a:latin typeface="Arial"/>
              </a:rPr>
              <a:t>рефинансирование кредитов физических лиц, не являющихся индивидуальными предпринимателями, применяющих специальный налоговый режим «Налог на профессиональный доход», направленных на развитие предпринимательской деятельности, на сумму не более суммы рефинансируемого кредита/ов (займа/ов) по данным БКИ. Максимальный размер кредита составляет не более суммы рефинансируемых кредитов по данным Бюро кредитных историй, </a:t>
            </a:r>
            <a:r>
              <a:rPr b="1" lang="ru-RU" sz="1000" spc="-1" strike="noStrike">
                <a:solidFill>
                  <a:srgbClr val="4d4d4d"/>
                </a:solidFill>
                <a:latin typeface="Arial"/>
              </a:rPr>
              <a:t>но не более 1 млн рублей.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214" name="CustomShape 3"/>
          <p:cNvSpPr/>
          <p:nvPr/>
        </p:nvSpPr>
        <p:spPr>
          <a:xfrm>
            <a:off x="3129480" y="5689080"/>
            <a:ext cx="1084680" cy="39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000" spc="-1" strike="noStrike">
                <a:solidFill>
                  <a:srgbClr val="4d4d4d"/>
                </a:solidFill>
                <a:latin typeface="Arial"/>
              </a:rPr>
              <a:t>6,25 % годовых</a:t>
            </a: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000" spc="-1" strike="noStrike">
              <a:latin typeface="Arial"/>
            </a:endParaRPr>
          </a:p>
        </p:txBody>
      </p:sp>
      <p:sp>
        <p:nvSpPr>
          <p:cNvPr id="215" name="CustomShape 4"/>
          <p:cNvSpPr/>
          <p:nvPr/>
        </p:nvSpPr>
        <p:spPr>
          <a:xfrm>
            <a:off x="371160" y="5229360"/>
            <a:ext cx="1136520" cy="2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000" spc="-1" strike="noStrike">
                <a:solidFill>
                  <a:srgbClr val="0072bc"/>
                </a:solidFill>
                <a:latin typeface="Arial"/>
              </a:rPr>
              <a:t>СРОК КРЕДИТА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216" name="CustomShape 5"/>
          <p:cNvSpPr/>
          <p:nvPr/>
        </p:nvSpPr>
        <p:spPr>
          <a:xfrm>
            <a:off x="2427480" y="5229360"/>
            <a:ext cx="1502280" cy="2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000" spc="-1" strike="noStrike">
                <a:solidFill>
                  <a:srgbClr val="0072bc"/>
                </a:solidFill>
                <a:latin typeface="Arial"/>
              </a:rPr>
              <a:t>СТАВКА ПО КРЕДИТУ</a:t>
            </a:r>
            <a:endParaRPr b="0" lang="ru-RU" sz="1000" spc="-1" strike="noStrike">
              <a:latin typeface="Arial"/>
            </a:endParaRPr>
          </a:p>
        </p:txBody>
      </p:sp>
      <p:pic>
        <p:nvPicPr>
          <p:cNvPr id="217" name="Рисунок 33" descr=""/>
          <p:cNvPicPr/>
          <p:nvPr/>
        </p:nvPicPr>
        <p:blipFill>
          <a:blip r:embed="rId1"/>
          <a:stretch/>
        </p:blipFill>
        <p:spPr>
          <a:xfrm>
            <a:off x="376920" y="5582880"/>
            <a:ext cx="602640" cy="587880"/>
          </a:xfrm>
          <a:prstGeom prst="rect">
            <a:avLst/>
          </a:prstGeom>
          <a:ln w="0">
            <a:noFill/>
          </a:ln>
        </p:spPr>
      </p:pic>
      <p:pic>
        <p:nvPicPr>
          <p:cNvPr id="218" name="Рисунок 34" descr=""/>
          <p:cNvPicPr/>
          <p:nvPr/>
        </p:nvPicPr>
        <p:blipFill>
          <a:blip r:embed="rId2"/>
          <a:stretch/>
        </p:blipFill>
        <p:spPr>
          <a:xfrm>
            <a:off x="2559240" y="5558040"/>
            <a:ext cx="632160" cy="602640"/>
          </a:xfrm>
          <a:prstGeom prst="rect">
            <a:avLst/>
          </a:prstGeom>
          <a:ln w="0">
            <a:noFill/>
          </a:ln>
        </p:spPr>
      </p:pic>
      <p:sp>
        <p:nvSpPr>
          <p:cNvPr id="219" name="CustomShape 6"/>
          <p:cNvSpPr/>
          <p:nvPr/>
        </p:nvSpPr>
        <p:spPr>
          <a:xfrm>
            <a:off x="899640" y="5650200"/>
            <a:ext cx="2441160" cy="54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000" spc="-1" strike="noStrike">
                <a:solidFill>
                  <a:srgbClr val="4d4d4d"/>
                </a:solidFill>
                <a:latin typeface="Arial"/>
              </a:rPr>
              <a:t>До </a:t>
            </a:r>
            <a:r>
              <a:rPr b="0" lang="en-US" sz="1000" spc="-1" strike="noStrike">
                <a:solidFill>
                  <a:srgbClr val="4d4d4d"/>
                </a:solidFill>
                <a:latin typeface="Arial"/>
              </a:rPr>
              <a:t>36</a:t>
            </a:r>
            <a:r>
              <a:rPr b="0" lang="ru-RU" sz="1000" spc="-1" strike="noStrike">
                <a:solidFill>
                  <a:srgbClr val="4d4d4d"/>
                </a:solidFill>
                <a:latin typeface="Arial"/>
              </a:rPr>
              <a:t> месяцев</a:t>
            </a: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000" spc="-1" strike="noStrike">
                <a:solidFill>
                  <a:srgbClr val="4d4d4d"/>
                </a:solidFill>
                <a:latin typeface="Arial"/>
              </a:rPr>
              <a:t>включительно </a:t>
            </a: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000" spc="-1" strike="noStrike">
              <a:latin typeface="Arial"/>
            </a:endParaRPr>
          </a:p>
        </p:txBody>
      </p:sp>
      <p:sp>
        <p:nvSpPr>
          <p:cNvPr id="220" name="CustomShape 7"/>
          <p:cNvSpPr/>
          <p:nvPr/>
        </p:nvSpPr>
        <p:spPr>
          <a:xfrm>
            <a:off x="376920" y="260640"/>
            <a:ext cx="7507080" cy="503640"/>
          </a:xfrm>
          <a:custGeom>
            <a:avLst/>
            <a:gdLst/>
            <a:ahLst/>
            <a:rect l="l" t="t" r="r" b="b"/>
            <a:pathLst>
              <a:path w="1929407" h="771763">
                <a:moveTo>
                  <a:pt x="0" y="128630"/>
                </a:moveTo>
                <a:cubicBezTo>
                  <a:pt x="0" y="57590"/>
                  <a:pt x="57590" y="0"/>
                  <a:pt x="128630" y="0"/>
                </a:cubicBezTo>
                <a:lnTo>
                  <a:pt x="321568" y="0"/>
                </a:lnTo>
                <a:lnTo>
                  <a:pt x="321568" y="0"/>
                </a:lnTo>
                <a:lnTo>
                  <a:pt x="803920" y="0"/>
                </a:lnTo>
                <a:lnTo>
                  <a:pt x="1800777" y="0"/>
                </a:lnTo>
                <a:cubicBezTo>
                  <a:pt x="1871817" y="0"/>
                  <a:pt x="1929407" y="57590"/>
                  <a:pt x="1929407" y="128630"/>
                </a:cubicBezTo>
                <a:lnTo>
                  <a:pt x="1929407" y="450195"/>
                </a:lnTo>
                <a:lnTo>
                  <a:pt x="1929407" y="450195"/>
                </a:lnTo>
                <a:lnTo>
                  <a:pt x="1929407" y="643136"/>
                </a:lnTo>
                <a:lnTo>
                  <a:pt x="1929407" y="643133"/>
                </a:lnTo>
                <a:cubicBezTo>
                  <a:pt x="1929407" y="714173"/>
                  <a:pt x="1871817" y="771763"/>
                  <a:pt x="1800777" y="771763"/>
                </a:cubicBezTo>
                <a:lnTo>
                  <a:pt x="803920" y="771763"/>
                </a:lnTo>
                <a:lnTo>
                  <a:pt x="562750" y="868233"/>
                </a:lnTo>
                <a:lnTo>
                  <a:pt x="321568" y="771763"/>
                </a:lnTo>
                <a:lnTo>
                  <a:pt x="128630" y="771763"/>
                </a:lnTo>
                <a:cubicBezTo>
                  <a:pt x="57590" y="771763"/>
                  <a:pt x="0" y="714173"/>
                  <a:pt x="0" y="643133"/>
                </a:cubicBezTo>
                <a:lnTo>
                  <a:pt x="0" y="643136"/>
                </a:lnTo>
                <a:lnTo>
                  <a:pt x="0" y="450195"/>
                </a:lnTo>
                <a:lnTo>
                  <a:pt x="0" y="450195"/>
                </a:lnTo>
                <a:lnTo>
                  <a:pt x="0" y="128630"/>
                </a:lnTo>
                <a:close/>
              </a:path>
            </a:pathLst>
          </a:custGeom>
          <a:solidFill>
            <a:srgbClr val="f37065"/>
          </a:solidFill>
          <a:ln w="19050">
            <a:noFill/>
          </a:ln>
        </p:spPr>
        <p:style>
          <a:lnRef idx="2"/>
          <a:fillRef idx="0"/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165600" rIns="165600" tIns="110880" bIns="110880" anchor="ctr">
            <a:noAutofit/>
          </a:bodyPr>
          <a:p>
            <a:pPr>
              <a:lnSpc>
                <a:spcPct val="90000"/>
              </a:lnSpc>
              <a:spcAft>
                <a:spcPts val="561"/>
              </a:spcAft>
            </a:pPr>
            <a:r>
              <a:rPr b="1" lang="ru-RU" sz="1600" spc="-1" strike="noStrike">
                <a:solidFill>
                  <a:srgbClr val="ffffff"/>
                </a:solidFill>
                <a:latin typeface="Arial"/>
              </a:rPr>
              <a:t>Кредитная поддержка  самозанятых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221" name="CustomShape 8"/>
          <p:cNvSpPr/>
          <p:nvPr/>
        </p:nvSpPr>
        <p:spPr>
          <a:xfrm rot="9006600">
            <a:off x="6791400" y="367200"/>
            <a:ext cx="1526760" cy="955080"/>
          </a:xfrm>
          <a:custGeom>
            <a:avLst/>
            <a:gdLst/>
            <a:ahLst/>
            <a:rect l="l" t="t" r="r" b="b"/>
            <a:pathLst>
              <a:path w="5410200" h="3166608">
                <a:moveTo>
                  <a:pt x="0" y="444509"/>
                </a:moveTo>
                <a:cubicBezTo>
                  <a:pt x="0" y="199013"/>
                  <a:pt x="199013" y="0"/>
                  <a:pt x="444509" y="0"/>
                </a:cubicBezTo>
                <a:lnTo>
                  <a:pt x="901700" y="0"/>
                </a:lnTo>
                <a:lnTo>
                  <a:pt x="901700" y="0"/>
                </a:lnTo>
                <a:lnTo>
                  <a:pt x="2254250" y="0"/>
                </a:lnTo>
                <a:lnTo>
                  <a:pt x="4965691" y="0"/>
                </a:lnTo>
                <a:cubicBezTo>
                  <a:pt x="5211187" y="0"/>
                  <a:pt x="5410200" y="199013"/>
                  <a:pt x="5410200" y="444509"/>
                </a:cubicBezTo>
                <a:lnTo>
                  <a:pt x="5410200" y="1555750"/>
                </a:lnTo>
                <a:lnTo>
                  <a:pt x="5410200" y="1555750"/>
                </a:lnTo>
                <a:lnTo>
                  <a:pt x="5410200" y="2222500"/>
                </a:lnTo>
                <a:lnTo>
                  <a:pt x="5410200" y="2222491"/>
                </a:lnTo>
                <a:cubicBezTo>
                  <a:pt x="5410200" y="2467987"/>
                  <a:pt x="5211187" y="2667000"/>
                  <a:pt x="4965691" y="2667000"/>
                </a:cubicBezTo>
                <a:lnTo>
                  <a:pt x="2919268" y="2667000"/>
                </a:lnTo>
                <a:lnTo>
                  <a:pt x="2667902" y="3166608"/>
                </a:lnTo>
                <a:lnTo>
                  <a:pt x="2351809" y="2657764"/>
                </a:lnTo>
                <a:lnTo>
                  <a:pt x="444509" y="2667000"/>
                </a:lnTo>
                <a:cubicBezTo>
                  <a:pt x="199013" y="2667000"/>
                  <a:pt x="0" y="2467987"/>
                  <a:pt x="0" y="2222491"/>
                </a:cubicBezTo>
                <a:lnTo>
                  <a:pt x="0" y="2222500"/>
                </a:lnTo>
                <a:lnTo>
                  <a:pt x="0" y="1555750"/>
                </a:lnTo>
                <a:lnTo>
                  <a:pt x="0" y="1555750"/>
                </a:lnTo>
                <a:lnTo>
                  <a:pt x="0" y="444509"/>
                </a:lnTo>
                <a:close/>
              </a:path>
            </a:pathLst>
          </a:custGeom>
          <a:solidFill>
            <a:srgbClr val="0072bc"/>
          </a:solidFill>
          <a:ln w="2857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2" name="CustomShape 9"/>
          <p:cNvSpPr/>
          <p:nvPr/>
        </p:nvSpPr>
        <p:spPr>
          <a:xfrm rot="19806600">
            <a:off x="6733800" y="712440"/>
            <a:ext cx="1677960" cy="45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80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Arial"/>
              </a:rPr>
              <a:t>Без обеспечения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23" name="CustomShape 10"/>
          <p:cNvSpPr/>
          <p:nvPr/>
        </p:nvSpPr>
        <p:spPr>
          <a:xfrm>
            <a:off x="323640" y="3239280"/>
            <a:ext cx="3865320" cy="85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0" lang="ru-RU" sz="1000" spc="-1" strike="noStrike">
                <a:solidFill>
                  <a:srgbClr val="0072bc"/>
                </a:solidFill>
                <a:latin typeface="Arial"/>
              </a:rPr>
              <a:t>ТРЕБОВАНИЯ К ЗАЕМЩИКУ</a:t>
            </a:r>
            <a:endParaRPr b="0" lang="ru-RU" sz="1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000" spc="-1" strike="noStrike">
              <a:latin typeface="Arial"/>
            </a:endParaRPr>
          </a:p>
          <a:p>
            <a:pPr marL="171360" indent="-171000" algn="just">
              <a:lnSpc>
                <a:spcPct val="100000"/>
              </a:lnSpc>
              <a:buClr>
                <a:srgbClr val="ed1b34"/>
              </a:buClr>
              <a:buFont typeface="Wingdings" charset="2"/>
              <a:buChar char=""/>
            </a:pPr>
            <a:r>
              <a:rPr b="0" lang="ru-RU" sz="1000" spc="-1" strike="noStrike">
                <a:solidFill>
                  <a:srgbClr val="4d4d4d"/>
                </a:solidFill>
                <a:latin typeface="Arial"/>
                <a:ea typeface="Calibri"/>
              </a:rPr>
              <a:t>Заявляемый доход от текущей деятельности покрывает расходы на обслуживание и погашение кредита.</a:t>
            </a:r>
            <a:endParaRPr b="0" lang="ru-RU" sz="1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000" spc="-1" strike="noStrike">
              <a:latin typeface="Arial"/>
            </a:endParaRPr>
          </a:p>
        </p:txBody>
      </p:sp>
      <p:sp>
        <p:nvSpPr>
          <p:cNvPr id="224" name="CustomShape 11"/>
          <p:cNvSpPr/>
          <p:nvPr/>
        </p:nvSpPr>
        <p:spPr>
          <a:xfrm>
            <a:off x="4536360" y="5359680"/>
            <a:ext cx="3995640" cy="63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200" spc="-1" strike="noStrike">
                <a:solidFill>
                  <a:srgbClr val="39414e"/>
                </a:solidFill>
                <a:latin typeface="Open Sans"/>
              </a:rPr>
              <a:t>Расчетный счет для оформления кредита 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200" spc="-1" strike="noStrike">
                <a:solidFill>
                  <a:srgbClr val="39414e"/>
                </a:solidFill>
                <a:latin typeface="Open Sans"/>
              </a:rPr>
              <a:t>может быть открыт в любом банке.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200" spc="-1" strike="noStrike">
              <a:latin typeface="Arial"/>
            </a:endParaRPr>
          </a:p>
        </p:txBody>
      </p:sp>
      <p:pic>
        <p:nvPicPr>
          <p:cNvPr id="225" name="Picture 2" descr=""/>
          <p:cNvPicPr/>
          <p:nvPr/>
        </p:nvPicPr>
        <p:blipFill>
          <a:blip r:embed="rId3"/>
          <a:srcRect l="3860" t="0" r="3998" b="0"/>
          <a:stretch/>
        </p:blipFill>
        <p:spPr>
          <a:xfrm>
            <a:off x="4714920" y="1674720"/>
            <a:ext cx="3409560" cy="3514320"/>
          </a:xfrm>
          <a:prstGeom prst="rect">
            <a:avLst/>
          </a:prstGeom>
          <a:ln w="0">
            <a:noFill/>
          </a:ln>
        </p:spPr>
      </p:pic>
      <p:sp>
        <p:nvSpPr>
          <p:cNvPr id="226" name="CustomShape 12"/>
          <p:cNvSpPr/>
          <p:nvPr/>
        </p:nvSpPr>
        <p:spPr>
          <a:xfrm>
            <a:off x="352800" y="4091400"/>
            <a:ext cx="2703240" cy="2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000" spc="-1" strike="noStrike">
                <a:solidFill>
                  <a:srgbClr val="0072bc"/>
                </a:solidFill>
                <a:latin typeface="Arial"/>
              </a:rPr>
              <a:t>СУММА РЕФИНАНСИРУЕМОГО КРЕДИТА</a:t>
            </a:r>
            <a:endParaRPr b="0" lang="ru-RU" sz="1000" spc="-1" strike="noStrike">
              <a:latin typeface="Arial"/>
            </a:endParaRPr>
          </a:p>
        </p:txBody>
      </p:sp>
      <p:pic>
        <p:nvPicPr>
          <p:cNvPr id="227" name="Рисунок 24" descr=""/>
          <p:cNvPicPr/>
          <p:nvPr/>
        </p:nvPicPr>
        <p:blipFill>
          <a:blip r:embed="rId4"/>
          <a:stretch/>
        </p:blipFill>
        <p:spPr>
          <a:xfrm>
            <a:off x="251640" y="4439880"/>
            <a:ext cx="639360" cy="624960"/>
          </a:xfrm>
          <a:prstGeom prst="rect">
            <a:avLst/>
          </a:prstGeom>
          <a:ln w="0">
            <a:noFill/>
          </a:ln>
        </p:spPr>
      </p:pic>
      <p:sp>
        <p:nvSpPr>
          <p:cNvPr id="228" name="CustomShape 13"/>
          <p:cNvSpPr/>
          <p:nvPr/>
        </p:nvSpPr>
        <p:spPr>
          <a:xfrm>
            <a:off x="827640" y="4523400"/>
            <a:ext cx="3708720" cy="700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15000"/>
              </a:lnSpc>
              <a:spcAft>
                <a:spcPts val="1125"/>
              </a:spcAft>
            </a:pPr>
            <a:r>
              <a:rPr b="1" lang="ru-RU" sz="1000" spc="-1" strike="noStrike">
                <a:solidFill>
                  <a:srgbClr val="4d4d4d"/>
                </a:solidFill>
                <a:latin typeface="Arial"/>
                <a:ea typeface="Times New Roman"/>
              </a:rPr>
              <a:t>До 1 млн рублей </a:t>
            </a:r>
            <a:r>
              <a:rPr b="0" i="1" lang="en-US" sz="800" spc="-1" strike="noStrike">
                <a:solidFill>
                  <a:srgbClr val="4d4d4d"/>
                </a:solidFill>
                <a:latin typeface="Arial"/>
                <a:ea typeface="Times New Roman"/>
              </a:rPr>
              <a:t>(c</a:t>
            </a:r>
            <a:r>
              <a:rPr b="0" i="1" lang="ru-RU" sz="800" spc="-1" strike="noStrike">
                <a:solidFill>
                  <a:srgbClr val="4d4d4d"/>
                </a:solidFill>
                <a:latin typeface="Arial"/>
                <a:ea typeface="Times New Roman"/>
              </a:rPr>
              <a:t>рок регистрации Заемщика на дату подачи заявки - от 0 месяцев</a:t>
            </a:r>
            <a:r>
              <a:rPr b="0" i="1" lang="en-US" sz="800" spc="-1" strike="noStrike">
                <a:solidFill>
                  <a:srgbClr val="4d4d4d"/>
                </a:solidFill>
                <a:latin typeface="Arial"/>
                <a:ea typeface="Times New Roman"/>
              </a:rPr>
              <a:t>)</a:t>
            </a:r>
            <a:r>
              <a:rPr b="0" i="1" lang="ru-RU" sz="800" spc="-1" strike="noStrike">
                <a:solidFill>
                  <a:srgbClr val="4d4d4d"/>
                </a:solidFill>
                <a:latin typeface="Arial"/>
                <a:ea typeface="Times New Roman"/>
              </a:rPr>
              <a:t>.</a:t>
            </a:r>
            <a:endParaRPr b="0" lang="ru-RU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800" spc="-1" strike="noStrike">
              <a:latin typeface="Arial"/>
            </a:endParaRPr>
          </a:p>
        </p:txBody>
      </p:sp>
      <p:sp>
        <p:nvSpPr>
          <p:cNvPr id="229" name="CustomShape 14"/>
          <p:cNvSpPr/>
          <p:nvPr/>
        </p:nvSpPr>
        <p:spPr>
          <a:xfrm>
            <a:off x="323640" y="908640"/>
            <a:ext cx="6120360" cy="4316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Autofit/>
          </a:bodyPr>
          <a:p>
            <a:pPr>
              <a:lnSpc>
                <a:spcPts val="2999"/>
              </a:lnSpc>
              <a:tabLst>
                <a:tab algn="l" pos="0"/>
              </a:tabLst>
            </a:pPr>
            <a:r>
              <a:rPr b="0" lang="ru-RU" sz="2400" spc="-1" strike="noStrike">
                <a:solidFill>
                  <a:srgbClr val="0070c0"/>
                </a:solidFill>
                <a:latin typeface="Arial"/>
                <a:ea typeface="Arial Unicode MS"/>
              </a:rPr>
              <a:t>Условия рефинансирования кредита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CustomShape 1"/>
          <p:cNvSpPr/>
          <p:nvPr/>
        </p:nvSpPr>
        <p:spPr>
          <a:xfrm>
            <a:off x="323640" y="764640"/>
            <a:ext cx="3702600" cy="4316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Autofit/>
          </a:bodyPr>
          <a:p>
            <a:pPr>
              <a:lnSpc>
                <a:spcPts val="2999"/>
              </a:lnSpc>
              <a:tabLst>
                <a:tab algn="l" pos="0"/>
              </a:tabLst>
            </a:pPr>
            <a:r>
              <a:rPr b="0" lang="ru-RU" sz="2400" spc="-1" strike="noStrike">
                <a:solidFill>
                  <a:srgbClr val="0070c0"/>
                </a:solidFill>
                <a:latin typeface="Arial"/>
                <a:ea typeface="Arial Unicode MS"/>
              </a:rPr>
              <a:t>Как подать заявку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31" name="CustomShape 2"/>
          <p:cNvSpPr/>
          <p:nvPr/>
        </p:nvSpPr>
        <p:spPr>
          <a:xfrm>
            <a:off x="367920" y="3680640"/>
            <a:ext cx="1974600" cy="111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1400" spc="-1" strike="noStrike">
                <a:solidFill>
                  <a:srgbClr val="0476bf"/>
                </a:solidFill>
                <a:latin typeface="Arial"/>
              </a:rPr>
              <a:t>Заявка</a:t>
            </a:r>
            <a:endParaRPr b="0" lang="ru-RU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01"/>
              </a:spcBef>
            </a:pPr>
            <a:r>
              <a:rPr b="0" lang="ru-RU" sz="1000" spc="-1" strike="noStrike">
                <a:solidFill>
                  <a:srgbClr val="4d4d4d"/>
                </a:solidFill>
                <a:latin typeface="Calibri"/>
              </a:rPr>
              <a:t>Заполнение полей с параметрами кредита (цель, сумма, срок, продукт, источник погашения, валюта)</a:t>
            </a:r>
            <a:endParaRPr b="0" lang="ru-RU" sz="10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01"/>
              </a:spcBef>
            </a:pPr>
            <a:r>
              <a:rPr b="0" lang="ru-RU" sz="1000" spc="-1" strike="noStrike">
                <a:solidFill>
                  <a:srgbClr val="558ed5"/>
                </a:solidFill>
                <a:latin typeface="Calibri"/>
              </a:rPr>
              <a:t>10-15 минут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232" name="CustomShape 3"/>
          <p:cNvSpPr/>
          <p:nvPr/>
        </p:nvSpPr>
        <p:spPr>
          <a:xfrm>
            <a:off x="750600" y="2382840"/>
            <a:ext cx="1209240" cy="1209240"/>
          </a:xfrm>
          <a:prstGeom prst="ellipse">
            <a:avLst/>
          </a:prstGeom>
          <a:solidFill>
            <a:srgbClr val="0476bf"/>
          </a:solidFill>
          <a:ln w="25400">
            <a:solidFill>
              <a:srgbClr val="f2f2f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33" name="CustomShape 4"/>
          <p:cNvSpPr/>
          <p:nvPr/>
        </p:nvSpPr>
        <p:spPr>
          <a:xfrm>
            <a:off x="2371680" y="3680640"/>
            <a:ext cx="2016000" cy="111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1400" spc="-1" strike="noStrike">
                <a:solidFill>
                  <a:srgbClr val="0e5a8b"/>
                </a:solidFill>
                <a:latin typeface="Calibri"/>
              </a:rPr>
              <a:t>Анкета</a:t>
            </a:r>
            <a:endParaRPr b="0" lang="ru-RU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01"/>
              </a:spcBef>
            </a:pPr>
            <a:r>
              <a:rPr b="0" lang="ru-RU" sz="1000" spc="-1" strike="noStrike">
                <a:solidFill>
                  <a:srgbClr val="4d4d4d"/>
                </a:solidFill>
                <a:latin typeface="Calibri"/>
              </a:rPr>
              <a:t>Заполнение карточки, часть информации заполнена автоматически из внешних источников </a:t>
            </a:r>
            <a:endParaRPr b="0" lang="ru-RU" sz="10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01"/>
              </a:spcBef>
            </a:pPr>
            <a:r>
              <a:rPr b="0" lang="ru-RU" sz="1000" spc="-1" strike="noStrike">
                <a:solidFill>
                  <a:srgbClr val="558ed5"/>
                </a:solidFill>
                <a:latin typeface="Calibri"/>
              </a:rPr>
              <a:t>30-45 минут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234" name="CustomShape 5"/>
          <p:cNvSpPr/>
          <p:nvPr/>
        </p:nvSpPr>
        <p:spPr>
          <a:xfrm>
            <a:off x="2775240" y="2382840"/>
            <a:ext cx="1209240" cy="1209240"/>
          </a:xfrm>
          <a:prstGeom prst="ellipse">
            <a:avLst/>
          </a:prstGeom>
          <a:solidFill>
            <a:srgbClr val="0e5a8b"/>
          </a:solidFill>
          <a:ln w="25400">
            <a:solidFill>
              <a:srgbClr val="f2f2f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35" name="CustomShape 6"/>
          <p:cNvSpPr/>
          <p:nvPr/>
        </p:nvSpPr>
        <p:spPr>
          <a:xfrm>
            <a:off x="4416840" y="3680640"/>
            <a:ext cx="1999440" cy="16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1400" spc="-1" strike="noStrike">
                <a:solidFill>
                  <a:srgbClr val="32acfa"/>
                </a:solidFill>
                <a:latin typeface="Calibri"/>
              </a:rPr>
              <a:t>Документы</a:t>
            </a:r>
            <a:endParaRPr b="0" lang="ru-RU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01"/>
              </a:spcBef>
            </a:pPr>
            <a:r>
              <a:rPr b="0" lang="ru-RU" sz="1000" spc="-1" strike="noStrike">
                <a:solidFill>
                  <a:srgbClr val="4d4d4d"/>
                </a:solidFill>
                <a:latin typeface="Calibri"/>
              </a:rPr>
              <a:t>Добавление документов к заявке, система автоматически формирует пакет документов, которые необходимо приложить</a:t>
            </a:r>
            <a:endParaRPr b="0" lang="ru-RU" sz="10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01"/>
              </a:spcBef>
            </a:pPr>
            <a:r>
              <a:rPr b="0" lang="ru-RU" sz="1000" spc="-1" strike="noStrike">
                <a:solidFill>
                  <a:srgbClr val="558ed5"/>
                </a:solidFill>
                <a:latin typeface="Calibri"/>
              </a:rPr>
              <a:t>30 минут </a:t>
            </a:r>
            <a:endParaRPr b="0" lang="ru-RU" sz="10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01"/>
              </a:spcBef>
            </a:pPr>
            <a:endParaRPr b="0" lang="ru-RU" sz="10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01"/>
              </a:spcBef>
            </a:pPr>
            <a:endParaRPr b="0" lang="ru-RU" sz="10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01"/>
              </a:spcBef>
            </a:pPr>
            <a:endParaRPr b="0" lang="ru-RU" sz="1000" spc="-1" strike="noStrike">
              <a:latin typeface="Arial"/>
            </a:endParaRPr>
          </a:p>
        </p:txBody>
      </p:sp>
      <p:sp>
        <p:nvSpPr>
          <p:cNvPr id="236" name="CustomShape 7"/>
          <p:cNvSpPr/>
          <p:nvPr/>
        </p:nvSpPr>
        <p:spPr>
          <a:xfrm>
            <a:off x="4811760" y="2382840"/>
            <a:ext cx="1209240" cy="1209240"/>
          </a:xfrm>
          <a:prstGeom prst="ellipse">
            <a:avLst/>
          </a:prstGeom>
          <a:solidFill>
            <a:srgbClr val="32acfa"/>
          </a:solidFill>
          <a:ln w="25400">
            <a:solidFill>
              <a:srgbClr val="f2f2f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37" name="CustomShape 8"/>
          <p:cNvSpPr/>
          <p:nvPr/>
        </p:nvSpPr>
        <p:spPr>
          <a:xfrm>
            <a:off x="6445080" y="3680640"/>
            <a:ext cx="19170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1400" spc="-1" strike="noStrike">
                <a:solidFill>
                  <a:srgbClr val="4d4d4d"/>
                </a:solidFill>
                <a:latin typeface="Calibri"/>
              </a:rPr>
              <a:t>Отправка на рассмотрение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238" name="CustomShape 9"/>
          <p:cNvSpPr/>
          <p:nvPr/>
        </p:nvSpPr>
        <p:spPr>
          <a:xfrm>
            <a:off x="7172280" y="2116440"/>
            <a:ext cx="462960" cy="497880"/>
          </a:xfrm>
          <a:custGeom>
            <a:avLst/>
            <a:gdLst/>
            <a:ahLst/>
            <a:rect l="l" t="t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9" name="CustomShape 10"/>
          <p:cNvSpPr/>
          <p:nvPr/>
        </p:nvSpPr>
        <p:spPr>
          <a:xfrm>
            <a:off x="314280" y="4850640"/>
            <a:ext cx="7845480" cy="72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4d4d4d"/>
                </a:solidFill>
                <a:latin typeface="Arial"/>
              </a:rPr>
              <a:t> </a:t>
            </a:r>
            <a:r>
              <a:rPr b="0" lang="ru-RU" sz="1400" spc="-1" strike="noStrike">
                <a:solidFill>
                  <a:srgbClr val="4d4d4d"/>
                </a:solidFill>
                <a:latin typeface="Arial"/>
              </a:rPr>
              <a:t>УКЭП  клиента на этапе заведения заявки не потребуется, при регистрации в системе необходимо выбрать систему налогообложения НПД</a:t>
            </a:r>
            <a:endParaRPr b="0" lang="ru-RU" sz="1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4d4d4d"/>
                </a:solidFill>
                <a:latin typeface="Arial"/>
              </a:rPr>
              <a:t> </a:t>
            </a:r>
            <a:r>
              <a:rPr b="0" lang="ru-RU" sz="1400" spc="-1" strike="noStrike">
                <a:solidFill>
                  <a:srgbClr val="4d4d4d"/>
                </a:solidFill>
                <a:latin typeface="Arial"/>
              </a:rPr>
              <a:t>(УКЭП будет необходим на этапе заключения кредитного договора)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240" name="CustomShape 11"/>
          <p:cNvSpPr/>
          <p:nvPr/>
        </p:nvSpPr>
        <p:spPr>
          <a:xfrm>
            <a:off x="6804360" y="2337120"/>
            <a:ext cx="1209240" cy="1209240"/>
          </a:xfrm>
          <a:prstGeom prst="ellipse">
            <a:avLst/>
          </a:prstGeom>
          <a:solidFill>
            <a:srgbClr val="a1a1a1"/>
          </a:solidFill>
          <a:ln w="25400">
            <a:solidFill>
              <a:srgbClr val="f2f2f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1" name="CustomShape 12"/>
          <p:cNvSpPr/>
          <p:nvPr/>
        </p:nvSpPr>
        <p:spPr>
          <a:xfrm>
            <a:off x="7177680" y="2692800"/>
            <a:ext cx="462960" cy="497880"/>
          </a:xfrm>
          <a:custGeom>
            <a:avLst/>
            <a:gdLst/>
            <a:ahLst/>
            <a:rect l="l" t="t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2" name="CustomShape 13"/>
          <p:cNvSpPr/>
          <p:nvPr/>
        </p:nvSpPr>
        <p:spPr>
          <a:xfrm>
            <a:off x="361440" y="104400"/>
            <a:ext cx="7450560" cy="503640"/>
          </a:xfrm>
          <a:custGeom>
            <a:avLst/>
            <a:gdLst/>
            <a:ahLst/>
            <a:rect l="l" t="t" r="r" b="b"/>
            <a:pathLst>
              <a:path w="1929407" h="771763">
                <a:moveTo>
                  <a:pt x="0" y="128630"/>
                </a:moveTo>
                <a:cubicBezTo>
                  <a:pt x="0" y="57590"/>
                  <a:pt x="57590" y="0"/>
                  <a:pt x="128630" y="0"/>
                </a:cubicBezTo>
                <a:lnTo>
                  <a:pt x="321568" y="0"/>
                </a:lnTo>
                <a:lnTo>
                  <a:pt x="321568" y="0"/>
                </a:lnTo>
                <a:lnTo>
                  <a:pt x="803920" y="0"/>
                </a:lnTo>
                <a:lnTo>
                  <a:pt x="1800777" y="0"/>
                </a:lnTo>
                <a:cubicBezTo>
                  <a:pt x="1871817" y="0"/>
                  <a:pt x="1929407" y="57590"/>
                  <a:pt x="1929407" y="128630"/>
                </a:cubicBezTo>
                <a:lnTo>
                  <a:pt x="1929407" y="450195"/>
                </a:lnTo>
                <a:lnTo>
                  <a:pt x="1929407" y="450195"/>
                </a:lnTo>
                <a:lnTo>
                  <a:pt x="1929407" y="643136"/>
                </a:lnTo>
                <a:lnTo>
                  <a:pt x="1929407" y="643133"/>
                </a:lnTo>
                <a:cubicBezTo>
                  <a:pt x="1929407" y="714173"/>
                  <a:pt x="1871817" y="771763"/>
                  <a:pt x="1800777" y="771763"/>
                </a:cubicBezTo>
                <a:lnTo>
                  <a:pt x="803920" y="771763"/>
                </a:lnTo>
                <a:lnTo>
                  <a:pt x="562750" y="868233"/>
                </a:lnTo>
                <a:lnTo>
                  <a:pt x="321568" y="771763"/>
                </a:lnTo>
                <a:lnTo>
                  <a:pt x="128630" y="771763"/>
                </a:lnTo>
                <a:cubicBezTo>
                  <a:pt x="57590" y="771763"/>
                  <a:pt x="0" y="714173"/>
                  <a:pt x="0" y="643133"/>
                </a:cubicBezTo>
                <a:lnTo>
                  <a:pt x="0" y="643136"/>
                </a:lnTo>
                <a:lnTo>
                  <a:pt x="0" y="450195"/>
                </a:lnTo>
                <a:lnTo>
                  <a:pt x="0" y="450195"/>
                </a:lnTo>
                <a:lnTo>
                  <a:pt x="0" y="128630"/>
                </a:lnTo>
                <a:close/>
              </a:path>
            </a:pathLst>
          </a:custGeom>
          <a:solidFill>
            <a:srgbClr val="f37065"/>
          </a:solidFill>
          <a:ln w="19050">
            <a:noFill/>
          </a:ln>
        </p:spPr>
        <p:style>
          <a:lnRef idx="2"/>
          <a:fillRef idx="0"/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165600" rIns="165600" tIns="110880" bIns="110880" anchor="ctr">
            <a:noAutofit/>
          </a:bodyPr>
          <a:p>
            <a:pPr>
              <a:lnSpc>
                <a:spcPct val="90000"/>
              </a:lnSpc>
              <a:spcAft>
                <a:spcPts val="561"/>
              </a:spcAft>
            </a:pPr>
            <a:r>
              <a:rPr b="1" lang="ru-RU" sz="1600" spc="-1" strike="noStrike">
                <a:solidFill>
                  <a:srgbClr val="ffffff"/>
                </a:solidFill>
                <a:latin typeface="Arial"/>
              </a:rPr>
              <a:t>Портал АИС НГС – </a:t>
            </a:r>
            <a:r>
              <a:rPr b="1" lang="en-US" sz="1600" spc="-1" strike="noStrike">
                <a:solidFill>
                  <a:srgbClr val="ffffff"/>
                </a:solidFill>
                <a:latin typeface="Arial"/>
              </a:rPr>
              <a:t>smbfin.ru 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243" name="CustomShape 14"/>
          <p:cNvSpPr/>
          <p:nvPr/>
        </p:nvSpPr>
        <p:spPr>
          <a:xfrm>
            <a:off x="1103400" y="2777040"/>
            <a:ext cx="504360" cy="434160"/>
          </a:xfrm>
          <a:custGeom>
            <a:avLst/>
            <a:gdLst/>
            <a:ahLst/>
            <a:rect l="l" t="t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4" name="CustomShape 15"/>
          <p:cNvSpPr/>
          <p:nvPr/>
        </p:nvSpPr>
        <p:spPr>
          <a:xfrm>
            <a:off x="5164200" y="2804040"/>
            <a:ext cx="504360" cy="379800"/>
          </a:xfrm>
          <a:custGeom>
            <a:avLst/>
            <a:gdLst/>
            <a:ahLst/>
            <a:rect l="l" t="t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5" name="CustomShape 16"/>
          <p:cNvSpPr/>
          <p:nvPr/>
        </p:nvSpPr>
        <p:spPr>
          <a:xfrm>
            <a:off x="3207240" y="2703600"/>
            <a:ext cx="345240" cy="581040"/>
          </a:xfrm>
          <a:custGeom>
            <a:avLst/>
            <a:gdLst/>
            <a:ahLst/>
            <a:rect l="l" t="t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6" name="CustomShape 17"/>
          <p:cNvSpPr/>
          <p:nvPr/>
        </p:nvSpPr>
        <p:spPr>
          <a:xfrm>
            <a:off x="251640" y="5720040"/>
            <a:ext cx="8174520" cy="86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700" spc="-1" strike="noStrike">
                <a:solidFill>
                  <a:srgbClr val="4d4d4d"/>
                </a:solidFill>
                <a:latin typeface="Arial"/>
              </a:rPr>
              <a:t>Консультации и техническая поддержка:  </a:t>
            </a:r>
            <a:endParaRPr b="0" lang="ru-RU" sz="17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700" spc="-1" strike="noStrike">
                <a:solidFill>
                  <a:srgbClr val="4d4d4d"/>
                </a:solidFill>
                <a:latin typeface="Arial"/>
              </a:rPr>
              <a:t>тел. </a:t>
            </a:r>
            <a:r>
              <a:rPr b="1" lang="ru-RU" sz="1700" spc="-1" strike="noStrike">
                <a:solidFill>
                  <a:srgbClr val="ed1b34"/>
                </a:solidFill>
                <a:latin typeface="Arial"/>
              </a:rPr>
              <a:t>8 800 30 20 100, </a:t>
            </a:r>
            <a:endParaRPr b="0" lang="ru-RU" sz="17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700" spc="-1" strike="noStrike">
                <a:solidFill>
                  <a:srgbClr val="4d4d4d"/>
                </a:solidFill>
                <a:latin typeface="Arial"/>
              </a:rPr>
              <a:t>электронный адрес: </a:t>
            </a:r>
            <a:r>
              <a:rPr b="1" lang="en-US" sz="1700" spc="-1" strike="noStrike">
                <a:solidFill>
                  <a:srgbClr val="ed1b34"/>
                </a:solidFill>
                <a:latin typeface="Arial"/>
              </a:rPr>
              <a:t>msbsupport@mspbank.ru</a:t>
            </a:r>
            <a:endParaRPr b="0" lang="ru-RU" sz="1700" spc="-1" strike="noStrike">
              <a:latin typeface="Arial"/>
            </a:endParaRPr>
          </a:p>
        </p:txBody>
      </p:sp>
      <p:sp>
        <p:nvSpPr>
          <p:cNvPr id="247" name="CustomShape 18"/>
          <p:cNvSpPr/>
          <p:nvPr/>
        </p:nvSpPr>
        <p:spPr>
          <a:xfrm>
            <a:off x="314280" y="1340640"/>
            <a:ext cx="8434080" cy="72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4d4d4d"/>
                </a:solidFill>
                <a:latin typeface="Arial"/>
              </a:rPr>
              <a:t>Для получения кредита в МСП Банке требуется минимальный пакет документов. 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4d4d4d"/>
                </a:solidFill>
                <a:latin typeface="Arial"/>
              </a:rPr>
              <a:t>В онлайн-формате заполняется заявка и анкета через систему дистанционного кредитования банка (smbfin.ru), прикладывается справка о регистрации и доходе из сервиса «Мой налог». </a:t>
            </a:r>
            <a:endParaRPr b="0" lang="ru-RU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2924280" y="1493280"/>
            <a:ext cx="4464000" cy="475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100000"/>
              </a:lnSpc>
            </a:pPr>
            <a:r>
              <a:rPr b="0" lang="ru-RU" sz="2400" spc="-1" strike="noStrike">
                <a:solidFill>
                  <a:srgbClr val="595959"/>
                </a:solidFill>
                <a:latin typeface="Arial"/>
              </a:rPr>
              <a:t>Благодарим</a:t>
            </a:r>
            <a:br/>
            <a:r>
              <a:rPr b="0" lang="ru-RU" sz="2400" spc="-1" strike="noStrike">
                <a:solidFill>
                  <a:srgbClr val="595959"/>
                </a:solidFill>
                <a:latin typeface="Arial"/>
              </a:rPr>
              <a:t>за внимание!</a:t>
            </a:r>
            <a:br/>
            <a:br/>
            <a:r>
              <a:rPr b="0" lang="ru-RU" sz="1400" spc="-1" strike="noStrike">
                <a:solidFill>
                  <a:srgbClr val="0072bc"/>
                </a:solidFill>
                <a:latin typeface="Arial"/>
              </a:rPr>
              <a:t>Акционерное общество «Российский Банк </a:t>
            </a:r>
            <a:br/>
            <a:r>
              <a:rPr b="0" lang="ru-RU" sz="1400" spc="-1" strike="noStrike">
                <a:solidFill>
                  <a:srgbClr val="0072bc"/>
                </a:solidFill>
                <a:latin typeface="Arial"/>
              </a:rPr>
              <a:t>поддержки малого и среднего </a:t>
            </a:r>
            <a:br/>
            <a:r>
              <a:rPr b="0" lang="ru-RU" sz="1400" spc="-1" strike="noStrike">
                <a:solidFill>
                  <a:srgbClr val="0072bc"/>
                </a:solidFill>
                <a:latin typeface="Arial"/>
              </a:rPr>
              <a:t>предпринимательства» (АО «МСП Банк»)</a:t>
            </a:r>
            <a:br/>
            <a:br/>
            <a:r>
              <a:rPr b="0" lang="ru-RU" sz="1400" spc="-1" strike="noStrike">
                <a:solidFill>
                  <a:srgbClr val="404040"/>
                </a:solidFill>
                <a:latin typeface="Arial"/>
              </a:rPr>
              <a:t>115035, Россия, г. Москва, </a:t>
            </a:r>
            <a:br/>
            <a:r>
              <a:rPr b="0" lang="ru-RU" sz="1400" spc="-1" strike="noStrike">
                <a:solidFill>
                  <a:srgbClr val="404040"/>
                </a:solidFill>
                <a:latin typeface="Arial"/>
              </a:rPr>
              <a:t>ул. Садовническая, дом 79 </a:t>
            </a:r>
            <a:br/>
            <a:br/>
            <a:r>
              <a:rPr b="0" lang="en-US" sz="1400" spc="-1" strike="noStrike">
                <a:solidFill>
                  <a:srgbClr val="404040"/>
                </a:solidFill>
                <a:latin typeface="Arial"/>
              </a:rPr>
              <a:t>8 800 30 20 100</a:t>
            </a:r>
            <a:br/>
            <a:br/>
            <a:r>
              <a:rPr b="0" lang="ru-RU" sz="1400" spc="-1" strike="noStrike">
                <a:solidFill>
                  <a:srgbClr val="404040"/>
                </a:solidFill>
                <a:latin typeface="Arial"/>
              </a:rPr>
              <a:t>info@mspbank.ru</a:t>
            </a:r>
            <a:br/>
            <a:br/>
            <a:r>
              <a:rPr b="0" lang="ru-RU" sz="1800" spc="-1" strike="noStrike" u="sng">
                <a:solidFill>
                  <a:srgbClr val="0072bc"/>
                </a:solidFill>
                <a:uFillTx/>
                <a:latin typeface="Arial"/>
              </a:rPr>
              <a:t>mspbank.ru</a:t>
            </a:r>
            <a:br/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17596</TotalTime>
  <Application>LibreOffice/7.0.3.1$Windows_x86 LibreOffice_project/d7547858d014d4cf69878db179d326fc3483e082</Application>
  <Words>623</Words>
  <Paragraphs>88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2017-08-03T13:00:25Z</dcterms:created>
  <dc:creator>Bigcomp</dc:creator>
  <dc:description/>
  <dc:language>ru-RU</dc:language>
  <cp:lastModifiedBy/>
  <cp:lastPrinted>2020-09-03T12:30:03Z</cp:lastPrinted>
  <dcterms:modified xsi:type="dcterms:W3CDTF">2020-11-27T07:50:00Z</dcterms:modified>
  <cp:revision>408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6</vt:i4>
  </property>
</Properties>
</file>